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5026" r:id="rId1"/>
  </p:sldMasterIdLst>
  <p:notesMasterIdLst>
    <p:notesMasterId r:id="rId50"/>
  </p:notesMasterIdLst>
  <p:handoutMasterIdLst>
    <p:handoutMasterId r:id="rId51"/>
  </p:handoutMasterIdLst>
  <p:sldIdLst>
    <p:sldId id="333" r:id="rId2"/>
    <p:sldId id="332" r:id="rId3"/>
    <p:sldId id="334" r:id="rId4"/>
    <p:sldId id="335" r:id="rId5"/>
    <p:sldId id="336" r:id="rId6"/>
    <p:sldId id="382" r:id="rId7"/>
    <p:sldId id="338" r:id="rId8"/>
    <p:sldId id="398" r:id="rId9"/>
    <p:sldId id="399" r:id="rId10"/>
    <p:sldId id="339" r:id="rId11"/>
    <p:sldId id="337" r:id="rId12"/>
    <p:sldId id="340" r:id="rId13"/>
    <p:sldId id="343" r:id="rId14"/>
    <p:sldId id="342" r:id="rId15"/>
    <p:sldId id="346" r:id="rId16"/>
    <p:sldId id="393" r:id="rId17"/>
    <p:sldId id="394" r:id="rId18"/>
    <p:sldId id="352" r:id="rId19"/>
    <p:sldId id="386" r:id="rId20"/>
    <p:sldId id="355" r:id="rId21"/>
    <p:sldId id="354" r:id="rId22"/>
    <p:sldId id="356" r:id="rId23"/>
    <p:sldId id="357" r:id="rId24"/>
    <p:sldId id="345" r:id="rId25"/>
    <p:sldId id="374" r:id="rId26"/>
    <p:sldId id="375" r:id="rId27"/>
    <p:sldId id="359" r:id="rId28"/>
    <p:sldId id="360" r:id="rId29"/>
    <p:sldId id="362" r:id="rId30"/>
    <p:sldId id="363" r:id="rId31"/>
    <p:sldId id="365" r:id="rId32"/>
    <p:sldId id="366" r:id="rId33"/>
    <p:sldId id="367" r:id="rId34"/>
    <p:sldId id="369" r:id="rId35"/>
    <p:sldId id="370" r:id="rId36"/>
    <p:sldId id="371" r:id="rId37"/>
    <p:sldId id="395" r:id="rId38"/>
    <p:sldId id="400" r:id="rId39"/>
    <p:sldId id="385" r:id="rId40"/>
    <p:sldId id="397" r:id="rId41"/>
    <p:sldId id="361" r:id="rId42"/>
    <p:sldId id="387" r:id="rId43"/>
    <p:sldId id="364" r:id="rId44"/>
    <p:sldId id="388" r:id="rId45"/>
    <p:sldId id="376" r:id="rId46"/>
    <p:sldId id="389" r:id="rId47"/>
    <p:sldId id="368" r:id="rId48"/>
    <p:sldId id="390" r:id="rId49"/>
  </p:sldIdLst>
  <p:sldSz cx="9144000" cy="6858000" type="screen4x3"/>
  <p:notesSz cx="6797675" cy="9926638"/>
  <p:defaultTextStyle>
    <a:defPPr>
      <a:defRPr lang="nb-NO"/>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4" userDrawn="1">
          <p15:clr>
            <a:srgbClr val="A4A3A4"/>
          </p15:clr>
        </p15:guide>
        <p15:guide id="2" pos="2183" userDrawn="1">
          <p15:clr>
            <a:srgbClr val="A4A3A4"/>
          </p15:clr>
        </p15:guide>
        <p15:guide id="3" orient="horz" pos="3127" userDrawn="1">
          <p15:clr>
            <a:srgbClr val="A4A3A4"/>
          </p15:clr>
        </p15:guide>
        <p15:guide id="4"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y Skeide" initials="AS" lastIdx="0" clrIdx="0">
    <p:extLst>
      <p:ext uri="{19B8F6BF-5375-455C-9EA6-DF929625EA0E}">
        <p15:presenceInfo xmlns:p15="http://schemas.microsoft.com/office/powerpoint/2012/main" userId="S-1-5-21-1922552724-20255629-2426599577-471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CB8C4"/>
    <a:srgbClr val="57C98B"/>
    <a:srgbClr val="66CCFF"/>
    <a:srgbClr val="CC57FB"/>
    <a:srgbClr val="6C83E6"/>
    <a:srgbClr val="FF9966"/>
    <a:srgbClr val="A3E7FF"/>
    <a:srgbClr val="CC00FF"/>
    <a:srgbClr val="00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69CF1AB2-1976-4502-BF36-3FF5EA218861}">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n stil, ingen rutenet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ys stil 3 - aks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ys stil 2 - aks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Middels stil 4 - aks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DA37D80-6434-44D0-A028-1B22A696006F}" styleName="Lys stil 3 - aks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D7AC3CCA-C797-4891-BE02-D94E43425B78}" styleName="Middels sti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A107856-5554-42FB-B03E-39F5DBC370BA}" styleName="Middels stil 4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iddels stil 4 - uthevin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iddels stil 4 - uthevin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iddels stil 4 - uthevin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Lys stil 2 - utheving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E171933-4619-4E11-9A3F-F7608DF75F80}" styleName="Middels stil 1 - uthevin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77" autoAdjust="0"/>
    <p:restoredTop sz="95349" autoAdjust="0"/>
  </p:normalViewPr>
  <p:slideViewPr>
    <p:cSldViewPr>
      <p:cViewPr varScale="1">
        <p:scale>
          <a:sx n="116" d="100"/>
          <a:sy n="116" d="100"/>
        </p:scale>
        <p:origin x="132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66" d="100"/>
          <a:sy n="66" d="100"/>
        </p:scale>
        <p:origin x="-3252" y="-114"/>
      </p:cViewPr>
      <p:guideLst>
        <p:guide orient="horz" pos="3104"/>
        <p:guide pos="2183"/>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2" y="4"/>
            <a:ext cx="2946400" cy="495612"/>
          </a:xfrm>
          <a:prstGeom prst="rect">
            <a:avLst/>
          </a:prstGeom>
        </p:spPr>
        <p:txBody>
          <a:bodyPr vert="horz" lIns="90716" tIns="45359" rIns="90716" bIns="45359" rtlCol="0"/>
          <a:lstStyle>
            <a:lvl1pPr algn="l" eaLnBrk="1" hangingPunct="1">
              <a:defRPr sz="1200">
                <a:latin typeface="Arial" charset="0"/>
                <a:cs typeface="Arial" charset="0"/>
              </a:defRPr>
            </a:lvl1pPr>
          </a:lstStyle>
          <a:p>
            <a:pPr>
              <a:defRPr/>
            </a:pPr>
            <a:endParaRPr lang="nn-NO" dirty="0"/>
          </a:p>
        </p:txBody>
      </p:sp>
      <p:sp>
        <p:nvSpPr>
          <p:cNvPr id="3" name="Plassholder for dato 2"/>
          <p:cNvSpPr>
            <a:spLocks noGrp="1"/>
          </p:cNvSpPr>
          <p:nvPr>
            <p:ph type="dt" sz="quarter" idx="1"/>
          </p:nvPr>
        </p:nvSpPr>
        <p:spPr>
          <a:xfrm>
            <a:off x="3849690" y="4"/>
            <a:ext cx="2946400" cy="495612"/>
          </a:xfrm>
          <a:prstGeom prst="rect">
            <a:avLst/>
          </a:prstGeom>
        </p:spPr>
        <p:txBody>
          <a:bodyPr vert="horz" lIns="90716" tIns="45359" rIns="90716" bIns="45359" rtlCol="0"/>
          <a:lstStyle>
            <a:lvl1pPr algn="r" eaLnBrk="1" hangingPunct="1">
              <a:defRPr sz="1200">
                <a:latin typeface="Arial" charset="0"/>
                <a:cs typeface="Arial" charset="0"/>
              </a:defRPr>
            </a:lvl1pPr>
          </a:lstStyle>
          <a:p>
            <a:pPr>
              <a:defRPr/>
            </a:pPr>
            <a:fld id="{83840A4D-FF34-4252-A8AB-9F7E148BD862}" type="datetimeFigureOut">
              <a:rPr lang="nn-NO"/>
              <a:pPr>
                <a:defRPr/>
              </a:pPr>
              <a:t>24.10.2020</a:t>
            </a:fld>
            <a:endParaRPr lang="nn-NO" dirty="0"/>
          </a:p>
        </p:txBody>
      </p:sp>
      <p:sp>
        <p:nvSpPr>
          <p:cNvPr id="4" name="Plassholder for bunntekst 3"/>
          <p:cNvSpPr>
            <a:spLocks noGrp="1"/>
          </p:cNvSpPr>
          <p:nvPr>
            <p:ph type="ftr" sz="quarter" idx="2"/>
          </p:nvPr>
        </p:nvSpPr>
        <p:spPr>
          <a:xfrm>
            <a:off x="2" y="9429431"/>
            <a:ext cx="2946400" cy="495612"/>
          </a:xfrm>
          <a:prstGeom prst="rect">
            <a:avLst/>
          </a:prstGeom>
        </p:spPr>
        <p:txBody>
          <a:bodyPr vert="horz" lIns="90716" tIns="45359" rIns="90716" bIns="45359" rtlCol="0" anchor="b"/>
          <a:lstStyle>
            <a:lvl1pPr algn="l" eaLnBrk="1" hangingPunct="1">
              <a:defRPr sz="1200">
                <a:latin typeface="Arial" charset="0"/>
                <a:cs typeface="Arial" charset="0"/>
              </a:defRPr>
            </a:lvl1pPr>
          </a:lstStyle>
          <a:p>
            <a:pPr>
              <a:defRPr/>
            </a:pPr>
            <a:endParaRPr lang="nn-NO" dirty="0"/>
          </a:p>
        </p:txBody>
      </p:sp>
      <p:sp>
        <p:nvSpPr>
          <p:cNvPr id="5" name="Plassholder for lysbildenummer 4"/>
          <p:cNvSpPr>
            <a:spLocks noGrp="1"/>
          </p:cNvSpPr>
          <p:nvPr>
            <p:ph type="sldNum" sz="quarter" idx="3"/>
          </p:nvPr>
        </p:nvSpPr>
        <p:spPr>
          <a:xfrm>
            <a:off x="3849690" y="9429431"/>
            <a:ext cx="2946400" cy="495612"/>
          </a:xfrm>
          <a:prstGeom prst="rect">
            <a:avLst/>
          </a:prstGeom>
        </p:spPr>
        <p:txBody>
          <a:bodyPr vert="horz" wrap="square" lIns="90716" tIns="45359" rIns="90716" bIns="45359" numCol="1" anchor="b" anchorCtr="0" compatLnSpc="1">
            <a:prstTxWarp prst="textNoShape">
              <a:avLst/>
            </a:prstTxWarp>
          </a:bodyPr>
          <a:lstStyle>
            <a:lvl1pPr algn="r" eaLnBrk="1" hangingPunct="1">
              <a:defRPr sz="1200"/>
            </a:lvl1pPr>
          </a:lstStyle>
          <a:p>
            <a:fld id="{FB35DA9F-F895-4369-87D9-5FB9735C42F5}" type="slidenum">
              <a:rPr lang="nn-NO" altLang="nb-NO"/>
              <a:pPr/>
              <a:t>‹#›</a:t>
            </a:fld>
            <a:endParaRPr lang="nn-NO" altLang="nb-NO" dirty="0"/>
          </a:p>
        </p:txBody>
      </p:sp>
    </p:spTree>
    <p:extLst>
      <p:ext uri="{BB962C8B-B14F-4D97-AF65-F5344CB8AC3E}">
        <p14:creationId xmlns:p14="http://schemas.microsoft.com/office/powerpoint/2010/main" val="4292944812"/>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2" y="4"/>
            <a:ext cx="2946400" cy="495612"/>
          </a:xfrm>
          <a:prstGeom prst="rect">
            <a:avLst/>
          </a:prstGeom>
        </p:spPr>
        <p:txBody>
          <a:bodyPr vert="horz" lIns="90716" tIns="45359" rIns="90716" bIns="45359" rtlCol="0"/>
          <a:lstStyle>
            <a:lvl1pPr algn="l" eaLnBrk="1" fontAlgn="auto" hangingPunct="1">
              <a:spcBef>
                <a:spcPts val="0"/>
              </a:spcBef>
              <a:spcAft>
                <a:spcPts val="0"/>
              </a:spcAft>
              <a:defRPr sz="1200">
                <a:latin typeface="+mn-lt"/>
                <a:cs typeface="+mn-cs"/>
              </a:defRPr>
            </a:lvl1pPr>
          </a:lstStyle>
          <a:p>
            <a:pPr>
              <a:defRPr/>
            </a:pPr>
            <a:endParaRPr lang="nn-NO" dirty="0"/>
          </a:p>
        </p:txBody>
      </p:sp>
      <p:sp>
        <p:nvSpPr>
          <p:cNvPr id="3" name="Plassholder for dato 2"/>
          <p:cNvSpPr>
            <a:spLocks noGrp="1"/>
          </p:cNvSpPr>
          <p:nvPr>
            <p:ph type="dt" idx="1"/>
          </p:nvPr>
        </p:nvSpPr>
        <p:spPr>
          <a:xfrm>
            <a:off x="3849690" y="4"/>
            <a:ext cx="2946400" cy="495612"/>
          </a:xfrm>
          <a:prstGeom prst="rect">
            <a:avLst/>
          </a:prstGeom>
        </p:spPr>
        <p:txBody>
          <a:bodyPr vert="horz" lIns="90716" tIns="45359" rIns="90716" bIns="45359" rtlCol="0"/>
          <a:lstStyle>
            <a:lvl1pPr algn="r" eaLnBrk="1" fontAlgn="auto" hangingPunct="1">
              <a:spcBef>
                <a:spcPts val="0"/>
              </a:spcBef>
              <a:spcAft>
                <a:spcPts val="0"/>
              </a:spcAft>
              <a:defRPr sz="1200">
                <a:latin typeface="+mn-lt"/>
                <a:cs typeface="+mn-cs"/>
              </a:defRPr>
            </a:lvl1pPr>
          </a:lstStyle>
          <a:p>
            <a:pPr>
              <a:defRPr/>
            </a:pPr>
            <a:fld id="{30A8F59A-8B9B-4B75-8C7E-FDC79C6E2A88}" type="datetimeFigureOut">
              <a:rPr lang="nn-NO"/>
              <a:pPr>
                <a:defRPr/>
              </a:pPr>
              <a:t>24.10.2020</a:t>
            </a:fld>
            <a:endParaRPr lang="nn-NO" dirty="0"/>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0716" tIns="45359" rIns="90716" bIns="45359" rtlCol="0" anchor="ctr"/>
          <a:lstStyle/>
          <a:p>
            <a:pPr lvl="0"/>
            <a:endParaRPr lang="nn-NO" noProof="0" dirty="0"/>
          </a:p>
        </p:txBody>
      </p:sp>
      <p:sp>
        <p:nvSpPr>
          <p:cNvPr id="5" name="Plassholder for notater 4"/>
          <p:cNvSpPr>
            <a:spLocks noGrp="1"/>
          </p:cNvSpPr>
          <p:nvPr>
            <p:ph type="body" sz="quarter" idx="3"/>
          </p:nvPr>
        </p:nvSpPr>
        <p:spPr>
          <a:xfrm>
            <a:off x="679455" y="4714715"/>
            <a:ext cx="5438773" cy="4466907"/>
          </a:xfrm>
          <a:prstGeom prst="rect">
            <a:avLst/>
          </a:prstGeom>
        </p:spPr>
        <p:txBody>
          <a:bodyPr vert="horz" lIns="90716" tIns="45359" rIns="90716" bIns="45359" rtlCol="0">
            <a:normAutofit/>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n-NO" noProof="0"/>
          </a:p>
        </p:txBody>
      </p:sp>
      <p:sp>
        <p:nvSpPr>
          <p:cNvPr id="6" name="Plassholder for bunntekst 5"/>
          <p:cNvSpPr>
            <a:spLocks noGrp="1"/>
          </p:cNvSpPr>
          <p:nvPr>
            <p:ph type="ftr" sz="quarter" idx="4"/>
          </p:nvPr>
        </p:nvSpPr>
        <p:spPr>
          <a:xfrm>
            <a:off x="2" y="9429431"/>
            <a:ext cx="2946400" cy="495612"/>
          </a:xfrm>
          <a:prstGeom prst="rect">
            <a:avLst/>
          </a:prstGeom>
        </p:spPr>
        <p:txBody>
          <a:bodyPr vert="horz" lIns="90716" tIns="45359" rIns="90716" bIns="45359" rtlCol="0" anchor="b"/>
          <a:lstStyle>
            <a:lvl1pPr algn="l" eaLnBrk="1" fontAlgn="auto" hangingPunct="1">
              <a:spcBef>
                <a:spcPts val="0"/>
              </a:spcBef>
              <a:spcAft>
                <a:spcPts val="0"/>
              </a:spcAft>
              <a:defRPr sz="1200">
                <a:latin typeface="+mn-lt"/>
                <a:cs typeface="+mn-cs"/>
              </a:defRPr>
            </a:lvl1pPr>
          </a:lstStyle>
          <a:p>
            <a:pPr>
              <a:defRPr/>
            </a:pPr>
            <a:endParaRPr lang="nn-NO" dirty="0"/>
          </a:p>
        </p:txBody>
      </p:sp>
      <p:sp>
        <p:nvSpPr>
          <p:cNvPr id="7" name="Plassholder for lysbildenummer 6"/>
          <p:cNvSpPr>
            <a:spLocks noGrp="1"/>
          </p:cNvSpPr>
          <p:nvPr>
            <p:ph type="sldNum" sz="quarter" idx="5"/>
          </p:nvPr>
        </p:nvSpPr>
        <p:spPr>
          <a:xfrm>
            <a:off x="3849690" y="9429431"/>
            <a:ext cx="2946400" cy="495612"/>
          </a:xfrm>
          <a:prstGeom prst="rect">
            <a:avLst/>
          </a:prstGeom>
        </p:spPr>
        <p:txBody>
          <a:bodyPr vert="horz" wrap="square" lIns="90716" tIns="45359" rIns="90716" bIns="45359" numCol="1" anchor="b" anchorCtr="0" compatLnSpc="1">
            <a:prstTxWarp prst="textNoShape">
              <a:avLst/>
            </a:prstTxWarp>
          </a:bodyPr>
          <a:lstStyle>
            <a:lvl1pPr algn="r" eaLnBrk="1" hangingPunct="1">
              <a:defRPr sz="1200">
                <a:latin typeface="Calibri" pitchFamily="34" charset="0"/>
              </a:defRPr>
            </a:lvl1pPr>
          </a:lstStyle>
          <a:p>
            <a:fld id="{85244095-34F5-48A3-819F-DEE87B9CCC58}" type="slidenum">
              <a:rPr lang="nn-NO" altLang="nb-NO"/>
              <a:pPr/>
              <a:t>‹#›</a:t>
            </a:fld>
            <a:endParaRPr lang="nn-NO" altLang="nb-NO" dirty="0"/>
          </a:p>
        </p:txBody>
      </p:sp>
    </p:spTree>
    <p:extLst>
      <p:ext uri="{BB962C8B-B14F-4D97-AF65-F5344CB8AC3E}">
        <p14:creationId xmlns:p14="http://schemas.microsoft.com/office/powerpoint/2010/main" val="1099210273"/>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n-NO" altLang="nb-NO" dirty="0"/>
          </a:p>
        </p:txBody>
      </p:sp>
      <p:sp>
        <p:nvSpPr>
          <p:cNvPr id="16388"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BC717554-17A5-4E55-A247-434EFEAB7336}" type="slidenum">
              <a:rPr lang="nn-NO" altLang="nb-NO">
                <a:solidFill>
                  <a:srgbClr val="000000"/>
                </a:solidFill>
                <a:latin typeface="Calibri" pitchFamily="34" charset="0"/>
              </a:rPr>
              <a:pPr/>
              <a:t>1</a:t>
            </a:fld>
            <a:endParaRPr lang="nn-NO" altLang="nb-NO" dirty="0">
              <a:solidFill>
                <a:srgbClr val="000000"/>
              </a:solidFill>
              <a:latin typeface="Calibri" pitchFamily="34" charset="0"/>
            </a:endParaRPr>
          </a:p>
        </p:txBody>
      </p:sp>
      <p:sp>
        <p:nvSpPr>
          <p:cNvPr id="5" name="Plassholder for topptekst 4"/>
          <p:cNvSpPr>
            <a:spLocks noGrp="1"/>
          </p:cNvSpPr>
          <p:nvPr>
            <p:ph type="hdr" sz="quarter"/>
          </p:nvPr>
        </p:nvSpPr>
        <p:spPr/>
        <p:txBody>
          <a:bodyPr/>
          <a:lstStyle/>
          <a:p>
            <a:pPr>
              <a:defRPr/>
            </a:pPr>
            <a:endParaRPr lang="nn-NO" dirty="0"/>
          </a:p>
        </p:txBody>
      </p:sp>
    </p:spTree>
    <p:extLst>
      <p:ext uri="{BB962C8B-B14F-4D97-AF65-F5344CB8AC3E}">
        <p14:creationId xmlns:p14="http://schemas.microsoft.com/office/powerpoint/2010/main" val="2645271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topptekst 3"/>
          <p:cNvSpPr>
            <a:spLocks noGrp="1"/>
          </p:cNvSpPr>
          <p:nvPr>
            <p:ph type="hdr" sz="quarter" idx="10"/>
          </p:nvPr>
        </p:nvSpPr>
        <p:spPr/>
        <p:txBody>
          <a:bodyPr/>
          <a:lstStyle/>
          <a:p>
            <a:pPr>
              <a:defRPr/>
            </a:pPr>
            <a:endParaRPr lang="nn-NO" dirty="0"/>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2</a:t>
            </a:fld>
            <a:endParaRPr lang="nn-NO" altLang="nb-NO" dirty="0"/>
          </a:p>
        </p:txBody>
      </p:sp>
    </p:spTree>
    <p:extLst>
      <p:ext uri="{BB962C8B-B14F-4D97-AF65-F5344CB8AC3E}">
        <p14:creationId xmlns:p14="http://schemas.microsoft.com/office/powerpoint/2010/main" val="3311320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n-NO" altLang="nb-NO" dirty="0"/>
          </a:p>
        </p:txBody>
      </p:sp>
      <p:sp>
        <p:nvSpPr>
          <p:cNvPr id="1946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62C57807-0D13-4F22-AC48-89749F70E137}" type="slidenum">
              <a:rPr lang="nn-NO" altLang="nb-NO">
                <a:latin typeface="Calibri" pitchFamily="34" charset="0"/>
              </a:rPr>
              <a:pPr/>
              <a:t>3</a:t>
            </a:fld>
            <a:endParaRPr lang="nn-NO" altLang="nb-NO" dirty="0">
              <a:latin typeface="Calibri" pitchFamily="34" charset="0"/>
            </a:endParaRPr>
          </a:p>
        </p:txBody>
      </p:sp>
      <p:sp>
        <p:nvSpPr>
          <p:cNvPr id="5" name="Plassholder for topptekst 4"/>
          <p:cNvSpPr>
            <a:spLocks noGrp="1"/>
          </p:cNvSpPr>
          <p:nvPr>
            <p:ph type="hdr" sz="quarter"/>
          </p:nvPr>
        </p:nvSpPr>
        <p:spPr/>
        <p:txBody>
          <a:bodyPr/>
          <a:lstStyle/>
          <a:p>
            <a:pPr>
              <a:defRPr/>
            </a:pPr>
            <a:endParaRPr lang="nn-NO" dirty="0"/>
          </a:p>
        </p:txBody>
      </p:sp>
    </p:spTree>
    <p:extLst>
      <p:ext uri="{BB962C8B-B14F-4D97-AF65-F5344CB8AC3E}">
        <p14:creationId xmlns:p14="http://schemas.microsoft.com/office/powerpoint/2010/main" val="1870294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topptekst 3"/>
          <p:cNvSpPr>
            <a:spLocks noGrp="1"/>
          </p:cNvSpPr>
          <p:nvPr>
            <p:ph type="hdr" sz="quarter" idx="10"/>
          </p:nvPr>
        </p:nvSpPr>
        <p:spPr/>
        <p:txBody>
          <a:bodyPr/>
          <a:lstStyle/>
          <a:p>
            <a:pPr>
              <a:defRPr/>
            </a:pPr>
            <a:endParaRPr lang="nn-NO" dirty="0"/>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4</a:t>
            </a:fld>
            <a:endParaRPr lang="nn-NO" altLang="nb-NO" dirty="0"/>
          </a:p>
        </p:txBody>
      </p:sp>
    </p:spTree>
    <p:extLst>
      <p:ext uri="{BB962C8B-B14F-4D97-AF65-F5344CB8AC3E}">
        <p14:creationId xmlns:p14="http://schemas.microsoft.com/office/powerpoint/2010/main" val="992441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topptekst 3"/>
          <p:cNvSpPr>
            <a:spLocks noGrp="1"/>
          </p:cNvSpPr>
          <p:nvPr>
            <p:ph type="hdr" sz="quarter" idx="10"/>
          </p:nvPr>
        </p:nvSpPr>
        <p:spPr/>
        <p:txBody>
          <a:bodyPr/>
          <a:lstStyle/>
          <a:p>
            <a:pPr>
              <a:defRPr/>
            </a:pPr>
            <a:endParaRPr lang="nn-NO" dirty="0"/>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5</a:t>
            </a:fld>
            <a:endParaRPr lang="nn-NO" altLang="nb-NO" dirty="0"/>
          </a:p>
        </p:txBody>
      </p:sp>
    </p:spTree>
    <p:extLst>
      <p:ext uri="{BB962C8B-B14F-4D97-AF65-F5344CB8AC3E}">
        <p14:creationId xmlns:p14="http://schemas.microsoft.com/office/powerpoint/2010/main" val="4261269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topptekst 3"/>
          <p:cNvSpPr>
            <a:spLocks noGrp="1"/>
          </p:cNvSpPr>
          <p:nvPr>
            <p:ph type="hdr" sz="quarter" idx="10"/>
          </p:nvPr>
        </p:nvSpPr>
        <p:spPr/>
        <p:txBody>
          <a:bodyPr/>
          <a:lstStyle/>
          <a:p>
            <a:pPr>
              <a:defRPr/>
            </a:pPr>
            <a:endParaRPr lang="nn-NO" dirty="0"/>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6</a:t>
            </a:fld>
            <a:endParaRPr lang="nn-NO" altLang="nb-NO" dirty="0"/>
          </a:p>
        </p:txBody>
      </p:sp>
    </p:spTree>
    <p:extLst>
      <p:ext uri="{BB962C8B-B14F-4D97-AF65-F5344CB8AC3E}">
        <p14:creationId xmlns:p14="http://schemas.microsoft.com/office/powerpoint/2010/main" val="118705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n-NO" altLang="nb-NO" dirty="0"/>
          </a:p>
        </p:txBody>
      </p:sp>
      <p:sp>
        <p:nvSpPr>
          <p:cNvPr id="3072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06E2EA5D-C6C6-4BAD-B3F1-AAA5945D71F6}" type="slidenum">
              <a:rPr lang="nn-NO" altLang="nb-NO">
                <a:latin typeface="Calibri" pitchFamily="34" charset="0"/>
              </a:rPr>
              <a:pPr/>
              <a:t>7</a:t>
            </a:fld>
            <a:endParaRPr lang="nn-NO" altLang="nb-NO">
              <a:latin typeface="Calibri" pitchFamily="34"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2479508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n-NO" altLang="nb-NO" dirty="0"/>
          </a:p>
        </p:txBody>
      </p:sp>
      <p:sp>
        <p:nvSpPr>
          <p:cNvPr id="37892"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F445CB80-70E8-4AAB-9A36-89A348EDFBC1}" type="slidenum">
              <a:rPr lang="nn-NO" altLang="nb-NO">
                <a:latin typeface="Calibri" pitchFamily="34" charset="0"/>
              </a:rPr>
              <a:pPr/>
              <a:t>10</a:t>
            </a:fld>
            <a:endParaRPr lang="nn-NO" altLang="nb-NO">
              <a:latin typeface="Calibri" pitchFamily="34"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1319531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topptekst 3"/>
          <p:cNvSpPr>
            <a:spLocks noGrp="1"/>
          </p:cNvSpPr>
          <p:nvPr>
            <p:ph type="hdr" sz="quarter" idx="10"/>
          </p:nvPr>
        </p:nvSpPr>
        <p:spPr/>
        <p:txBody>
          <a:bodyPr/>
          <a:lstStyle/>
          <a:p>
            <a:pPr>
              <a:defRPr/>
            </a:pPr>
            <a:endParaRPr lang="nn-NO" dirty="0"/>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12</a:t>
            </a:fld>
            <a:endParaRPr lang="nn-NO" altLang="nb-NO" dirty="0"/>
          </a:p>
        </p:txBody>
      </p:sp>
    </p:spTree>
    <p:extLst>
      <p:ext uri="{BB962C8B-B14F-4D97-AF65-F5344CB8AC3E}">
        <p14:creationId xmlns:p14="http://schemas.microsoft.com/office/powerpoint/2010/main" val="2109623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topptekst 3"/>
          <p:cNvSpPr>
            <a:spLocks noGrp="1"/>
          </p:cNvSpPr>
          <p:nvPr>
            <p:ph type="hdr" sz="quarter" idx="10"/>
          </p:nvPr>
        </p:nvSpPr>
        <p:spPr/>
        <p:txBody>
          <a:bodyPr/>
          <a:lstStyle/>
          <a:p>
            <a:pPr>
              <a:defRPr/>
            </a:pPr>
            <a:endParaRPr lang="nn-NO" dirty="0"/>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14</a:t>
            </a:fld>
            <a:endParaRPr lang="nn-NO" altLang="nb-NO" dirty="0"/>
          </a:p>
        </p:txBody>
      </p:sp>
    </p:spTree>
    <p:extLst>
      <p:ext uri="{BB962C8B-B14F-4D97-AF65-F5344CB8AC3E}">
        <p14:creationId xmlns:p14="http://schemas.microsoft.com/office/powerpoint/2010/main" val="662471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topptekst 3"/>
          <p:cNvSpPr>
            <a:spLocks noGrp="1"/>
          </p:cNvSpPr>
          <p:nvPr>
            <p:ph type="hdr" sz="quarter" idx="10"/>
          </p:nvPr>
        </p:nvSpPr>
        <p:spPr/>
        <p:txBody>
          <a:bodyPr/>
          <a:lstStyle/>
          <a:p>
            <a:pPr>
              <a:defRPr/>
            </a:pPr>
            <a:endParaRPr lang="nn-NO" dirty="0"/>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15</a:t>
            </a:fld>
            <a:endParaRPr lang="nn-NO" altLang="nb-NO" dirty="0"/>
          </a:p>
        </p:txBody>
      </p:sp>
    </p:spTree>
    <p:extLst>
      <p:ext uri="{BB962C8B-B14F-4D97-AF65-F5344CB8AC3E}">
        <p14:creationId xmlns:p14="http://schemas.microsoft.com/office/powerpoint/2010/main" val="3663661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topptekst 3"/>
          <p:cNvSpPr>
            <a:spLocks noGrp="1"/>
          </p:cNvSpPr>
          <p:nvPr>
            <p:ph type="hdr" sz="quarter" idx="10"/>
          </p:nvPr>
        </p:nvSpPr>
        <p:spPr/>
        <p:txBody>
          <a:bodyPr/>
          <a:lstStyle/>
          <a:p>
            <a:pPr>
              <a:defRPr/>
            </a:pPr>
            <a:endParaRPr lang="nn-NO" dirty="0"/>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16</a:t>
            </a:fld>
            <a:endParaRPr lang="nn-NO" altLang="nb-NO" dirty="0"/>
          </a:p>
        </p:txBody>
      </p:sp>
    </p:spTree>
    <p:extLst>
      <p:ext uri="{BB962C8B-B14F-4D97-AF65-F5344CB8AC3E}">
        <p14:creationId xmlns:p14="http://schemas.microsoft.com/office/powerpoint/2010/main" val="2711166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topptekst 3"/>
          <p:cNvSpPr>
            <a:spLocks noGrp="1"/>
          </p:cNvSpPr>
          <p:nvPr>
            <p:ph type="hdr" sz="quarter" idx="10"/>
          </p:nvPr>
        </p:nvSpPr>
        <p:spPr/>
        <p:txBody>
          <a:bodyPr/>
          <a:lstStyle/>
          <a:p>
            <a:pPr>
              <a:defRPr/>
            </a:pPr>
            <a:endParaRPr lang="nn-NO" dirty="0"/>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17</a:t>
            </a:fld>
            <a:endParaRPr lang="nn-NO" altLang="nb-NO" dirty="0"/>
          </a:p>
        </p:txBody>
      </p:sp>
    </p:spTree>
    <p:extLst>
      <p:ext uri="{BB962C8B-B14F-4D97-AF65-F5344CB8AC3E}">
        <p14:creationId xmlns:p14="http://schemas.microsoft.com/office/powerpoint/2010/main" val="399595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topptekst 3"/>
          <p:cNvSpPr>
            <a:spLocks noGrp="1"/>
          </p:cNvSpPr>
          <p:nvPr>
            <p:ph type="hdr" sz="quarter" idx="10"/>
          </p:nvPr>
        </p:nvSpPr>
        <p:spPr/>
        <p:txBody>
          <a:bodyPr/>
          <a:lstStyle/>
          <a:p>
            <a:pPr>
              <a:defRPr/>
            </a:pPr>
            <a:endParaRPr lang="nn-NO" dirty="0"/>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19</a:t>
            </a:fld>
            <a:endParaRPr lang="nn-NO" altLang="nb-NO" dirty="0"/>
          </a:p>
        </p:txBody>
      </p:sp>
    </p:spTree>
    <p:extLst>
      <p:ext uri="{BB962C8B-B14F-4D97-AF65-F5344CB8AC3E}">
        <p14:creationId xmlns:p14="http://schemas.microsoft.com/office/powerpoint/2010/main" val="985950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topptekst 3"/>
          <p:cNvSpPr>
            <a:spLocks noGrp="1"/>
          </p:cNvSpPr>
          <p:nvPr>
            <p:ph type="hdr" sz="quarter" idx="10"/>
          </p:nvPr>
        </p:nvSpPr>
        <p:spPr/>
        <p:txBody>
          <a:bodyPr/>
          <a:lstStyle/>
          <a:p>
            <a:pPr>
              <a:defRPr/>
            </a:pPr>
            <a:endParaRPr lang="nn-NO" dirty="0"/>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24</a:t>
            </a:fld>
            <a:endParaRPr lang="nn-NO" altLang="nb-NO" dirty="0"/>
          </a:p>
        </p:txBody>
      </p:sp>
    </p:spTree>
    <p:extLst>
      <p:ext uri="{BB962C8B-B14F-4D97-AF65-F5344CB8AC3E}">
        <p14:creationId xmlns:p14="http://schemas.microsoft.com/office/powerpoint/2010/main" val="1804644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904B9EC7-1401-462C-A671-D14250382808}" type="slidenum">
              <a:rPr lang="en-US" altLang="nb-NO">
                <a:latin typeface="Times New Roman" pitchFamily="18" charset="0"/>
              </a:rPr>
              <a:pPr/>
              <a:t>25</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994688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dirty="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D9E9C5FE-2155-464C-B4D3-327A2C162ADE}" type="slidenum">
              <a:rPr lang="en-US" altLang="nb-NO">
                <a:latin typeface="Times New Roman" pitchFamily="18" charset="0"/>
              </a:rPr>
              <a:pPr/>
              <a:t>26</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328624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dirty="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1149A11E-DE8C-4710-8FAD-5563C265D4B6}" type="slidenum">
              <a:rPr lang="en-US" altLang="nb-NO">
                <a:latin typeface="Times New Roman" pitchFamily="18" charset="0"/>
              </a:rPr>
              <a:pPr/>
              <a:t>27</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3969899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182D4DD3-5ED5-4DB9-94D5-54057C674F79}" type="slidenum">
              <a:rPr lang="en-US" altLang="nb-NO">
                <a:latin typeface="Times New Roman" pitchFamily="18" charset="0"/>
              </a:rPr>
              <a:pPr/>
              <a:t>28</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2975101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dirty="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6DF7C5EE-B891-4F88-8E3F-9B6935ADA572}" type="slidenum">
              <a:rPr lang="en-US" altLang="nb-NO">
                <a:latin typeface="Times New Roman" pitchFamily="18" charset="0"/>
              </a:rPr>
              <a:pPr/>
              <a:t>29</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2950813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dirty="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7B96425F-CF3F-4F56-B839-B7F67CE2C3BE}" type="slidenum">
              <a:rPr lang="en-US" altLang="nb-NO">
                <a:latin typeface="Times New Roman" pitchFamily="18" charset="0"/>
              </a:rPr>
              <a:pPr/>
              <a:t>30</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2294918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dirty="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0081C6CE-87B6-4BA7-976A-56F96B3C9D7D}" type="slidenum">
              <a:rPr lang="en-US" altLang="nb-NO">
                <a:latin typeface="Times New Roman" pitchFamily="18" charset="0"/>
              </a:rPr>
              <a:pPr/>
              <a:t>31</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2918751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extLst/>
        </p:spPr>
        <p:txBody>
          <a:bodyPr wrap="square" numCol="1" anchor="t" anchorCtr="0" compatLnSpc="1">
            <a:prstTxWarp prst="textNoShape">
              <a:avLst/>
            </a:prstTxWarp>
            <a:normAutofit/>
          </a:bodyPr>
          <a:lstStyle/>
          <a:p>
            <a:pPr>
              <a:defRPr/>
            </a:pPr>
            <a:endParaRPr lang="en-US" altLang="nb-NO" dirty="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42CDE702-3B14-44A8-A297-30C63217D9D5}" type="slidenum">
              <a:rPr lang="en-US" altLang="nb-NO">
                <a:latin typeface="Times New Roman" pitchFamily="18" charset="0"/>
              </a:rPr>
              <a:pPr/>
              <a:t>32</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40437101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dirty="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A572E1C5-14D1-4F42-9BB6-CDE0272E1093}" type="slidenum">
              <a:rPr lang="en-US" altLang="nb-NO">
                <a:latin typeface="Times New Roman" pitchFamily="18" charset="0"/>
              </a:rPr>
              <a:pPr/>
              <a:t>33</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1386254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dirty="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F09D651C-A235-4675-8F32-9F0F013AB337}" type="slidenum">
              <a:rPr lang="en-US" altLang="nb-NO">
                <a:latin typeface="Times New Roman" pitchFamily="18" charset="0"/>
              </a:rPr>
              <a:pPr/>
              <a:t>34</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24736010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8C32350B-62D3-49D6-A793-C50F0D527219}" type="slidenum">
              <a:rPr lang="en-US" altLang="nb-NO">
                <a:latin typeface="Times New Roman" pitchFamily="18" charset="0"/>
              </a:rPr>
              <a:pPr/>
              <a:t>35</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22914122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80BDFEEE-CDE8-473C-869B-AA53A04F1044}" type="slidenum">
              <a:rPr lang="en-US" altLang="nb-NO">
                <a:latin typeface="Times New Roman" pitchFamily="18" charset="0"/>
              </a:rPr>
              <a:pPr/>
              <a:t>36</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12710550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nb-NO"/>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3693" indent="-286036">
              <a:defRPr>
                <a:solidFill>
                  <a:schemeClr val="tx1"/>
                </a:solidFill>
                <a:latin typeface="Arial" charset="0"/>
                <a:cs typeface="Arial" charset="0"/>
              </a:defRPr>
            </a:lvl2pPr>
            <a:lvl3pPr marL="1144144" indent="-228828">
              <a:defRPr>
                <a:solidFill>
                  <a:schemeClr val="tx1"/>
                </a:solidFill>
                <a:latin typeface="Arial" charset="0"/>
                <a:cs typeface="Arial" charset="0"/>
              </a:defRPr>
            </a:lvl3pPr>
            <a:lvl4pPr marL="1601801" indent="-228828">
              <a:defRPr>
                <a:solidFill>
                  <a:schemeClr val="tx1"/>
                </a:solidFill>
                <a:latin typeface="Arial" charset="0"/>
                <a:cs typeface="Arial" charset="0"/>
              </a:defRPr>
            </a:lvl4pPr>
            <a:lvl5pPr marL="2059458" indent="-228828">
              <a:defRPr>
                <a:solidFill>
                  <a:schemeClr val="tx1"/>
                </a:solidFill>
                <a:latin typeface="Arial" charset="0"/>
                <a:cs typeface="Arial" charset="0"/>
              </a:defRPr>
            </a:lvl5pPr>
            <a:lvl6pPr marL="2517115" indent="-228828" eaLnBrk="0" fontAlgn="base" hangingPunct="0">
              <a:spcBef>
                <a:spcPct val="0"/>
              </a:spcBef>
              <a:spcAft>
                <a:spcPct val="0"/>
              </a:spcAft>
              <a:defRPr>
                <a:solidFill>
                  <a:schemeClr val="tx1"/>
                </a:solidFill>
                <a:latin typeface="Arial" charset="0"/>
                <a:cs typeface="Arial" charset="0"/>
              </a:defRPr>
            </a:lvl6pPr>
            <a:lvl7pPr marL="2974773" indent="-228828" eaLnBrk="0" fontAlgn="base" hangingPunct="0">
              <a:spcBef>
                <a:spcPct val="0"/>
              </a:spcBef>
              <a:spcAft>
                <a:spcPct val="0"/>
              </a:spcAft>
              <a:defRPr>
                <a:solidFill>
                  <a:schemeClr val="tx1"/>
                </a:solidFill>
                <a:latin typeface="Arial" charset="0"/>
                <a:cs typeface="Arial" charset="0"/>
              </a:defRPr>
            </a:lvl7pPr>
            <a:lvl8pPr marL="3432430" indent="-228828" eaLnBrk="0" fontAlgn="base" hangingPunct="0">
              <a:spcBef>
                <a:spcPct val="0"/>
              </a:spcBef>
              <a:spcAft>
                <a:spcPct val="0"/>
              </a:spcAft>
              <a:defRPr>
                <a:solidFill>
                  <a:schemeClr val="tx1"/>
                </a:solidFill>
                <a:latin typeface="Arial" charset="0"/>
                <a:cs typeface="Arial" charset="0"/>
              </a:defRPr>
            </a:lvl8pPr>
            <a:lvl9pPr marL="3890087" indent="-228828" eaLnBrk="0" fontAlgn="base" hangingPunct="0">
              <a:spcBef>
                <a:spcPct val="0"/>
              </a:spcBef>
              <a:spcAft>
                <a:spcPct val="0"/>
              </a:spcAft>
              <a:defRPr>
                <a:solidFill>
                  <a:schemeClr val="tx1"/>
                </a:solidFill>
                <a:latin typeface="Arial" charset="0"/>
                <a:cs typeface="Arial" charset="0"/>
              </a:defRPr>
            </a:lvl9pPr>
          </a:lstStyle>
          <a:p>
            <a:fld id="{904B9EC7-1401-462C-A671-D14250382808}" type="slidenum">
              <a:rPr lang="en-US" altLang="nb-NO">
                <a:latin typeface="Times New Roman" pitchFamily="18" charset="0"/>
              </a:rPr>
              <a:pPr/>
              <a:t>37</a:t>
            </a:fld>
            <a:endParaRPr lang="en-US" altLang="nb-NO">
              <a:latin typeface="Times New Roman" pitchFamily="18" charset="0"/>
            </a:endParaRPr>
          </a:p>
        </p:txBody>
      </p:sp>
      <p:sp>
        <p:nvSpPr>
          <p:cNvPr id="5" name="Plassholder for topptekst 4"/>
          <p:cNvSpPr>
            <a:spLocks noGrp="1"/>
          </p:cNvSpPr>
          <p:nvPr>
            <p:ph type="hdr" sz="quarter"/>
          </p:nvPr>
        </p:nvSpPr>
        <p:spPr/>
        <p:txBody>
          <a:bodyPr/>
          <a:lstStyle/>
          <a:p>
            <a:pPr>
              <a:defRPr/>
            </a:pPr>
            <a:endParaRPr lang="nn-NO"/>
          </a:p>
        </p:txBody>
      </p:sp>
    </p:spTree>
    <p:extLst>
      <p:ext uri="{BB962C8B-B14F-4D97-AF65-F5344CB8AC3E}">
        <p14:creationId xmlns:p14="http://schemas.microsoft.com/office/powerpoint/2010/main" val="2404650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topptekst 3"/>
          <p:cNvSpPr>
            <a:spLocks noGrp="1"/>
          </p:cNvSpPr>
          <p:nvPr>
            <p:ph type="hdr" sz="quarter" idx="10"/>
          </p:nvPr>
        </p:nvSpPr>
        <p:spPr/>
        <p:txBody>
          <a:bodyPr/>
          <a:lstStyle/>
          <a:p>
            <a:pPr>
              <a:defRPr/>
            </a:pPr>
            <a:endParaRPr lang="nn-NO"/>
          </a:p>
        </p:txBody>
      </p:sp>
      <p:sp>
        <p:nvSpPr>
          <p:cNvPr id="5" name="Plassholder for lysbildenummer 4"/>
          <p:cNvSpPr>
            <a:spLocks noGrp="1"/>
          </p:cNvSpPr>
          <p:nvPr>
            <p:ph type="sldNum" sz="quarter" idx="11"/>
          </p:nvPr>
        </p:nvSpPr>
        <p:spPr/>
        <p:txBody>
          <a:bodyPr/>
          <a:lstStyle/>
          <a:p>
            <a:fld id="{85244095-34F5-48A3-819F-DEE87B9CCC58}" type="slidenum">
              <a:rPr lang="nn-NO" altLang="nb-NO" smtClean="0"/>
              <a:pPr/>
              <a:t>39</a:t>
            </a:fld>
            <a:endParaRPr lang="nn-NO" altLang="nb-NO"/>
          </a:p>
        </p:txBody>
      </p:sp>
    </p:spTree>
    <p:extLst>
      <p:ext uri="{BB962C8B-B14F-4D97-AF65-F5344CB8AC3E}">
        <p14:creationId xmlns:p14="http://schemas.microsoft.com/office/powerpoint/2010/main" val="3140474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nb-NO"/>
              <a:t>Klikk for å redigere tittelstil</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lvl1pPr>
              <a:defRPr/>
            </a:lvl1pPr>
          </a:lstStyle>
          <a:p>
            <a:pPr>
              <a:defRPr/>
            </a:pPr>
            <a:fld id="{11E0D57A-902E-4A3F-8979-AF5F42F79FC3}" type="datetime1">
              <a:rPr lang="nn-NO" smtClean="0"/>
              <a:t>24.10.2020</a:t>
            </a:fld>
            <a:endParaRPr lang="nn-NO" dirty="0"/>
          </a:p>
        </p:txBody>
      </p:sp>
      <p:sp>
        <p:nvSpPr>
          <p:cNvPr id="5" name="Footer Placeholder 4"/>
          <p:cNvSpPr>
            <a:spLocks noGrp="1"/>
          </p:cNvSpPr>
          <p:nvPr>
            <p:ph type="ftr" sz="quarter" idx="11"/>
          </p:nvPr>
        </p:nvSpPr>
        <p:spPr/>
        <p:txBody>
          <a:bodyPr/>
          <a:lstStyle>
            <a:lvl1pPr>
              <a:defRPr/>
            </a:lvl1pPr>
          </a:lstStyle>
          <a:p>
            <a:pPr>
              <a:defRPr/>
            </a:pPr>
            <a:endParaRPr lang="nn-NO" dirty="0"/>
          </a:p>
        </p:txBody>
      </p:sp>
      <p:sp>
        <p:nvSpPr>
          <p:cNvPr id="6" name="Slide Number Placeholder 5"/>
          <p:cNvSpPr>
            <a:spLocks noGrp="1"/>
          </p:cNvSpPr>
          <p:nvPr>
            <p:ph type="sldNum" sz="quarter" idx="12"/>
          </p:nvPr>
        </p:nvSpPr>
        <p:spPr/>
        <p:txBody>
          <a:bodyPr/>
          <a:lstStyle>
            <a:lvl1pPr>
              <a:defRPr/>
            </a:lvl1pPr>
          </a:lstStyle>
          <a:p>
            <a:fld id="{476023D3-3126-494B-ADB3-12BC721A0E4A}" type="slidenum">
              <a:rPr lang="nn-NO" altLang="nb-NO"/>
              <a:pPr/>
              <a:t>‹#›</a:t>
            </a:fld>
            <a:endParaRPr lang="nn-NO" altLang="nb-NO" dirty="0"/>
          </a:p>
        </p:txBody>
      </p:sp>
    </p:spTree>
    <p:extLst>
      <p:ext uri="{BB962C8B-B14F-4D97-AF65-F5344CB8AC3E}">
        <p14:creationId xmlns:p14="http://schemas.microsoft.com/office/powerpoint/2010/main" val="885077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lvl1pPr>
              <a:defRPr/>
            </a:lvl1pPr>
          </a:lstStyle>
          <a:p>
            <a:pPr>
              <a:defRPr/>
            </a:pPr>
            <a:fld id="{77BE0F11-07FD-40C9-86C9-AD5649CFFDFC}" type="datetime1">
              <a:rPr lang="nn-NO" smtClean="0"/>
              <a:t>24.10.2020</a:t>
            </a:fld>
            <a:endParaRPr lang="nn-NO" dirty="0"/>
          </a:p>
        </p:txBody>
      </p:sp>
      <p:sp>
        <p:nvSpPr>
          <p:cNvPr id="5" name="Footer Placeholder 4"/>
          <p:cNvSpPr>
            <a:spLocks noGrp="1"/>
          </p:cNvSpPr>
          <p:nvPr>
            <p:ph type="ftr" sz="quarter" idx="11"/>
          </p:nvPr>
        </p:nvSpPr>
        <p:spPr/>
        <p:txBody>
          <a:bodyPr/>
          <a:lstStyle>
            <a:lvl1pPr>
              <a:defRPr/>
            </a:lvl1pPr>
          </a:lstStyle>
          <a:p>
            <a:pPr>
              <a:defRPr/>
            </a:pPr>
            <a:endParaRPr lang="nn-NO" dirty="0"/>
          </a:p>
        </p:txBody>
      </p:sp>
      <p:sp>
        <p:nvSpPr>
          <p:cNvPr id="6" name="Slide Number Placeholder 5"/>
          <p:cNvSpPr>
            <a:spLocks noGrp="1"/>
          </p:cNvSpPr>
          <p:nvPr>
            <p:ph type="sldNum" sz="quarter" idx="12"/>
          </p:nvPr>
        </p:nvSpPr>
        <p:spPr/>
        <p:txBody>
          <a:bodyPr/>
          <a:lstStyle>
            <a:lvl1pPr>
              <a:defRPr/>
            </a:lvl1pPr>
          </a:lstStyle>
          <a:p>
            <a:fld id="{29111265-EA2A-4B9D-9693-CACAA944AB2D}" type="slidenum">
              <a:rPr lang="nn-NO" altLang="nb-NO"/>
              <a:pPr/>
              <a:t>‹#›</a:t>
            </a:fld>
            <a:endParaRPr lang="nn-NO" altLang="nb-NO" dirty="0"/>
          </a:p>
        </p:txBody>
      </p:sp>
    </p:spTree>
    <p:extLst>
      <p:ext uri="{BB962C8B-B14F-4D97-AF65-F5344CB8AC3E}">
        <p14:creationId xmlns:p14="http://schemas.microsoft.com/office/powerpoint/2010/main" val="303103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nb-NO"/>
              <a:t>Klikk for å redigere tittelstil</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lvl1pPr>
              <a:defRPr/>
            </a:lvl1pPr>
          </a:lstStyle>
          <a:p>
            <a:pPr>
              <a:defRPr/>
            </a:pPr>
            <a:fld id="{AAD5F88C-08E5-4480-9531-E6D26645CE09}" type="datetime1">
              <a:rPr lang="nn-NO" smtClean="0"/>
              <a:t>24.10.2020</a:t>
            </a:fld>
            <a:endParaRPr lang="nn-NO" dirty="0"/>
          </a:p>
        </p:txBody>
      </p:sp>
      <p:sp>
        <p:nvSpPr>
          <p:cNvPr id="5" name="Footer Placeholder 4"/>
          <p:cNvSpPr>
            <a:spLocks noGrp="1"/>
          </p:cNvSpPr>
          <p:nvPr>
            <p:ph type="ftr" sz="quarter" idx="11"/>
          </p:nvPr>
        </p:nvSpPr>
        <p:spPr/>
        <p:txBody>
          <a:bodyPr/>
          <a:lstStyle>
            <a:lvl1pPr>
              <a:defRPr/>
            </a:lvl1pPr>
          </a:lstStyle>
          <a:p>
            <a:pPr>
              <a:defRPr/>
            </a:pPr>
            <a:endParaRPr lang="nn-NO" dirty="0"/>
          </a:p>
        </p:txBody>
      </p:sp>
      <p:sp>
        <p:nvSpPr>
          <p:cNvPr id="6" name="Slide Number Placeholder 5"/>
          <p:cNvSpPr>
            <a:spLocks noGrp="1"/>
          </p:cNvSpPr>
          <p:nvPr>
            <p:ph type="sldNum" sz="quarter" idx="12"/>
          </p:nvPr>
        </p:nvSpPr>
        <p:spPr/>
        <p:txBody>
          <a:bodyPr/>
          <a:lstStyle>
            <a:lvl1pPr>
              <a:defRPr/>
            </a:lvl1pPr>
          </a:lstStyle>
          <a:p>
            <a:fld id="{6ECF28B2-6FC2-49F4-ACA1-AE09FE5EB543}" type="slidenum">
              <a:rPr lang="nn-NO" altLang="nb-NO"/>
              <a:pPr/>
              <a:t>‹#›</a:t>
            </a:fld>
            <a:endParaRPr lang="nn-NO" altLang="nb-NO" dirty="0"/>
          </a:p>
        </p:txBody>
      </p:sp>
    </p:spTree>
    <p:extLst>
      <p:ext uri="{BB962C8B-B14F-4D97-AF65-F5344CB8AC3E}">
        <p14:creationId xmlns:p14="http://schemas.microsoft.com/office/powerpoint/2010/main" val="149603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nb-NO"/>
              <a:t>Klikk for å redigere tittelstil</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3"/>
          <p:cNvSpPr>
            <a:spLocks noGrp="1"/>
          </p:cNvSpPr>
          <p:nvPr>
            <p:ph type="dt" sz="half" idx="10"/>
          </p:nvPr>
        </p:nvSpPr>
        <p:spPr/>
        <p:txBody>
          <a:bodyPr/>
          <a:lstStyle>
            <a:lvl1pPr>
              <a:defRPr/>
            </a:lvl1pPr>
          </a:lstStyle>
          <a:p>
            <a:pPr>
              <a:defRPr/>
            </a:pPr>
            <a:fld id="{55E58782-67CE-4597-84CB-0BDFB4226898}" type="datetime1">
              <a:rPr lang="nn-NO" smtClean="0"/>
              <a:t>24.10.2020</a:t>
            </a:fld>
            <a:endParaRPr lang="nn-NO" dirty="0"/>
          </a:p>
        </p:txBody>
      </p:sp>
      <p:sp>
        <p:nvSpPr>
          <p:cNvPr id="6" name="Footer Placeholder 4"/>
          <p:cNvSpPr>
            <a:spLocks noGrp="1"/>
          </p:cNvSpPr>
          <p:nvPr>
            <p:ph type="ftr" sz="quarter" idx="11"/>
          </p:nvPr>
        </p:nvSpPr>
        <p:spPr/>
        <p:txBody>
          <a:bodyPr/>
          <a:lstStyle>
            <a:lvl1pPr>
              <a:defRPr/>
            </a:lvl1pPr>
          </a:lstStyle>
          <a:p>
            <a:pPr>
              <a:defRPr/>
            </a:pPr>
            <a:endParaRPr lang="nn-NO" dirty="0"/>
          </a:p>
        </p:txBody>
      </p:sp>
      <p:sp>
        <p:nvSpPr>
          <p:cNvPr id="7" name="Slide Number Placeholder 5"/>
          <p:cNvSpPr>
            <a:spLocks noGrp="1"/>
          </p:cNvSpPr>
          <p:nvPr>
            <p:ph type="sldNum" sz="quarter" idx="12"/>
          </p:nvPr>
        </p:nvSpPr>
        <p:spPr/>
        <p:txBody>
          <a:bodyPr/>
          <a:lstStyle>
            <a:lvl1pPr>
              <a:defRPr/>
            </a:lvl1pPr>
          </a:lstStyle>
          <a:p>
            <a:fld id="{4924D23C-ABCD-48A1-ACB9-F9910C0E97FC}" type="slidenum">
              <a:rPr lang="nn-NO" altLang="nb-NO"/>
              <a:pPr/>
              <a:t>‹#›</a:t>
            </a:fld>
            <a:endParaRPr lang="nn-NO" altLang="nb-NO" dirty="0"/>
          </a:p>
        </p:txBody>
      </p:sp>
    </p:spTree>
    <p:extLst>
      <p:ext uri="{BB962C8B-B14F-4D97-AF65-F5344CB8AC3E}">
        <p14:creationId xmlns:p14="http://schemas.microsoft.com/office/powerpoint/2010/main" val="3111995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Klikk for å redigere tittelstil</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p:txBody>
          <a:bodyPr/>
          <a:lstStyle>
            <a:lvl1pPr>
              <a:defRPr/>
            </a:lvl1pPr>
          </a:lstStyle>
          <a:p>
            <a:pPr>
              <a:defRPr/>
            </a:pPr>
            <a:fld id="{06DB0418-C9AA-4A34-BC81-24EB41DBA90A}" type="datetime1">
              <a:rPr lang="nn-NO" smtClean="0"/>
              <a:t>24.10.2020</a:t>
            </a:fld>
            <a:endParaRPr lang="nn-NO" dirty="0"/>
          </a:p>
        </p:txBody>
      </p:sp>
      <p:sp>
        <p:nvSpPr>
          <p:cNvPr id="8" name="Footer Placeholder 4"/>
          <p:cNvSpPr>
            <a:spLocks noGrp="1"/>
          </p:cNvSpPr>
          <p:nvPr>
            <p:ph type="ftr" sz="quarter" idx="11"/>
          </p:nvPr>
        </p:nvSpPr>
        <p:spPr/>
        <p:txBody>
          <a:bodyPr/>
          <a:lstStyle>
            <a:lvl1pPr>
              <a:defRPr/>
            </a:lvl1pPr>
          </a:lstStyle>
          <a:p>
            <a:pPr>
              <a:defRPr/>
            </a:pPr>
            <a:endParaRPr lang="nn-NO" dirty="0"/>
          </a:p>
        </p:txBody>
      </p:sp>
      <p:sp>
        <p:nvSpPr>
          <p:cNvPr id="9" name="Slide Number Placeholder 5"/>
          <p:cNvSpPr>
            <a:spLocks noGrp="1"/>
          </p:cNvSpPr>
          <p:nvPr>
            <p:ph type="sldNum" sz="quarter" idx="12"/>
          </p:nvPr>
        </p:nvSpPr>
        <p:spPr/>
        <p:txBody>
          <a:bodyPr/>
          <a:lstStyle>
            <a:lvl1pPr>
              <a:defRPr/>
            </a:lvl1pPr>
          </a:lstStyle>
          <a:p>
            <a:fld id="{37283B92-2C3E-4158-82B5-8496ACB4E69C}" type="slidenum">
              <a:rPr lang="nn-NO" altLang="nb-NO"/>
              <a:pPr/>
              <a:t>‹#›</a:t>
            </a:fld>
            <a:endParaRPr lang="nn-NO" altLang="nb-NO" dirty="0"/>
          </a:p>
        </p:txBody>
      </p:sp>
    </p:spTree>
    <p:extLst>
      <p:ext uri="{BB962C8B-B14F-4D97-AF65-F5344CB8AC3E}">
        <p14:creationId xmlns:p14="http://schemas.microsoft.com/office/powerpoint/2010/main" val="647457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3"/>
          <p:cNvSpPr>
            <a:spLocks noGrp="1"/>
          </p:cNvSpPr>
          <p:nvPr>
            <p:ph type="dt" sz="half" idx="10"/>
          </p:nvPr>
        </p:nvSpPr>
        <p:spPr/>
        <p:txBody>
          <a:bodyPr/>
          <a:lstStyle>
            <a:lvl1pPr>
              <a:defRPr/>
            </a:lvl1pPr>
          </a:lstStyle>
          <a:p>
            <a:pPr>
              <a:defRPr/>
            </a:pPr>
            <a:fld id="{9A79499D-0B8B-4711-9EDE-FFAB6BE41C50}" type="datetime1">
              <a:rPr lang="nn-NO" smtClean="0"/>
              <a:t>24.10.2020</a:t>
            </a:fld>
            <a:endParaRPr lang="nn-NO" dirty="0"/>
          </a:p>
        </p:txBody>
      </p:sp>
      <p:sp>
        <p:nvSpPr>
          <p:cNvPr id="4" name="Footer Placeholder 4"/>
          <p:cNvSpPr>
            <a:spLocks noGrp="1"/>
          </p:cNvSpPr>
          <p:nvPr>
            <p:ph type="ftr" sz="quarter" idx="11"/>
          </p:nvPr>
        </p:nvSpPr>
        <p:spPr/>
        <p:txBody>
          <a:bodyPr/>
          <a:lstStyle>
            <a:lvl1pPr>
              <a:defRPr/>
            </a:lvl1pPr>
          </a:lstStyle>
          <a:p>
            <a:pPr>
              <a:defRPr/>
            </a:pPr>
            <a:endParaRPr lang="nn-NO" dirty="0"/>
          </a:p>
        </p:txBody>
      </p:sp>
      <p:sp>
        <p:nvSpPr>
          <p:cNvPr id="5" name="Slide Number Placeholder 5"/>
          <p:cNvSpPr>
            <a:spLocks noGrp="1"/>
          </p:cNvSpPr>
          <p:nvPr>
            <p:ph type="sldNum" sz="quarter" idx="12"/>
          </p:nvPr>
        </p:nvSpPr>
        <p:spPr/>
        <p:txBody>
          <a:bodyPr/>
          <a:lstStyle>
            <a:lvl1pPr>
              <a:defRPr/>
            </a:lvl1pPr>
          </a:lstStyle>
          <a:p>
            <a:fld id="{62EF4810-1DA2-4D56-8166-7A9443435989}" type="slidenum">
              <a:rPr lang="nn-NO" altLang="nb-NO"/>
              <a:pPr/>
              <a:t>‹#›</a:t>
            </a:fld>
            <a:endParaRPr lang="nn-NO" altLang="nb-NO" dirty="0"/>
          </a:p>
        </p:txBody>
      </p:sp>
    </p:spTree>
    <p:extLst>
      <p:ext uri="{BB962C8B-B14F-4D97-AF65-F5344CB8AC3E}">
        <p14:creationId xmlns:p14="http://schemas.microsoft.com/office/powerpoint/2010/main" val="2365113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787E3C-44CB-4674-891C-839A549E98C0}" type="datetime1">
              <a:rPr lang="nn-NO" smtClean="0"/>
              <a:t>24.10.2020</a:t>
            </a:fld>
            <a:endParaRPr lang="nn-NO" dirty="0"/>
          </a:p>
        </p:txBody>
      </p:sp>
      <p:sp>
        <p:nvSpPr>
          <p:cNvPr id="3" name="Footer Placeholder 4"/>
          <p:cNvSpPr>
            <a:spLocks noGrp="1"/>
          </p:cNvSpPr>
          <p:nvPr>
            <p:ph type="ftr" sz="quarter" idx="11"/>
          </p:nvPr>
        </p:nvSpPr>
        <p:spPr/>
        <p:txBody>
          <a:bodyPr/>
          <a:lstStyle>
            <a:lvl1pPr>
              <a:defRPr/>
            </a:lvl1pPr>
          </a:lstStyle>
          <a:p>
            <a:pPr>
              <a:defRPr/>
            </a:pPr>
            <a:endParaRPr lang="nn-NO" dirty="0"/>
          </a:p>
        </p:txBody>
      </p:sp>
      <p:sp>
        <p:nvSpPr>
          <p:cNvPr id="4" name="Slide Number Placeholder 5"/>
          <p:cNvSpPr>
            <a:spLocks noGrp="1"/>
          </p:cNvSpPr>
          <p:nvPr>
            <p:ph type="sldNum" sz="quarter" idx="12"/>
          </p:nvPr>
        </p:nvSpPr>
        <p:spPr/>
        <p:txBody>
          <a:bodyPr/>
          <a:lstStyle>
            <a:lvl1pPr>
              <a:defRPr/>
            </a:lvl1pPr>
          </a:lstStyle>
          <a:p>
            <a:fld id="{E3D78890-5982-476E-9655-82F7D0080D54}" type="slidenum">
              <a:rPr lang="nn-NO" altLang="nb-NO"/>
              <a:pPr/>
              <a:t>‹#›</a:t>
            </a:fld>
            <a:endParaRPr lang="nn-NO" altLang="nb-NO" dirty="0"/>
          </a:p>
        </p:txBody>
      </p:sp>
    </p:spTree>
    <p:extLst>
      <p:ext uri="{BB962C8B-B14F-4D97-AF65-F5344CB8AC3E}">
        <p14:creationId xmlns:p14="http://schemas.microsoft.com/office/powerpoint/2010/main" val="2029639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nb-NO"/>
              <a:t>Klikk for å redigere tittelstil</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3"/>
          <p:cNvSpPr>
            <a:spLocks noGrp="1"/>
          </p:cNvSpPr>
          <p:nvPr>
            <p:ph type="dt" sz="half" idx="10"/>
          </p:nvPr>
        </p:nvSpPr>
        <p:spPr/>
        <p:txBody>
          <a:bodyPr/>
          <a:lstStyle>
            <a:lvl1pPr>
              <a:defRPr/>
            </a:lvl1pPr>
          </a:lstStyle>
          <a:p>
            <a:pPr>
              <a:defRPr/>
            </a:pPr>
            <a:fld id="{13D43DE8-2BF8-4F83-B8FD-D39D2E397611}" type="datetime1">
              <a:rPr lang="nn-NO" smtClean="0"/>
              <a:t>24.10.2020</a:t>
            </a:fld>
            <a:endParaRPr lang="nn-NO" dirty="0"/>
          </a:p>
        </p:txBody>
      </p:sp>
      <p:sp>
        <p:nvSpPr>
          <p:cNvPr id="6" name="Footer Placeholder 4"/>
          <p:cNvSpPr>
            <a:spLocks noGrp="1"/>
          </p:cNvSpPr>
          <p:nvPr>
            <p:ph type="ftr" sz="quarter" idx="11"/>
          </p:nvPr>
        </p:nvSpPr>
        <p:spPr/>
        <p:txBody>
          <a:bodyPr/>
          <a:lstStyle>
            <a:lvl1pPr>
              <a:defRPr/>
            </a:lvl1pPr>
          </a:lstStyle>
          <a:p>
            <a:pPr>
              <a:defRPr/>
            </a:pPr>
            <a:endParaRPr lang="nn-NO" dirty="0"/>
          </a:p>
        </p:txBody>
      </p:sp>
      <p:sp>
        <p:nvSpPr>
          <p:cNvPr id="7" name="Slide Number Placeholder 5"/>
          <p:cNvSpPr>
            <a:spLocks noGrp="1"/>
          </p:cNvSpPr>
          <p:nvPr>
            <p:ph type="sldNum" sz="quarter" idx="12"/>
          </p:nvPr>
        </p:nvSpPr>
        <p:spPr/>
        <p:txBody>
          <a:bodyPr/>
          <a:lstStyle>
            <a:lvl1pPr>
              <a:defRPr/>
            </a:lvl1pPr>
          </a:lstStyle>
          <a:p>
            <a:fld id="{5F4B20F2-EE31-4B0B-9193-39C59E3C5BFA}" type="slidenum">
              <a:rPr lang="nn-NO" altLang="nb-NO"/>
              <a:pPr/>
              <a:t>‹#›</a:t>
            </a:fld>
            <a:endParaRPr lang="nn-NO" altLang="nb-NO" dirty="0"/>
          </a:p>
        </p:txBody>
      </p:sp>
    </p:spTree>
    <p:extLst>
      <p:ext uri="{BB962C8B-B14F-4D97-AF65-F5344CB8AC3E}">
        <p14:creationId xmlns:p14="http://schemas.microsoft.com/office/powerpoint/2010/main" val="1432578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lde med tekst">
    <p:spTree>
      <p:nvGrpSpPr>
        <p:cNvPr id="1" name=""/>
        <p:cNvGrpSpPr/>
        <p:nvPr/>
      </p:nvGrpSpPr>
      <p:grpSpPr>
        <a:xfrm>
          <a:off x="0" y="0"/>
          <a:ext cx="0" cy="0"/>
          <a:chOff x="0" y="0"/>
          <a:chExt cx="0" cy="0"/>
        </a:xfrm>
      </p:grpSpPr>
      <p:sp>
        <p:nvSpPr>
          <p:cNvPr id="5"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nb-NO"/>
              <a:t>Klikk for å redigere tittelstil</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rtlCol="0">
            <a:normAutofit/>
          </a:bodyPr>
          <a:lstStyle/>
          <a:p>
            <a:pPr lvl="0"/>
            <a:r>
              <a:rPr lang="nb-NO" noProof="0" dirty="0"/>
              <a:t>Klikk ikonet for å legge til et bilde</a:t>
            </a:r>
            <a:endParaRPr lang="en-US" noProof="0" dirty="0"/>
          </a:p>
        </p:txBody>
      </p:sp>
      <p:sp>
        <p:nvSpPr>
          <p:cNvPr id="13" name="Date Placeholder 4"/>
          <p:cNvSpPr>
            <a:spLocks noGrp="1"/>
          </p:cNvSpPr>
          <p:nvPr>
            <p:ph type="dt" sz="half" idx="15"/>
          </p:nvPr>
        </p:nvSpPr>
        <p:spPr/>
        <p:txBody>
          <a:bodyPr/>
          <a:lstStyle>
            <a:lvl1pPr>
              <a:defRPr/>
            </a:lvl1pPr>
          </a:lstStyle>
          <a:p>
            <a:pPr>
              <a:defRPr/>
            </a:pPr>
            <a:fld id="{DC5BB94B-83C6-4B00-923E-0D8C45713E8B}" type="datetime1">
              <a:rPr lang="nn-NO" smtClean="0"/>
              <a:t>24.10.2020</a:t>
            </a:fld>
            <a:endParaRPr lang="nn-NO" dirty="0"/>
          </a:p>
        </p:txBody>
      </p:sp>
      <p:sp>
        <p:nvSpPr>
          <p:cNvPr id="14" name="Footer Placeholder 5"/>
          <p:cNvSpPr>
            <a:spLocks noGrp="1"/>
          </p:cNvSpPr>
          <p:nvPr>
            <p:ph type="ftr" sz="quarter" idx="16"/>
          </p:nvPr>
        </p:nvSpPr>
        <p:spPr/>
        <p:txBody>
          <a:bodyPr/>
          <a:lstStyle>
            <a:lvl1pPr>
              <a:defRPr/>
            </a:lvl1pPr>
          </a:lstStyle>
          <a:p>
            <a:pPr>
              <a:defRPr/>
            </a:pPr>
            <a:endParaRPr lang="nn-NO" dirty="0"/>
          </a:p>
        </p:txBody>
      </p:sp>
      <p:sp>
        <p:nvSpPr>
          <p:cNvPr id="15" name="Slide Number Placeholder 6"/>
          <p:cNvSpPr>
            <a:spLocks noGrp="1"/>
          </p:cNvSpPr>
          <p:nvPr>
            <p:ph type="sldNum" sz="quarter" idx="17"/>
          </p:nvPr>
        </p:nvSpPr>
        <p:spPr/>
        <p:txBody>
          <a:bodyPr/>
          <a:lstStyle>
            <a:lvl1pPr>
              <a:defRPr/>
            </a:lvl1pPr>
          </a:lstStyle>
          <a:p>
            <a:fld id="{1E515B18-76F2-40EF-9803-3647BA3D989D}" type="slidenum">
              <a:rPr lang="nn-NO" altLang="nb-NO"/>
              <a:pPr/>
              <a:t>‹#›</a:t>
            </a:fld>
            <a:endParaRPr lang="nn-NO" altLang="nb-NO" dirty="0"/>
          </a:p>
        </p:txBody>
      </p:sp>
    </p:spTree>
    <p:extLst>
      <p:ext uri="{BB962C8B-B14F-4D97-AF65-F5344CB8AC3E}">
        <p14:creationId xmlns:p14="http://schemas.microsoft.com/office/powerpoint/2010/main" val="614082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lvl1pPr>
              <a:defRPr/>
            </a:lvl1pPr>
          </a:lstStyle>
          <a:p>
            <a:pPr>
              <a:defRPr/>
            </a:pPr>
            <a:fld id="{CEA7FAA0-5652-44FB-8ADB-2CED15EB3749}" type="datetime1">
              <a:rPr lang="nn-NO" smtClean="0"/>
              <a:t>24.10.2020</a:t>
            </a:fld>
            <a:endParaRPr lang="nn-NO" dirty="0"/>
          </a:p>
        </p:txBody>
      </p:sp>
      <p:sp>
        <p:nvSpPr>
          <p:cNvPr id="5" name="Footer Placeholder 4"/>
          <p:cNvSpPr>
            <a:spLocks noGrp="1"/>
          </p:cNvSpPr>
          <p:nvPr>
            <p:ph type="ftr" sz="quarter" idx="11"/>
          </p:nvPr>
        </p:nvSpPr>
        <p:spPr/>
        <p:txBody>
          <a:bodyPr/>
          <a:lstStyle>
            <a:lvl1pPr>
              <a:defRPr/>
            </a:lvl1pPr>
          </a:lstStyle>
          <a:p>
            <a:pPr>
              <a:defRPr/>
            </a:pPr>
            <a:endParaRPr lang="nn-NO" dirty="0"/>
          </a:p>
        </p:txBody>
      </p:sp>
      <p:sp>
        <p:nvSpPr>
          <p:cNvPr id="6" name="Slide Number Placeholder 5"/>
          <p:cNvSpPr>
            <a:spLocks noGrp="1"/>
          </p:cNvSpPr>
          <p:nvPr>
            <p:ph type="sldNum" sz="quarter" idx="12"/>
          </p:nvPr>
        </p:nvSpPr>
        <p:spPr/>
        <p:txBody>
          <a:bodyPr/>
          <a:lstStyle>
            <a:lvl1pPr>
              <a:defRPr/>
            </a:lvl1pPr>
          </a:lstStyle>
          <a:p>
            <a:fld id="{E896B1E0-34E4-42EF-8D11-769332EA8898}" type="slidenum">
              <a:rPr lang="nn-NO" altLang="nb-NO"/>
              <a:pPr/>
              <a:t>‹#›</a:t>
            </a:fld>
            <a:endParaRPr lang="nn-NO" altLang="nb-NO" dirty="0"/>
          </a:p>
        </p:txBody>
      </p:sp>
    </p:spTree>
    <p:extLst>
      <p:ext uri="{BB962C8B-B14F-4D97-AF65-F5344CB8AC3E}">
        <p14:creationId xmlns:p14="http://schemas.microsoft.com/office/powerpoint/2010/main" val="3112696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lvl1pPr>
              <a:defRPr/>
            </a:lvl1pPr>
          </a:lstStyle>
          <a:p>
            <a:pPr>
              <a:defRPr/>
            </a:pPr>
            <a:fld id="{6BD6E5C3-B273-4C69-B2EE-95709609CB60}" type="datetime1">
              <a:rPr lang="nn-NO" smtClean="0"/>
              <a:t>24.10.2020</a:t>
            </a:fld>
            <a:endParaRPr lang="nn-NO" dirty="0"/>
          </a:p>
        </p:txBody>
      </p:sp>
      <p:sp>
        <p:nvSpPr>
          <p:cNvPr id="5" name="Footer Placeholder 4"/>
          <p:cNvSpPr>
            <a:spLocks noGrp="1"/>
          </p:cNvSpPr>
          <p:nvPr>
            <p:ph type="ftr" sz="quarter" idx="11"/>
          </p:nvPr>
        </p:nvSpPr>
        <p:spPr/>
        <p:txBody>
          <a:bodyPr/>
          <a:lstStyle>
            <a:lvl1pPr>
              <a:defRPr/>
            </a:lvl1pPr>
          </a:lstStyle>
          <a:p>
            <a:pPr>
              <a:defRPr/>
            </a:pPr>
            <a:endParaRPr lang="nn-NO" dirty="0"/>
          </a:p>
        </p:txBody>
      </p:sp>
      <p:sp>
        <p:nvSpPr>
          <p:cNvPr id="6" name="Slide Number Placeholder 5"/>
          <p:cNvSpPr>
            <a:spLocks noGrp="1"/>
          </p:cNvSpPr>
          <p:nvPr>
            <p:ph type="sldNum" sz="quarter" idx="12"/>
          </p:nvPr>
        </p:nvSpPr>
        <p:spPr/>
        <p:txBody>
          <a:bodyPr/>
          <a:lstStyle>
            <a:lvl1pPr>
              <a:defRPr/>
            </a:lvl1pPr>
          </a:lstStyle>
          <a:p>
            <a:fld id="{54CDAB73-E850-4F81-9F9B-462DCFC12D8A}" type="slidenum">
              <a:rPr lang="nn-NO" altLang="nb-NO"/>
              <a:pPr/>
              <a:t>‹#›</a:t>
            </a:fld>
            <a:endParaRPr lang="nn-NO" altLang="nb-NO" dirty="0"/>
          </a:p>
        </p:txBody>
      </p:sp>
    </p:spTree>
    <p:extLst>
      <p:ext uri="{BB962C8B-B14F-4D97-AF65-F5344CB8AC3E}">
        <p14:creationId xmlns:p14="http://schemas.microsoft.com/office/powerpoint/2010/main" val="3370069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09650" y="676275"/>
            <a:ext cx="71247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a:t>
            </a:r>
            <a:endParaRPr lang="en-US" altLang="nb-NO"/>
          </a:p>
        </p:txBody>
      </p:sp>
      <p:sp>
        <p:nvSpPr>
          <p:cNvPr id="1027" name="Text Placeholder 2"/>
          <p:cNvSpPr>
            <a:spLocks noGrp="1"/>
          </p:cNvSpPr>
          <p:nvPr>
            <p:ph type="body" idx="1"/>
          </p:nvPr>
        </p:nvSpPr>
        <p:spPr bwMode="auto">
          <a:xfrm>
            <a:off x="1009650" y="1806575"/>
            <a:ext cx="7124700" cy="405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endParaRPr lang="en-US" altLang="nb-NO"/>
          </a:p>
        </p:txBody>
      </p:sp>
      <p:sp>
        <p:nvSpPr>
          <p:cNvPr id="4" name="Date Placeholder 3"/>
          <p:cNvSpPr>
            <a:spLocks noGrp="1"/>
          </p:cNvSpPr>
          <p:nvPr>
            <p:ph type="dt" sz="half" idx="2"/>
          </p:nvPr>
        </p:nvSpPr>
        <p:spPr>
          <a:xfrm>
            <a:off x="6437313" y="5951538"/>
            <a:ext cx="2133600" cy="365125"/>
          </a:xfrm>
          <a:prstGeom prst="rect">
            <a:avLst/>
          </a:prstGeom>
        </p:spPr>
        <p:txBody>
          <a:bodyPr vert="horz" lIns="91440" tIns="45720" rIns="91440" bIns="45720" rtlCol="0" anchor="b"/>
          <a:lstStyle>
            <a:lvl1pPr algn="r" eaLnBrk="1" hangingPunct="1">
              <a:defRPr sz="900">
                <a:solidFill>
                  <a:schemeClr val="tx2"/>
                </a:solidFill>
                <a:latin typeface="Arial" charset="0"/>
                <a:cs typeface="Arial" charset="0"/>
              </a:defRPr>
            </a:lvl1pPr>
          </a:lstStyle>
          <a:p>
            <a:pPr>
              <a:defRPr/>
            </a:pPr>
            <a:fld id="{087F33BC-C51B-4AA4-BCD1-830605E24AD3}" type="datetime1">
              <a:rPr lang="nn-NO" smtClean="0"/>
              <a:t>24.10.2020</a:t>
            </a:fld>
            <a:endParaRPr lang="nn-NO" dirty="0"/>
          </a:p>
        </p:txBody>
      </p:sp>
      <p:sp>
        <p:nvSpPr>
          <p:cNvPr id="5" name="Footer Placeholder 4"/>
          <p:cNvSpPr>
            <a:spLocks noGrp="1"/>
          </p:cNvSpPr>
          <p:nvPr>
            <p:ph type="ftr" sz="quarter" idx="3"/>
          </p:nvPr>
        </p:nvSpPr>
        <p:spPr>
          <a:xfrm>
            <a:off x="1181100" y="5951538"/>
            <a:ext cx="5256213" cy="365125"/>
          </a:xfrm>
          <a:prstGeom prst="rect">
            <a:avLst/>
          </a:prstGeom>
        </p:spPr>
        <p:txBody>
          <a:bodyPr vert="horz" lIns="91440" tIns="45720" rIns="91440" bIns="45720" rtlCol="0" anchor="b"/>
          <a:lstStyle>
            <a:lvl1pPr algn="l" eaLnBrk="1" hangingPunct="1">
              <a:defRPr sz="900">
                <a:solidFill>
                  <a:schemeClr val="tx2"/>
                </a:solidFill>
                <a:latin typeface="Arial" charset="0"/>
                <a:cs typeface="Arial" charset="0"/>
              </a:defRPr>
            </a:lvl1pPr>
          </a:lstStyle>
          <a:p>
            <a:pPr>
              <a:defRPr/>
            </a:pPr>
            <a:endParaRPr lang="nn-NO" dirty="0"/>
          </a:p>
        </p:txBody>
      </p:sp>
      <p:sp>
        <p:nvSpPr>
          <p:cNvPr id="6" name="Slide Number Placeholder 5"/>
          <p:cNvSpPr>
            <a:spLocks noGrp="1"/>
          </p:cNvSpPr>
          <p:nvPr>
            <p:ph type="sldNum" sz="quarter" idx="4"/>
          </p:nvPr>
        </p:nvSpPr>
        <p:spPr>
          <a:xfrm>
            <a:off x="573088" y="5951538"/>
            <a:ext cx="608012" cy="365125"/>
          </a:xfrm>
          <a:prstGeom prst="rect">
            <a:avLst/>
          </a:prstGeom>
        </p:spPr>
        <p:txBody>
          <a:bodyPr vert="horz" wrap="square" lIns="91440" tIns="45720" rIns="91440" bIns="45720" numCol="1" anchor="b" anchorCtr="0" compatLnSpc="1">
            <a:prstTxWarp prst="textNoShape">
              <a:avLst/>
            </a:prstTxWarp>
          </a:bodyPr>
          <a:lstStyle>
            <a:lvl1pPr eaLnBrk="1" hangingPunct="1">
              <a:defRPr>
                <a:solidFill>
                  <a:schemeClr val="tx2"/>
                </a:solidFill>
              </a:defRPr>
            </a:lvl1pPr>
          </a:lstStyle>
          <a:p>
            <a:fld id="{265F417E-67A7-4FEE-A985-DBA52C1694B6}" type="slidenum">
              <a:rPr lang="nn-NO" altLang="nb-NO"/>
              <a:pPr/>
              <a:t>‹#›</a:t>
            </a:fld>
            <a:endParaRPr lang="nn-NO" altLang="nb-NO" dirty="0"/>
          </a:p>
        </p:txBody>
      </p:sp>
      <p:grpSp>
        <p:nvGrpSpPr>
          <p:cNvPr id="1031" name="Group 60"/>
          <p:cNvGrpSpPr>
            <a:grpSpLocks/>
          </p:cNvGrpSpPr>
          <p:nvPr/>
        </p:nvGrpSpPr>
        <p:grpSpPr bwMode="auto">
          <a:xfrm>
            <a:off x="-33338" y="0"/>
            <a:ext cx="9177338" cy="6858000"/>
            <a:chOff x="-33595" y="0"/>
            <a:chExt cx="9177595" cy="6857999"/>
          </a:xfrm>
        </p:grpSpPr>
        <p:grpSp>
          <p:nvGrpSpPr>
            <p:cNvPr id="1032" name="Group 182"/>
            <p:cNvGrpSpPr>
              <a:grpSpLocks/>
            </p:cNvGrpSpPr>
            <p:nvPr/>
          </p:nvGrpSpPr>
          <p:grpSpPr bwMode="auto">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a:lstStyle/>
              <a:p>
                <a:pPr eaLnBrk="1" hangingPunct="1">
                  <a:defRPr/>
                </a:pPr>
                <a:endParaRPr lang="en-US" dirty="0"/>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a:lstStyle/>
              <a:p>
                <a:pPr eaLnBrk="1" hangingPunct="1">
                  <a:defRPr/>
                </a:pPr>
                <a:endParaRPr lang="en-US" dirty="0"/>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a:lstStyle/>
              <a:p>
                <a:pPr eaLnBrk="1" hangingPunct="1">
                  <a:defRPr/>
                </a:pPr>
                <a:endParaRPr lang="en-US" dirty="0"/>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a:lstStyle/>
              <a:p>
                <a:pPr eaLnBrk="1" hangingPunct="1">
                  <a:defRPr/>
                </a:pPr>
                <a:endParaRPr lang="en-US" dirty="0"/>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a:lstStyle/>
              <a:p>
                <a:pPr eaLnBrk="1" hangingPunct="1">
                  <a:defRPr/>
                </a:pPr>
                <a:endParaRPr lang="en-US" dirty="0"/>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a:lstStyle/>
              <a:p>
                <a:pPr eaLnBrk="1" hangingPunct="1">
                  <a:defRPr/>
                </a:pPr>
                <a:endParaRPr lang="en-US" dirty="0"/>
              </a:p>
            </p:txBody>
          </p:sp>
        </p:grpSp>
        <p:grpSp>
          <p:nvGrpSpPr>
            <p:cNvPr id="1033" name="Group 189"/>
            <p:cNvGrpSpPr>
              <a:grpSpLocks/>
            </p:cNvGrpSpPr>
            <p:nvPr/>
          </p:nvGrpSpPr>
          <p:grpSpPr bwMode="auto">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a:lstStyle/>
              <a:p>
                <a:pPr eaLnBrk="1" hangingPunct="1">
                  <a:defRPr/>
                </a:pPr>
                <a:endParaRPr lang="en-US" dirty="0"/>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a:lstStyle/>
              <a:p>
                <a:pPr eaLnBrk="1" hangingPunct="1">
                  <a:defRPr/>
                </a:pPr>
                <a:endParaRPr lang="en-US" dirty="0"/>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a:lstStyle/>
              <a:p>
                <a:pPr eaLnBrk="1" hangingPunct="1">
                  <a:defRPr/>
                </a:pPr>
                <a:endParaRPr lang="en-US" dirty="0"/>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a:lstStyle/>
              <a:p>
                <a:pPr eaLnBrk="1" hangingPunct="1">
                  <a:defRPr/>
                </a:pPr>
                <a:endParaRPr lang="en-US" dirty="0"/>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a:lstStyle/>
              <a:p>
                <a:pPr eaLnBrk="1" hangingPunct="1">
                  <a:defRPr/>
                </a:pPr>
                <a:endParaRPr lang="en-US" dirty="0"/>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a:lstStyle/>
              <a:p>
                <a:pPr eaLnBrk="1" hangingPunct="1">
                  <a:defRPr/>
                </a:pPr>
                <a:endParaRPr lang="en-US" dirty="0"/>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p:spPr>
            <p:txBody>
              <a:bodyPr/>
              <a:lstStyle/>
              <a:p>
                <a:pPr eaLnBrk="1" hangingPunct="1">
                  <a:defRPr/>
                </a:pPr>
                <a:endParaRPr lang="en-US" dirty="0"/>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p:spPr>
            <p:txBody>
              <a:bodyPr/>
              <a:lstStyle/>
              <a:p>
                <a:pPr eaLnBrk="1" hangingPunct="1">
                  <a:defRPr/>
                </a:pPr>
                <a:endParaRPr lang="en-US" dirty="0"/>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p:spPr>
            <p:txBody>
              <a:bodyPr/>
              <a:lstStyle/>
              <a:p>
                <a:pPr eaLnBrk="1" hangingPunct="1">
                  <a:defRPr/>
                </a:pPr>
                <a:endParaRPr lang="en-US" dirty="0"/>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p:spPr>
            <p:txBody>
              <a:bodyPr/>
              <a:lstStyle/>
              <a:p>
                <a:pPr eaLnBrk="1" hangingPunct="1">
                  <a:defRPr/>
                </a:pPr>
                <a:endParaRPr lang="en-US" dirty="0"/>
              </a:p>
            </p:txBody>
          </p:sp>
        </p:grpSp>
        <p:grpSp>
          <p:nvGrpSpPr>
            <p:cNvPr id="1034" name="Group 200"/>
            <p:cNvGrpSpPr>
              <a:grpSpLocks/>
            </p:cNvGrpSpPr>
            <p:nvPr/>
          </p:nvGrpSpPr>
          <p:grpSpPr bwMode="auto">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a:lstStyle/>
              <a:p>
                <a:pPr eaLnBrk="1" hangingPunct="1">
                  <a:defRPr/>
                </a:pPr>
                <a:endParaRPr lang="en-US" dirty="0"/>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a:lstStyle/>
              <a:p>
                <a:pPr eaLnBrk="1" hangingPunct="1">
                  <a:defRPr/>
                </a:pPr>
                <a:endParaRPr lang="en-US" dirty="0"/>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a:lstStyle/>
              <a:p>
                <a:pPr eaLnBrk="1" hangingPunct="1">
                  <a:defRPr/>
                </a:pPr>
                <a:endParaRPr lang="en-US" dirty="0"/>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a:lstStyle/>
              <a:p>
                <a:pPr eaLnBrk="1" hangingPunct="1">
                  <a:defRPr/>
                </a:pPr>
                <a:endParaRPr lang="en-US" dirty="0"/>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a:lstStyle/>
              <a:p>
                <a:pPr eaLnBrk="1" hangingPunct="1">
                  <a:defRPr/>
                </a:pPr>
                <a:endParaRPr lang="en-US" dirty="0"/>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p:spPr>
            <p:txBody>
              <a:bodyPr/>
              <a:lstStyle/>
              <a:p>
                <a:pPr eaLnBrk="1" hangingPunct="1">
                  <a:defRPr/>
                </a:pPr>
                <a:endParaRPr lang="en-US" dirty="0"/>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p:spPr>
            <p:txBody>
              <a:bodyPr/>
              <a:lstStyle/>
              <a:p>
                <a:pPr eaLnBrk="1" hangingPunct="1">
                  <a:defRPr/>
                </a:pPr>
                <a:endParaRPr lang="en-US" dirty="0"/>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p:spPr>
            <p:txBody>
              <a:bodyPr/>
              <a:lstStyle/>
              <a:p>
                <a:pPr eaLnBrk="1" hangingPunct="1">
                  <a:defRPr/>
                </a:pPr>
                <a:endParaRPr lang="en-US" dirty="0"/>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p:spPr>
            <p:txBody>
              <a:bodyPr/>
              <a:lstStyle/>
              <a:p>
                <a:pPr eaLnBrk="1" hangingPunct="1">
                  <a:defRPr/>
                </a:pPr>
                <a:endParaRPr lang="en-US" dirty="0"/>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p:spPr>
            <p:txBody>
              <a:bodyPr/>
              <a:lstStyle/>
              <a:p>
                <a:pPr eaLnBrk="1" hangingPunct="1">
                  <a:defRPr/>
                </a:pPr>
                <a:endParaRPr lang="en-US" dirty="0"/>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p:spPr>
            <p:txBody>
              <a:bodyPr/>
              <a:lstStyle/>
              <a:p>
                <a:pPr eaLnBrk="1" hangingPunct="1">
                  <a:defRPr/>
                </a:pPr>
                <a:endParaRPr lang="en-US" dirty="0"/>
              </a:p>
            </p:txBody>
          </p:sp>
        </p:grpSp>
      </p:grpSp>
    </p:spTree>
  </p:cSld>
  <p:clrMap bg1="lt1" tx1="dk1" bg2="lt2" tx2="dk2" accent1="accent1" accent2="accent2" accent3="accent3" accent4="accent4" accent5="accent5" accent6="accent6" hlink="hlink" folHlink="folHlink"/>
  <p:sldLayoutIdLst>
    <p:sldLayoutId id="2147485667" r:id="rId1"/>
    <p:sldLayoutId id="2147485668" r:id="rId2"/>
    <p:sldLayoutId id="2147485669" r:id="rId3"/>
    <p:sldLayoutId id="2147485670" r:id="rId4"/>
    <p:sldLayoutId id="2147485671" r:id="rId5"/>
    <p:sldLayoutId id="2147485672" r:id="rId6"/>
    <p:sldLayoutId id="2147485673" r:id="rId7"/>
    <p:sldLayoutId id="2147485674" r:id="rId8"/>
    <p:sldLayoutId id="2147485675" r:id="rId9"/>
    <p:sldLayoutId id="2147485676" r:id="rId10"/>
    <p:sldLayoutId id="2147485677" r:id="rId11"/>
  </p:sldLayoutIdLst>
  <p:hf hdr="0" ftr="0" dt="0"/>
  <p:txStyles>
    <p:titleStyle>
      <a:lvl1pPr algn="l" defTabSz="457200" rtl="0" eaLnBrk="0" fontAlgn="base" hangingPunct="0">
        <a:spcBef>
          <a:spcPct val="0"/>
        </a:spcBef>
        <a:spcAft>
          <a:spcPct val="0"/>
        </a:spcAft>
        <a:defRPr sz="3200" kern="1200">
          <a:solidFill>
            <a:schemeClr val="tx1"/>
          </a:solidFill>
          <a:latin typeface="+mj-lt"/>
          <a:ea typeface="Trebuchet MS" pitchFamily="34" charset="0"/>
          <a:cs typeface="Trebuchet MS"/>
        </a:defRPr>
      </a:lvl1pPr>
      <a:lvl2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2pPr>
      <a:lvl3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3pPr>
      <a:lvl4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4pPr>
      <a:lvl5pPr algn="l" defTabSz="457200" rtl="0" eaLnBrk="0" fontAlgn="base" hangingPunct="0">
        <a:spcBef>
          <a:spcPct val="0"/>
        </a:spcBef>
        <a:spcAft>
          <a:spcPct val="0"/>
        </a:spcAft>
        <a:defRPr sz="3200">
          <a:solidFill>
            <a:schemeClr val="tx1"/>
          </a:solidFill>
          <a:latin typeface="Verdana" pitchFamily="34" charset="0"/>
          <a:ea typeface="Trebuchet MS" pitchFamily="34" charset="0"/>
          <a:cs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ct val="20000"/>
        </a:spcBef>
        <a:spcAft>
          <a:spcPts val="600"/>
        </a:spcAft>
        <a:buClr>
          <a:schemeClr val="tx2"/>
        </a:buClr>
        <a:buFont typeface="Wingdings 2" pitchFamily="18" charset="2"/>
        <a:buChar char=""/>
        <a:defRPr kern="1200">
          <a:solidFill>
            <a:schemeClr val="tx1"/>
          </a:solidFill>
          <a:latin typeface="+mn-lt"/>
          <a:ea typeface="+mn-ea"/>
          <a:cs typeface="+mn-cs"/>
        </a:defRPr>
      </a:lvl1pPr>
      <a:lvl2pPr marL="742950" indent="-285750" algn="l" defTabSz="457200" rtl="0" eaLnBrk="0" fontAlgn="base" hangingPunct="0">
        <a:spcBef>
          <a:spcPct val="20000"/>
        </a:spcBef>
        <a:spcAft>
          <a:spcPts val="600"/>
        </a:spcAft>
        <a:buClr>
          <a:schemeClr val="tx2"/>
        </a:buClr>
        <a:buFont typeface="Wingdings 2" pitchFamily="18" charset="2"/>
        <a:buChar char=""/>
        <a:defRPr sz="1600" kern="1200">
          <a:solidFill>
            <a:schemeClr val="tx1"/>
          </a:solidFill>
          <a:latin typeface="+mn-lt"/>
          <a:ea typeface="+mn-ea"/>
          <a:cs typeface="+mn-cs"/>
        </a:defRPr>
      </a:lvl2pPr>
      <a:lvl3pPr marL="1143000" indent="-228600" algn="l" defTabSz="457200" rtl="0" eaLnBrk="0" fontAlgn="base" hangingPunct="0">
        <a:spcBef>
          <a:spcPct val="20000"/>
        </a:spcBef>
        <a:spcAft>
          <a:spcPts val="600"/>
        </a:spcAft>
        <a:buClr>
          <a:schemeClr val="tx2"/>
        </a:buClr>
        <a:buFont typeface="Wingdings 2" pitchFamily="18" charset="2"/>
        <a:buChar char=""/>
        <a:defRPr sz="1400" kern="1200">
          <a:solidFill>
            <a:schemeClr val="tx1"/>
          </a:solidFill>
          <a:latin typeface="+mn-lt"/>
          <a:ea typeface="+mn-ea"/>
          <a:cs typeface="+mn-cs"/>
        </a:defRPr>
      </a:lvl3pPr>
      <a:lvl4pPr marL="1600200" indent="-228600" algn="l" defTabSz="457200" rtl="0" eaLnBrk="0" fontAlgn="base" hangingPunct="0">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4pPr>
      <a:lvl5pPr marL="2057400" indent="-228600" algn="l" defTabSz="457200" rtl="0" eaLnBrk="0" fontAlgn="base" hangingPunct="0">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hemeOverride" Target="../theme/themeOverride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61.jpe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3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71.jpeg"/><Relationship Id="rId4" Type="http://schemas.openxmlformats.org/officeDocument/2006/relationships/image" Target="../media/image70.jpeg"/></Relationships>
</file>

<file path=ppt/slides/_rels/slide3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74.jpeg"/><Relationship Id="rId4" Type="http://schemas.openxmlformats.org/officeDocument/2006/relationships/image" Target="../media/image73.jpeg"/></Relationships>
</file>

<file path=ppt/slides/_rels/slide36.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3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4.gif"/><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Ellipse 11"/>
          <p:cNvSpPr/>
          <p:nvPr/>
        </p:nvSpPr>
        <p:spPr>
          <a:xfrm>
            <a:off x="-3921839" y="-2067229"/>
            <a:ext cx="4825057" cy="10998572"/>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lIns="0" tIns="0" rIns="0" bIns="1656000" anchor="ctr"/>
          <a:lstStyle/>
          <a:p>
            <a:pPr algn="ctr" eaLnBrk="1" fontAlgn="auto" hangingPunct="1">
              <a:spcBef>
                <a:spcPts val="0"/>
              </a:spcBef>
              <a:spcAft>
                <a:spcPts val="0"/>
              </a:spcAft>
              <a:defRPr/>
            </a:pPr>
            <a:endParaRPr lang="nn-NO" sz="1600" b="1" i="1" dirty="0">
              <a:solidFill>
                <a:prstClr val="white"/>
              </a:solidFill>
              <a:latin typeface="Arial" pitchFamily="34" charset="0"/>
              <a:cs typeface="Arial" pitchFamily="34" charset="0"/>
            </a:endParaRPr>
          </a:p>
          <a:p>
            <a:pPr algn="ctr" eaLnBrk="1" fontAlgn="auto" hangingPunct="1">
              <a:spcBef>
                <a:spcPts val="0"/>
              </a:spcBef>
              <a:spcAft>
                <a:spcPts val="0"/>
              </a:spcAft>
              <a:defRPr/>
            </a:pPr>
            <a:endParaRPr lang="nn-NO" sz="1600" b="1" i="1" dirty="0">
              <a:solidFill>
                <a:prstClr val="white"/>
              </a:solidFill>
              <a:latin typeface="Arial" pitchFamily="34" charset="0"/>
              <a:cs typeface="Arial" pitchFamily="34" charset="0"/>
            </a:endParaRPr>
          </a:p>
          <a:p>
            <a:pPr algn="ctr" eaLnBrk="1" fontAlgn="auto" hangingPunct="1">
              <a:spcBef>
                <a:spcPts val="0"/>
              </a:spcBef>
              <a:spcAft>
                <a:spcPts val="0"/>
              </a:spcAft>
              <a:defRPr/>
            </a:pPr>
            <a:endParaRPr lang="nn-NO" sz="1600" b="1" i="1" dirty="0">
              <a:solidFill>
                <a:prstClr val="white"/>
              </a:solidFill>
              <a:latin typeface="Arial" pitchFamily="34" charset="0"/>
              <a:cs typeface="Arial" pitchFamily="34" charset="0"/>
            </a:endParaRPr>
          </a:p>
          <a:p>
            <a:pPr algn="ctr" eaLnBrk="1" fontAlgn="auto" hangingPunct="1">
              <a:spcBef>
                <a:spcPts val="0"/>
              </a:spcBef>
              <a:spcAft>
                <a:spcPts val="0"/>
              </a:spcAft>
              <a:defRPr/>
            </a:pPr>
            <a:endParaRPr lang="nn-NO" sz="1600" b="1" i="1" dirty="0">
              <a:solidFill>
                <a:prstClr val="white"/>
              </a:solidFill>
              <a:latin typeface="Arial" pitchFamily="34" charset="0"/>
              <a:cs typeface="Arial" pitchFamily="34" charset="0"/>
            </a:endParaRPr>
          </a:p>
          <a:p>
            <a:pPr algn="ctr" eaLnBrk="1" fontAlgn="auto" hangingPunct="1">
              <a:spcBef>
                <a:spcPts val="0"/>
              </a:spcBef>
              <a:spcAft>
                <a:spcPts val="0"/>
              </a:spcAft>
              <a:defRPr/>
            </a:pPr>
            <a:endParaRPr lang="nn-NO" sz="1600" b="1" i="1" dirty="0">
              <a:solidFill>
                <a:schemeClr val="bg1"/>
              </a:solidFill>
              <a:latin typeface="Arial" pitchFamily="34" charset="0"/>
              <a:cs typeface="Arial" pitchFamily="34" charset="0"/>
            </a:endParaRPr>
          </a:p>
          <a:p>
            <a:pPr algn="ctr" eaLnBrk="1" fontAlgn="auto" hangingPunct="1">
              <a:spcBef>
                <a:spcPts val="0"/>
              </a:spcBef>
              <a:spcAft>
                <a:spcPts val="0"/>
              </a:spcAft>
              <a:defRPr/>
            </a:pPr>
            <a:endParaRPr lang="nn-NO" sz="1600" b="1" i="1" dirty="0">
              <a:solidFill>
                <a:schemeClr val="bg1"/>
              </a:solidFill>
              <a:latin typeface="Arial" pitchFamily="34" charset="0"/>
              <a:cs typeface="Arial" pitchFamily="34" charset="0"/>
            </a:endParaRPr>
          </a:p>
          <a:p>
            <a:pPr algn="ctr" eaLnBrk="1" fontAlgn="auto" hangingPunct="1">
              <a:spcBef>
                <a:spcPts val="0"/>
              </a:spcBef>
              <a:spcAft>
                <a:spcPts val="0"/>
              </a:spcAft>
              <a:defRPr/>
            </a:pPr>
            <a:endParaRPr lang="nn-NO" sz="1600" b="1" i="1" dirty="0">
              <a:solidFill>
                <a:schemeClr val="bg1"/>
              </a:solidFill>
              <a:latin typeface="Arial" pitchFamily="34" charset="0"/>
              <a:cs typeface="Arial" pitchFamily="34" charset="0"/>
            </a:endParaRPr>
          </a:p>
          <a:p>
            <a:pPr algn="ctr" eaLnBrk="1" fontAlgn="auto" hangingPunct="1">
              <a:spcBef>
                <a:spcPts val="0"/>
              </a:spcBef>
              <a:spcAft>
                <a:spcPts val="0"/>
              </a:spcAft>
              <a:defRPr/>
            </a:pPr>
            <a:endParaRPr lang="nn-NO" sz="1600" b="1" i="1" dirty="0">
              <a:solidFill>
                <a:schemeClr val="bg1"/>
              </a:solidFill>
              <a:latin typeface="Arial" pitchFamily="34" charset="0"/>
              <a:cs typeface="Arial" pitchFamily="34" charset="0"/>
            </a:endParaRPr>
          </a:p>
          <a:p>
            <a:pPr algn="ctr" eaLnBrk="1" fontAlgn="auto" hangingPunct="1">
              <a:spcBef>
                <a:spcPts val="0"/>
              </a:spcBef>
              <a:spcAft>
                <a:spcPts val="0"/>
              </a:spcAft>
              <a:defRPr/>
            </a:pPr>
            <a:endParaRPr lang="nn-NO" b="1" dirty="0">
              <a:solidFill>
                <a:schemeClr val="bg1"/>
              </a:solidFill>
              <a:latin typeface="Arial" pitchFamily="34" charset="0"/>
              <a:cs typeface="Arial" pitchFamily="34" charset="0"/>
            </a:endParaRPr>
          </a:p>
          <a:p>
            <a:pPr algn="ctr" eaLnBrk="1" fontAlgn="auto" hangingPunct="1">
              <a:spcBef>
                <a:spcPts val="0"/>
              </a:spcBef>
              <a:spcAft>
                <a:spcPts val="0"/>
              </a:spcAft>
              <a:defRPr/>
            </a:pPr>
            <a:endParaRPr lang="nn-NO" sz="2000" b="1" dirty="0">
              <a:solidFill>
                <a:schemeClr val="tx1">
                  <a:lumMod val="95000"/>
                  <a:lumOff val="5000"/>
                </a:schemeClr>
              </a:solidFill>
              <a:latin typeface="Arial" pitchFamily="34" charset="0"/>
              <a:cs typeface="Arial" pitchFamily="34" charset="0"/>
            </a:endParaRPr>
          </a:p>
          <a:p>
            <a:pPr algn="ctr" eaLnBrk="1" fontAlgn="auto" hangingPunct="1">
              <a:spcBef>
                <a:spcPts val="0"/>
              </a:spcBef>
              <a:spcAft>
                <a:spcPts val="0"/>
              </a:spcAft>
              <a:defRPr/>
            </a:pPr>
            <a:endParaRPr lang="nn-NO" sz="2000" b="1" dirty="0">
              <a:solidFill>
                <a:schemeClr val="tx1">
                  <a:lumMod val="95000"/>
                  <a:lumOff val="5000"/>
                </a:schemeClr>
              </a:solidFill>
              <a:latin typeface="Arial" pitchFamily="34" charset="0"/>
              <a:cs typeface="Arial" pitchFamily="34" charset="0"/>
            </a:endParaRPr>
          </a:p>
          <a:p>
            <a:pPr algn="ctr" eaLnBrk="1" fontAlgn="auto" hangingPunct="1">
              <a:spcBef>
                <a:spcPts val="0"/>
              </a:spcBef>
              <a:spcAft>
                <a:spcPts val="0"/>
              </a:spcAft>
              <a:defRPr/>
            </a:pPr>
            <a:endParaRPr lang="nn-NO" sz="2000" b="1" dirty="0">
              <a:solidFill>
                <a:schemeClr val="tx1">
                  <a:lumMod val="95000"/>
                  <a:lumOff val="5000"/>
                </a:schemeClr>
              </a:solidFill>
              <a:latin typeface="Arial" pitchFamily="34" charset="0"/>
              <a:cs typeface="Arial" pitchFamily="34" charset="0"/>
            </a:endParaRPr>
          </a:p>
          <a:p>
            <a:pPr algn="ctr" eaLnBrk="1" fontAlgn="auto" hangingPunct="1">
              <a:spcBef>
                <a:spcPts val="0"/>
              </a:spcBef>
              <a:spcAft>
                <a:spcPts val="0"/>
              </a:spcAft>
              <a:defRPr/>
            </a:pPr>
            <a:endParaRPr lang="nn-NO" b="1" dirty="0">
              <a:solidFill>
                <a:schemeClr val="tx1">
                  <a:lumMod val="95000"/>
                  <a:lumOff val="5000"/>
                </a:schemeClr>
              </a:solidFill>
              <a:latin typeface="Arial" pitchFamily="34" charset="0"/>
              <a:cs typeface="Arial" pitchFamily="34" charset="0"/>
            </a:endParaRPr>
          </a:p>
          <a:p>
            <a:pPr algn="ctr" eaLnBrk="1" fontAlgn="auto" hangingPunct="1">
              <a:spcBef>
                <a:spcPts val="0"/>
              </a:spcBef>
              <a:spcAft>
                <a:spcPts val="0"/>
              </a:spcAft>
              <a:defRPr/>
            </a:pPr>
            <a:r>
              <a:rPr lang="nn-NO" b="1" dirty="0">
                <a:solidFill>
                  <a:schemeClr val="tx1">
                    <a:lumMod val="95000"/>
                    <a:lumOff val="5000"/>
                  </a:schemeClr>
                </a:solidFill>
                <a:latin typeface="Arial" pitchFamily="34" charset="0"/>
                <a:cs typeface="Arial" pitchFamily="34" charset="0"/>
              </a:rPr>
              <a:t>                                           </a:t>
            </a:r>
            <a:endParaRPr lang="nn-NO" b="1" dirty="0">
              <a:solidFill>
                <a:schemeClr val="tx1"/>
              </a:solidFill>
              <a:latin typeface="Arial" pitchFamily="34" charset="0"/>
              <a:cs typeface="Arial" pitchFamily="34" charset="0"/>
            </a:endParaRPr>
          </a:p>
          <a:p>
            <a:pPr algn="ctr" eaLnBrk="1" fontAlgn="auto" hangingPunct="1">
              <a:spcBef>
                <a:spcPts val="0"/>
              </a:spcBef>
              <a:spcAft>
                <a:spcPts val="0"/>
              </a:spcAft>
              <a:defRPr/>
            </a:pPr>
            <a:endParaRPr lang="nn-NO" b="1" dirty="0">
              <a:solidFill>
                <a:prstClr val="white"/>
              </a:solidFill>
              <a:latin typeface="Arial" pitchFamily="34" charset="0"/>
              <a:cs typeface="Arial" pitchFamily="34" charset="0"/>
            </a:endParaRPr>
          </a:p>
          <a:p>
            <a:pPr algn="ctr" eaLnBrk="1" fontAlgn="auto" hangingPunct="1">
              <a:spcBef>
                <a:spcPts val="0"/>
              </a:spcBef>
              <a:spcAft>
                <a:spcPts val="0"/>
              </a:spcAft>
              <a:defRPr/>
            </a:pPr>
            <a:endParaRPr lang="nn-NO" b="1" dirty="0">
              <a:solidFill>
                <a:prstClr val="white"/>
              </a:solidFill>
              <a:latin typeface="Arial" pitchFamily="34" charset="0"/>
              <a:cs typeface="Arial" pitchFamily="34" charset="0"/>
            </a:endParaRPr>
          </a:p>
        </p:txBody>
      </p:sp>
      <p:sp>
        <p:nvSpPr>
          <p:cNvPr id="3" name="TekstSylinder 2"/>
          <p:cNvSpPr txBox="1"/>
          <p:nvPr/>
        </p:nvSpPr>
        <p:spPr>
          <a:xfrm>
            <a:off x="179512" y="1066512"/>
            <a:ext cx="6058408" cy="6289305"/>
          </a:xfrm>
          <a:prstGeom prst="rect">
            <a:avLst/>
          </a:prstGeom>
          <a:noFill/>
        </p:spPr>
        <p:txBody>
          <a:bodyPr wrap="square" lIns="0" tIns="0" rIns="0" bIns="864000" rtlCol="0">
            <a:spAutoFit/>
          </a:bodyPr>
          <a:lstStyle/>
          <a:p>
            <a:endParaRPr lang="nn-NO" sz="1400" dirty="0"/>
          </a:p>
          <a:p>
            <a:endParaRPr lang="nn-NO" sz="1400" dirty="0"/>
          </a:p>
          <a:p>
            <a:r>
              <a:rPr lang="nn-NO" sz="1400" dirty="0" smtClean="0"/>
              <a:t>Barnehagen </a:t>
            </a:r>
            <a:r>
              <a:rPr lang="nn-NO" sz="1400" dirty="0"/>
              <a:t>i Holsen har to avdelingar, Nøtteliten og </a:t>
            </a:r>
            <a:r>
              <a:rPr lang="nn-NO" sz="1400" dirty="0" smtClean="0"/>
              <a:t>Blåmann</a:t>
            </a:r>
            <a:r>
              <a:rPr lang="nn-NO" sz="1400" dirty="0"/>
              <a:t>.</a:t>
            </a:r>
          </a:p>
          <a:p>
            <a:r>
              <a:rPr lang="nn-NO" sz="1400" dirty="0" smtClean="0"/>
              <a:t>avdelingane </a:t>
            </a:r>
            <a:r>
              <a:rPr lang="nn-NO" sz="1400" dirty="0"/>
              <a:t>er </a:t>
            </a:r>
            <a:r>
              <a:rPr lang="nn-NO" sz="1400" dirty="0" err="1"/>
              <a:t>samlokalisert</a:t>
            </a:r>
            <a:r>
              <a:rPr lang="nn-NO" sz="1400" dirty="0"/>
              <a:t> med </a:t>
            </a:r>
            <a:r>
              <a:rPr lang="nn-NO" sz="1400" dirty="0" smtClean="0"/>
              <a:t>skulen </a:t>
            </a:r>
            <a:r>
              <a:rPr lang="nn-NO" sz="1400" dirty="0"/>
              <a:t>i Holsen</a:t>
            </a:r>
            <a:r>
              <a:rPr lang="nn-NO" sz="1400" dirty="0" smtClean="0"/>
              <a:t>. </a:t>
            </a:r>
          </a:p>
          <a:p>
            <a:r>
              <a:rPr lang="nn-NO" sz="1400" dirty="0" smtClean="0"/>
              <a:t>Barnehagen </a:t>
            </a:r>
            <a:r>
              <a:rPr lang="nn-NO" sz="1400" dirty="0"/>
              <a:t>starta opp i august 2008. </a:t>
            </a:r>
            <a:r>
              <a:rPr lang="nn-NO" sz="1400" dirty="0" smtClean="0"/>
              <a:t>Vi </a:t>
            </a:r>
            <a:r>
              <a:rPr lang="nn-NO" sz="1400" dirty="0"/>
              <a:t>har </a:t>
            </a:r>
            <a:r>
              <a:rPr lang="nn-NO" sz="1400" dirty="0" smtClean="0"/>
              <a:t>no 26 </a:t>
            </a:r>
            <a:r>
              <a:rPr lang="nn-NO" sz="1400" dirty="0"/>
              <a:t>barn i alderen 1 til </a:t>
            </a:r>
            <a:r>
              <a:rPr lang="nn-NO" sz="1400" dirty="0" smtClean="0"/>
              <a:t>6 år</a:t>
            </a:r>
            <a:r>
              <a:rPr lang="nn-NO" sz="1400" dirty="0"/>
              <a:t>.</a:t>
            </a:r>
          </a:p>
          <a:p>
            <a:endParaRPr lang="nn-NO" sz="1400" dirty="0"/>
          </a:p>
          <a:p>
            <a:r>
              <a:rPr lang="nn-NO" sz="1400" dirty="0"/>
              <a:t>Samtidig </a:t>
            </a:r>
            <a:r>
              <a:rPr lang="nn-NO" sz="1400" dirty="0" smtClean="0"/>
              <a:t>har </a:t>
            </a:r>
            <a:r>
              <a:rPr lang="nn-NO" sz="1400" dirty="0"/>
              <a:t>vi eit SFO tilbod til elevar i </a:t>
            </a:r>
            <a:r>
              <a:rPr lang="nn-NO" sz="1400" dirty="0" smtClean="0"/>
              <a:t>1 </a:t>
            </a:r>
            <a:r>
              <a:rPr lang="nn-NO" sz="1400" dirty="0"/>
              <a:t>til 4 </a:t>
            </a:r>
          </a:p>
          <a:p>
            <a:r>
              <a:rPr lang="nn-NO" sz="1400" dirty="0" smtClean="0"/>
              <a:t>klasse </a:t>
            </a:r>
            <a:r>
              <a:rPr lang="nn-NO" sz="1400" dirty="0"/>
              <a:t>kvar morgon før skulestart. </a:t>
            </a:r>
            <a:r>
              <a:rPr lang="nn-NO" sz="1400" dirty="0" smtClean="0"/>
              <a:t>SFO er </a:t>
            </a:r>
          </a:p>
          <a:p>
            <a:r>
              <a:rPr lang="nn-NO" sz="1400" dirty="0" smtClean="0"/>
              <a:t>på </a:t>
            </a:r>
            <a:r>
              <a:rPr lang="nn-NO" sz="1400" dirty="0"/>
              <a:t>skulen </a:t>
            </a:r>
            <a:r>
              <a:rPr lang="nn-NO" sz="1400" dirty="0" smtClean="0"/>
              <a:t>etter at dei </a:t>
            </a:r>
            <a:r>
              <a:rPr lang="nn-NO" sz="1400" dirty="0"/>
              <a:t>er </a:t>
            </a:r>
            <a:r>
              <a:rPr lang="nn-NO" sz="1400" dirty="0" smtClean="0"/>
              <a:t>ferdige med timane.</a:t>
            </a:r>
          </a:p>
          <a:p>
            <a:endParaRPr lang="nn-NO" sz="1400" dirty="0"/>
          </a:p>
          <a:p>
            <a:r>
              <a:rPr lang="nn-NO" sz="1400" dirty="0"/>
              <a:t>Barnehagen ligg fint til med flott </a:t>
            </a:r>
          </a:p>
          <a:p>
            <a:r>
              <a:rPr lang="nn-NO" sz="1400" dirty="0"/>
              <a:t>utsikt over </a:t>
            </a:r>
            <a:r>
              <a:rPr lang="nn-NO" sz="1400" dirty="0" err="1" smtClean="0"/>
              <a:t>Holsenvatnet</a:t>
            </a:r>
            <a:r>
              <a:rPr lang="nn-NO" sz="1400" dirty="0" smtClean="0"/>
              <a:t> </a:t>
            </a:r>
            <a:r>
              <a:rPr lang="nn-NO" sz="1400" dirty="0"/>
              <a:t>og fjella </a:t>
            </a:r>
          </a:p>
          <a:p>
            <a:r>
              <a:rPr lang="nn-NO" sz="1400" dirty="0"/>
              <a:t>omkring. </a:t>
            </a:r>
            <a:r>
              <a:rPr lang="nn-NO" sz="1400" dirty="0" smtClean="0"/>
              <a:t>Her </a:t>
            </a:r>
            <a:r>
              <a:rPr lang="nn-NO" sz="1400" dirty="0"/>
              <a:t>har vi naturen som </a:t>
            </a:r>
          </a:p>
          <a:p>
            <a:r>
              <a:rPr lang="nn-NO" sz="1400" dirty="0"/>
              <a:t>nærmaste nabo </a:t>
            </a:r>
            <a:r>
              <a:rPr lang="nn-NO" sz="1400" dirty="0" smtClean="0"/>
              <a:t>med </a:t>
            </a:r>
            <a:r>
              <a:rPr lang="nn-NO" sz="1400" dirty="0"/>
              <a:t>gode</a:t>
            </a:r>
          </a:p>
          <a:p>
            <a:r>
              <a:rPr lang="nn-NO" sz="1400" dirty="0"/>
              <a:t>tur og aktivitetsmogelegheiter i</a:t>
            </a:r>
          </a:p>
          <a:p>
            <a:r>
              <a:rPr lang="nn-NO" sz="1400" dirty="0"/>
              <a:t>nærmiljøet</a:t>
            </a:r>
            <a:r>
              <a:rPr lang="nn-NO" sz="1400" dirty="0" smtClean="0"/>
              <a:t>. Vi har også tilgang til</a:t>
            </a:r>
          </a:p>
          <a:p>
            <a:r>
              <a:rPr lang="nn-NO" sz="1400" dirty="0" smtClean="0"/>
              <a:t>ein stor </a:t>
            </a:r>
            <a:r>
              <a:rPr lang="nn-NO" sz="1400" dirty="0" err="1" smtClean="0"/>
              <a:t>gymsal</a:t>
            </a:r>
            <a:r>
              <a:rPr lang="nn-NO" sz="1400" dirty="0" smtClean="0"/>
              <a:t> som vi nyttar.</a:t>
            </a:r>
          </a:p>
          <a:p>
            <a:endParaRPr lang="nn-NO" sz="1400" dirty="0"/>
          </a:p>
          <a:p>
            <a:r>
              <a:rPr lang="nn-NO" sz="1400" dirty="0"/>
              <a:t>Vi </a:t>
            </a:r>
            <a:r>
              <a:rPr lang="nn-NO" sz="1400" dirty="0" smtClean="0"/>
              <a:t>ynskjer </a:t>
            </a:r>
            <a:r>
              <a:rPr lang="nn-NO" sz="1400" dirty="0"/>
              <a:t>at barnehagen skal vere </a:t>
            </a:r>
          </a:p>
          <a:p>
            <a:r>
              <a:rPr lang="nn-NO" sz="1400" dirty="0"/>
              <a:t>ein stad der små og store har det </a:t>
            </a:r>
          </a:p>
          <a:p>
            <a:r>
              <a:rPr lang="nn-NO" sz="1400" dirty="0"/>
              <a:t>spennande, trygt og moro saman</a:t>
            </a:r>
            <a:r>
              <a:rPr lang="nn-NO" sz="1400" dirty="0" smtClean="0"/>
              <a:t>.</a:t>
            </a:r>
          </a:p>
          <a:p>
            <a:endParaRPr lang="nn-NO" sz="1400" dirty="0"/>
          </a:p>
          <a:p>
            <a:r>
              <a:rPr lang="nn-NO" sz="1400" dirty="0" smtClean="0"/>
              <a:t>Saman </a:t>
            </a:r>
            <a:r>
              <a:rPr lang="nn-NO" sz="1400" dirty="0"/>
              <a:t>vil </a:t>
            </a:r>
            <a:r>
              <a:rPr lang="nn-NO" sz="1400" dirty="0" smtClean="0"/>
              <a:t>vi skape </a:t>
            </a:r>
            <a:r>
              <a:rPr lang="nn-NO" sz="1400" dirty="0"/>
              <a:t>eit miljø prega av undring,</a:t>
            </a:r>
          </a:p>
          <a:p>
            <a:r>
              <a:rPr lang="nn-NO" sz="1400" dirty="0"/>
              <a:t>omsorg og </a:t>
            </a:r>
            <a:r>
              <a:rPr lang="nn-NO" sz="1400" dirty="0" smtClean="0"/>
              <a:t>humør</a:t>
            </a:r>
            <a:r>
              <a:rPr lang="nn-NO" sz="1400" dirty="0"/>
              <a:t>. For oss er det viktig </a:t>
            </a:r>
            <a:r>
              <a:rPr lang="nn-NO" sz="1400" dirty="0" smtClean="0"/>
              <a:t>at </a:t>
            </a:r>
            <a:r>
              <a:rPr lang="nn-NO" sz="1400" dirty="0"/>
              <a:t>barna kjem </a:t>
            </a:r>
            <a:endParaRPr lang="nn-NO" sz="1400" dirty="0" smtClean="0"/>
          </a:p>
          <a:p>
            <a:r>
              <a:rPr lang="nn-NO" sz="1400" dirty="0" smtClean="0"/>
              <a:t>forventningsfulle </a:t>
            </a:r>
            <a:r>
              <a:rPr lang="nn-NO" sz="1400" dirty="0"/>
              <a:t>og gler seg </a:t>
            </a:r>
            <a:r>
              <a:rPr lang="nn-NO" sz="1400" dirty="0" smtClean="0"/>
              <a:t>til </a:t>
            </a:r>
            <a:r>
              <a:rPr lang="nn-NO" sz="1400" dirty="0"/>
              <a:t>å komme i barnehagen</a:t>
            </a:r>
            <a:r>
              <a:rPr lang="nn-NO" sz="1600" dirty="0"/>
              <a:t>.</a:t>
            </a:r>
          </a:p>
        </p:txBody>
      </p:sp>
      <p:sp>
        <p:nvSpPr>
          <p:cNvPr id="15367" name="TekstSylinder 8"/>
          <p:cNvSpPr txBox="1">
            <a:spLocks noChangeArrowheads="1"/>
          </p:cNvSpPr>
          <p:nvPr/>
        </p:nvSpPr>
        <p:spPr bwMode="auto">
          <a:xfrm>
            <a:off x="264386" y="179076"/>
            <a:ext cx="11801694" cy="1631216"/>
          </a:xfrm>
          <a:prstGeom prst="rect">
            <a:avLst/>
          </a:prstGeom>
          <a:noFill/>
          <a:ln>
            <a:noFill/>
          </a:ln>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None/>
            </a:pPr>
            <a:r>
              <a:rPr lang="nn-NO" altLang="nb-NO" sz="3600" b="1" dirty="0" smtClean="0">
                <a:latin typeface="Arial" charset="0"/>
              </a:rPr>
              <a:t>  </a:t>
            </a:r>
            <a:r>
              <a:rPr lang="nn-NO" altLang="nb-NO" sz="3600" b="1" dirty="0">
                <a:latin typeface="Arial" charset="0"/>
              </a:rPr>
              <a:t>Årsplan Holsen skule og barnehage.</a:t>
            </a:r>
          </a:p>
          <a:p>
            <a:pPr eaLnBrk="1" hangingPunct="1">
              <a:spcBef>
                <a:spcPct val="0"/>
              </a:spcBef>
              <a:spcAft>
                <a:spcPct val="0"/>
              </a:spcAft>
              <a:buClrTx/>
              <a:buNone/>
            </a:pPr>
            <a:r>
              <a:rPr lang="nn-NO" sz="3600" b="1" dirty="0">
                <a:solidFill>
                  <a:schemeClr val="tx1">
                    <a:lumMod val="95000"/>
                    <a:lumOff val="5000"/>
                  </a:schemeClr>
                </a:solidFill>
                <a:latin typeface="Arial" pitchFamily="34" charset="0"/>
                <a:cs typeface="Arial" pitchFamily="34" charset="0"/>
              </a:rPr>
              <a:t>                  </a:t>
            </a:r>
            <a:r>
              <a:rPr lang="nn-NO" sz="3200" b="1" dirty="0">
                <a:solidFill>
                  <a:schemeClr val="tx1">
                    <a:lumMod val="95000"/>
                    <a:lumOff val="5000"/>
                  </a:schemeClr>
                </a:solidFill>
                <a:latin typeface="Arial" pitchFamily="34" charset="0"/>
                <a:cs typeface="Arial" pitchFamily="34" charset="0"/>
              </a:rPr>
              <a:t>Avdeling barnehage.</a:t>
            </a:r>
          </a:p>
          <a:p>
            <a:pPr eaLnBrk="1" hangingPunct="1">
              <a:spcBef>
                <a:spcPct val="0"/>
              </a:spcBef>
              <a:spcAft>
                <a:spcPct val="0"/>
              </a:spcAft>
              <a:buClrTx/>
              <a:buFontTx/>
              <a:buNone/>
            </a:pPr>
            <a:endParaRPr lang="nn-NO" altLang="nb-NO" sz="2800" b="1" dirty="0">
              <a:latin typeface="Arial" charset="0"/>
            </a:endParaRPr>
          </a:p>
        </p:txBody>
      </p:sp>
      <p:pic>
        <p:nvPicPr>
          <p:cNvPr id="2" name="Bilde 1"/>
          <p:cNvPicPr>
            <a:picLocks noChangeAspect="1"/>
          </p:cNvPicPr>
          <p:nvPr/>
        </p:nvPicPr>
        <p:blipFill rotWithShape="1">
          <a:blip r:embed="rId3" cstate="print">
            <a:extLst>
              <a:ext uri="{28A0092B-C50C-407E-A947-70E740481C1C}">
                <a14:useLocalDpi xmlns:a14="http://schemas.microsoft.com/office/drawing/2010/main" val="0"/>
              </a:ext>
            </a:extLst>
          </a:blip>
          <a:srcRect l="9838" r="8262" b="3722"/>
          <a:stretch/>
        </p:blipFill>
        <p:spPr>
          <a:xfrm>
            <a:off x="2853395" y="2173888"/>
            <a:ext cx="6304769" cy="4161980"/>
          </a:xfrm>
          <a:prstGeom prst="ellipse">
            <a:avLst/>
          </a:prstGeom>
          <a:ln w="0">
            <a:solidFill>
              <a:schemeClr val="tx1">
                <a:alpha val="99000"/>
              </a:schemeClr>
            </a:solidFill>
          </a:ln>
          <a:effectLst>
            <a:softEdge rad="112500"/>
          </a:effectLst>
        </p:spPr>
      </p:pic>
      <p:pic>
        <p:nvPicPr>
          <p:cNvPr id="10" name="Bilde 9" descr="Diverse 860.jpg"/>
          <p:cNvPicPr>
            <a:picLocks noChangeAspect="1"/>
          </p:cNvPicPr>
          <p:nvPr/>
        </p:nvPicPr>
        <p:blipFill>
          <a:blip r:embed="rId4" cstate="print"/>
          <a:stretch>
            <a:fillRect/>
          </a:stretch>
        </p:blipFill>
        <p:spPr>
          <a:xfrm>
            <a:off x="6566182" y="899338"/>
            <a:ext cx="2223193" cy="2088454"/>
          </a:xfrm>
          <a:prstGeom prst="ellipse">
            <a:avLst/>
          </a:prstGeom>
          <a:ln>
            <a:noFill/>
          </a:ln>
          <a:effectLst>
            <a:softEdge rad="112500"/>
          </a:effectLst>
        </p:spPr>
      </p:pic>
      <p:sp>
        <p:nvSpPr>
          <p:cNvPr id="5" name="TekstSylinder 4"/>
          <p:cNvSpPr txBox="1"/>
          <p:nvPr/>
        </p:nvSpPr>
        <p:spPr>
          <a:xfrm>
            <a:off x="2986471" y="2767173"/>
            <a:ext cx="5607718" cy="3631763"/>
          </a:xfrm>
          <a:prstGeom prst="rect">
            <a:avLst/>
          </a:prstGeom>
          <a:noFill/>
        </p:spPr>
        <p:txBody>
          <a:bodyPr wrap="square" rtlCol="0">
            <a:spAutoFit/>
          </a:bodyPr>
          <a:lstStyle/>
          <a:p>
            <a:pPr algn="ctr" eaLnBrk="1" fontAlgn="auto" hangingPunct="1">
              <a:spcBef>
                <a:spcPts val="0"/>
              </a:spcBef>
              <a:spcAft>
                <a:spcPts val="0"/>
              </a:spcAft>
              <a:defRPr/>
            </a:pPr>
            <a:endParaRPr lang="nn-NO" dirty="0">
              <a:solidFill>
                <a:srgbClr val="FFFFFF"/>
              </a:solidFill>
              <a:latin typeface="Arial" pitchFamily="34" charset="0"/>
              <a:cs typeface="Arial" pitchFamily="34" charset="0"/>
            </a:endParaRPr>
          </a:p>
          <a:p>
            <a:pPr algn="ctr" eaLnBrk="1" fontAlgn="auto" hangingPunct="1">
              <a:spcBef>
                <a:spcPts val="0"/>
              </a:spcBef>
              <a:spcAft>
                <a:spcPts val="0"/>
              </a:spcAft>
              <a:defRPr/>
            </a:pPr>
            <a:endParaRPr lang="nn-NO" dirty="0">
              <a:solidFill>
                <a:srgbClr val="FFFFFF"/>
              </a:solidFill>
              <a:latin typeface="Arial" pitchFamily="34" charset="0"/>
              <a:cs typeface="Arial" pitchFamily="34" charset="0"/>
            </a:endParaRPr>
          </a:p>
          <a:p>
            <a:pPr algn="ctr" eaLnBrk="1" fontAlgn="auto" hangingPunct="1">
              <a:spcBef>
                <a:spcPts val="0"/>
              </a:spcBef>
              <a:spcAft>
                <a:spcPts val="0"/>
              </a:spcAft>
              <a:defRPr/>
            </a:pPr>
            <a:endParaRPr lang="nn-NO" dirty="0">
              <a:solidFill>
                <a:srgbClr val="FFFFFF"/>
              </a:solidFill>
              <a:latin typeface="Arial" pitchFamily="34" charset="0"/>
              <a:cs typeface="Arial" pitchFamily="34" charset="0"/>
            </a:endParaRPr>
          </a:p>
          <a:p>
            <a:pPr algn="ctr" eaLnBrk="1" fontAlgn="auto" hangingPunct="1">
              <a:spcBef>
                <a:spcPts val="0"/>
              </a:spcBef>
              <a:spcAft>
                <a:spcPts val="0"/>
              </a:spcAft>
              <a:defRPr/>
            </a:pPr>
            <a:endParaRPr lang="nn-NO" b="1" dirty="0">
              <a:solidFill>
                <a:srgbClr val="FFFFFF"/>
              </a:solidFill>
              <a:latin typeface="Arial" pitchFamily="34" charset="0"/>
              <a:cs typeface="Arial" pitchFamily="34" charset="0"/>
            </a:endParaRPr>
          </a:p>
          <a:p>
            <a:pPr algn="ctr" eaLnBrk="1" fontAlgn="auto" hangingPunct="1">
              <a:spcBef>
                <a:spcPts val="0"/>
              </a:spcBef>
              <a:spcAft>
                <a:spcPts val="0"/>
              </a:spcAft>
              <a:defRPr/>
            </a:pPr>
            <a:endParaRPr lang="nn-NO" sz="2000" b="1" dirty="0" smtClean="0">
              <a:solidFill>
                <a:srgbClr val="FFFFFF"/>
              </a:solidFill>
              <a:latin typeface="Arial" pitchFamily="34" charset="0"/>
              <a:cs typeface="Arial" pitchFamily="34" charset="0"/>
            </a:endParaRPr>
          </a:p>
          <a:p>
            <a:pPr algn="ctr" eaLnBrk="1" fontAlgn="auto" hangingPunct="1">
              <a:spcBef>
                <a:spcPts val="0"/>
              </a:spcBef>
              <a:spcAft>
                <a:spcPts val="0"/>
              </a:spcAft>
              <a:defRPr/>
            </a:pPr>
            <a:r>
              <a:rPr lang="nn-NO" sz="2000" b="1" dirty="0">
                <a:solidFill>
                  <a:srgbClr val="FFFFFF"/>
                </a:solidFill>
                <a:latin typeface="Arial" pitchFamily="34" charset="0"/>
                <a:cs typeface="Arial" pitchFamily="34" charset="0"/>
              </a:rPr>
              <a:t>S</a:t>
            </a:r>
            <a:r>
              <a:rPr lang="nn-NO" sz="2000" b="1" dirty="0" smtClean="0">
                <a:solidFill>
                  <a:srgbClr val="FFFFFF"/>
                </a:solidFill>
                <a:latin typeface="Arial" pitchFamily="34" charset="0"/>
                <a:cs typeface="Arial" pitchFamily="34" charset="0"/>
              </a:rPr>
              <a:t>atsingsområdet </a:t>
            </a:r>
            <a:r>
              <a:rPr lang="nn-NO" sz="2000" b="1" dirty="0">
                <a:solidFill>
                  <a:srgbClr val="FFFFFF"/>
                </a:solidFill>
                <a:latin typeface="Arial" pitchFamily="34" charset="0"/>
                <a:cs typeface="Arial" pitchFamily="34" charset="0"/>
              </a:rPr>
              <a:t>for</a:t>
            </a:r>
          </a:p>
          <a:p>
            <a:pPr algn="ctr" eaLnBrk="1" fontAlgn="auto" hangingPunct="1">
              <a:spcBef>
                <a:spcPts val="0"/>
              </a:spcBef>
              <a:spcAft>
                <a:spcPts val="0"/>
              </a:spcAft>
              <a:defRPr/>
            </a:pPr>
            <a:r>
              <a:rPr lang="nn-NO" sz="2000" b="1" dirty="0">
                <a:solidFill>
                  <a:srgbClr val="FFFFFF"/>
                </a:solidFill>
                <a:latin typeface="Arial" pitchFamily="34" charset="0"/>
                <a:cs typeface="Arial" pitchFamily="34" charset="0"/>
              </a:rPr>
              <a:t>barnehageåret</a:t>
            </a:r>
          </a:p>
          <a:p>
            <a:pPr algn="ctr" eaLnBrk="1" fontAlgn="auto" hangingPunct="1">
              <a:spcBef>
                <a:spcPts val="0"/>
              </a:spcBef>
              <a:spcAft>
                <a:spcPts val="0"/>
              </a:spcAft>
              <a:defRPr/>
            </a:pPr>
            <a:r>
              <a:rPr lang="nn-NO" sz="2000" b="1" dirty="0">
                <a:solidFill>
                  <a:srgbClr val="FFFFFF"/>
                </a:solidFill>
                <a:latin typeface="Arial" pitchFamily="34" charset="0"/>
                <a:cs typeface="Arial" pitchFamily="34" charset="0"/>
              </a:rPr>
              <a:t> </a:t>
            </a:r>
            <a:r>
              <a:rPr lang="nn-NO" sz="2000" b="1" dirty="0" smtClean="0">
                <a:solidFill>
                  <a:srgbClr val="FFFFFF"/>
                </a:solidFill>
                <a:latin typeface="Arial" pitchFamily="34" charset="0"/>
                <a:cs typeface="Arial" pitchFamily="34" charset="0"/>
              </a:rPr>
              <a:t>2020- 2021 </a:t>
            </a:r>
          </a:p>
          <a:p>
            <a:pPr algn="ctr" eaLnBrk="1" fontAlgn="auto" hangingPunct="1">
              <a:spcBef>
                <a:spcPts val="0"/>
              </a:spcBef>
              <a:spcAft>
                <a:spcPts val="0"/>
              </a:spcAft>
              <a:defRPr/>
            </a:pPr>
            <a:r>
              <a:rPr lang="nn-NO" sz="2000" b="1" dirty="0" smtClean="0">
                <a:solidFill>
                  <a:schemeClr val="bg1"/>
                </a:solidFill>
                <a:latin typeface="Arial" pitchFamily="34" charset="0"/>
                <a:cs typeface="Arial" pitchFamily="34" charset="0"/>
              </a:rPr>
              <a:t>Kropp rørsle, mat og helse. </a:t>
            </a:r>
          </a:p>
          <a:p>
            <a:pPr algn="ctr" eaLnBrk="1" fontAlgn="auto" hangingPunct="1">
              <a:spcBef>
                <a:spcPts val="0"/>
              </a:spcBef>
              <a:spcAft>
                <a:spcPts val="0"/>
              </a:spcAft>
              <a:defRPr/>
            </a:pPr>
            <a:r>
              <a:rPr lang="nn-NO" sz="2000" b="1" dirty="0" smtClean="0">
                <a:solidFill>
                  <a:schemeClr val="bg1"/>
                </a:solidFill>
                <a:latin typeface="Arial" pitchFamily="34" charset="0"/>
                <a:cs typeface="Arial" pitchFamily="34" charset="0"/>
              </a:rPr>
              <a:t> </a:t>
            </a:r>
            <a:r>
              <a:rPr lang="nn-NO" sz="2000" b="1" dirty="0">
                <a:solidFill>
                  <a:schemeClr val="bg1"/>
                </a:solidFill>
                <a:latin typeface="Arial" pitchFamily="34" charset="0"/>
                <a:cs typeface="Arial" pitchFamily="34" charset="0"/>
              </a:rPr>
              <a:t>N</a:t>
            </a:r>
            <a:r>
              <a:rPr lang="nn-NO" sz="2000" b="1" dirty="0" smtClean="0">
                <a:solidFill>
                  <a:schemeClr val="bg1"/>
                </a:solidFill>
                <a:latin typeface="Arial" pitchFamily="34" charset="0"/>
                <a:cs typeface="Arial" pitchFamily="34" charset="0"/>
              </a:rPr>
              <a:t>ærmiljø og samfunn.</a:t>
            </a:r>
          </a:p>
          <a:p>
            <a:pPr algn="ctr" eaLnBrk="1" fontAlgn="auto" hangingPunct="1">
              <a:spcBef>
                <a:spcPts val="0"/>
              </a:spcBef>
              <a:spcAft>
                <a:spcPts val="0"/>
              </a:spcAft>
              <a:defRPr/>
            </a:pPr>
            <a:endParaRPr lang="nn-NO" sz="2000" b="1" dirty="0" smtClean="0">
              <a:solidFill>
                <a:srgbClr val="FFFFFF"/>
              </a:solidFill>
              <a:latin typeface="Arial" pitchFamily="34" charset="0"/>
              <a:cs typeface="Arial" pitchFamily="34" charset="0"/>
            </a:endParaRPr>
          </a:p>
          <a:p>
            <a:pPr algn="ctr" eaLnBrk="1" fontAlgn="auto" hangingPunct="1">
              <a:spcBef>
                <a:spcPts val="0"/>
              </a:spcBef>
              <a:spcAft>
                <a:spcPts val="0"/>
              </a:spcAft>
              <a:defRPr/>
            </a:pPr>
            <a:r>
              <a:rPr lang="nn-NO" b="1" dirty="0" smtClean="0">
                <a:solidFill>
                  <a:srgbClr val="FFFFFF"/>
                </a:solidFill>
                <a:latin typeface="Arial" pitchFamily="34" charset="0"/>
                <a:cs typeface="Arial" pitchFamily="34" charset="0"/>
              </a:rPr>
              <a:t> </a:t>
            </a:r>
            <a:endParaRPr lang="nn-NO" b="1" dirty="0">
              <a:solidFill>
                <a:schemeClr val="tx1">
                  <a:lumMod val="95000"/>
                  <a:lumOff val="5000"/>
                </a:schemeClr>
              </a:solidFill>
              <a:latin typeface="Arial" pitchFamily="34" charset="0"/>
              <a:cs typeface="Arial" pitchFamily="34" charset="0"/>
            </a:endParaRPr>
          </a:p>
        </p:txBody>
      </p:sp>
      <p:sp>
        <p:nvSpPr>
          <p:cNvPr id="15368" name="Plassholder for lysbildenummer 1"/>
          <p:cNvSpPr>
            <a:spLocks noGrp="1"/>
          </p:cNvSpPr>
          <p:nvPr>
            <p:ph type="sldNum" sz="quarter" idx="12"/>
          </p:nvPr>
        </p:nvSpPr>
        <p:spPr bwMode="auto">
          <a:xfrm>
            <a:off x="8316913" y="6237288"/>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E5CE9519-04E5-49CE-AA7E-1521A7F34BF1}" type="slidenum">
              <a:rPr lang="nn-NO" altLang="nb-NO">
                <a:solidFill>
                  <a:schemeClr val="tx2"/>
                </a:solidFill>
                <a:latin typeface="Arial" charset="0"/>
              </a:rPr>
              <a:pPr>
                <a:spcBef>
                  <a:spcPct val="0"/>
                </a:spcBef>
                <a:spcAft>
                  <a:spcPct val="0"/>
                </a:spcAft>
                <a:buClrTx/>
                <a:buFontTx/>
                <a:buNone/>
              </a:pPr>
              <a:t>1</a:t>
            </a:fld>
            <a:endParaRPr lang="nn-NO" altLang="nb-NO" dirty="0">
              <a:solidFill>
                <a:schemeClr val="tx2"/>
              </a:solidFill>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kstSylinder 3"/>
          <p:cNvSpPr txBox="1"/>
          <p:nvPr/>
        </p:nvSpPr>
        <p:spPr>
          <a:xfrm>
            <a:off x="1664994" y="159293"/>
            <a:ext cx="6507455" cy="6336704"/>
          </a:xfrm>
          <a:prstGeom prst="rect">
            <a:avLst/>
          </a:prstGeom>
          <a:solidFill>
            <a:srgbClr val="75DBFF"/>
          </a:solidFill>
          <a:ln>
            <a:solidFill>
              <a:schemeClr val="tx1"/>
            </a:solidFill>
          </a:ln>
        </p:spPr>
        <p:txBody>
          <a:bodyPr wrap="square" rtlCol="0">
            <a:spAutoFit/>
          </a:bodyPr>
          <a:lstStyle/>
          <a:p>
            <a:endParaRPr lang="nb-NO" dirty="0"/>
          </a:p>
        </p:txBody>
      </p:sp>
      <p:sp>
        <p:nvSpPr>
          <p:cNvPr id="3" name="TekstSylinder 2"/>
          <p:cNvSpPr txBox="1"/>
          <p:nvPr/>
        </p:nvSpPr>
        <p:spPr>
          <a:xfrm>
            <a:off x="611560" y="1106097"/>
            <a:ext cx="6571367" cy="4711034"/>
          </a:xfrm>
          <a:prstGeom prst="rect">
            <a:avLst/>
          </a:prstGeom>
          <a:solidFill>
            <a:schemeClr val="accent1">
              <a:lumMod val="60000"/>
              <a:lumOff val="40000"/>
            </a:schemeClr>
          </a:solidFill>
          <a:ln>
            <a:solidFill>
              <a:schemeClr val="tx1"/>
            </a:solidFill>
          </a:ln>
        </p:spPr>
        <p:txBody>
          <a:bodyPr wrap="square" rtlCol="0">
            <a:spAutoFit/>
          </a:bodyPr>
          <a:lstStyle/>
          <a:p>
            <a:endParaRPr lang="nb-NO" dirty="0"/>
          </a:p>
        </p:txBody>
      </p:sp>
      <p:sp>
        <p:nvSpPr>
          <p:cNvPr id="17410" name="Tittel 1"/>
          <p:cNvSpPr>
            <a:spLocks noGrp="1"/>
          </p:cNvSpPr>
          <p:nvPr>
            <p:ph type="title"/>
          </p:nvPr>
        </p:nvSpPr>
        <p:spPr>
          <a:xfrm>
            <a:off x="1690927" y="181611"/>
            <a:ext cx="4869872" cy="761752"/>
          </a:xfrm>
        </p:spPr>
        <p:txBody>
          <a:bodyPr>
            <a:noAutofit/>
          </a:bodyPr>
          <a:lstStyle/>
          <a:p>
            <a:pPr algn="ctr" eaLnBrk="1" hangingPunct="1"/>
            <a:r>
              <a:rPr lang="nn-NO" altLang="nb-NO" sz="3200" dirty="0">
                <a:latin typeface="Times New Roman" panose="02020603050405020304" pitchFamily="18" charset="0"/>
                <a:cs typeface="Times New Roman" panose="02020603050405020304" pitchFamily="18" charset="0"/>
              </a:rPr>
              <a:t>Barnehageåret  </a:t>
            </a:r>
            <a:r>
              <a:rPr lang="nn-NO" altLang="nb-NO" sz="3200" dirty="0" smtClean="0">
                <a:latin typeface="Times New Roman" panose="02020603050405020304" pitchFamily="18" charset="0"/>
                <a:cs typeface="Times New Roman" panose="02020603050405020304" pitchFamily="18" charset="0"/>
              </a:rPr>
              <a:t>2020-2021 </a:t>
            </a:r>
            <a:endParaRPr lang="nn-NO" altLang="nb-NO" sz="3200" dirty="0">
              <a:latin typeface="Times New Roman" panose="02020603050405020304" pitchFamily="18" charset="0"/>
              <a:cs typeface="Times New Roman" panose="02020603050405020304" pitchFamily="18" charset="0"/>
            </a:endParaRPr>
          </a:p>
        </p:txBody>
      </p:sp>
      <p:sp>
        <p:nvSpPr>
          <p:cNvPr id="17412" name="Plassholder for lysbildenummer 1"/>
          <p:cNvSpPr>
            <a:spLocks noGrp="1"/>
          </p:cNvSpPr>
          <p:nvPr>
            <p:ph type="sldNum" sz="quarter" idx="17"/>
          </p:nvPr>
        </p:nvSpPr>
        <p:spPr bwMode="auto">
          <a:xfrm>
            <a:off x="8172450" y="6021388"/>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9FE97900-1022-4908-9BE3-839C590F81AA}" type="slidenum">
              <a:rPr lang="nn-NO" altLang="nb-NO">
                <a:solidFill>
                  <a:schemeClr val="tx2"/>
                </a:solidFill>
                <a:latin typeface="Arial" charset="0"/>
              </a:rPr>
              <a:pPr>
                <a:spcBef>
                  <a:spcPct val="0"/>
                </a:spcBef>
                <a:spcAft>
                  <a:spcPct val="0"/>
                </a:spcAft>
                <a:buClrTx/>
                <a:buFontTx/>
                <a:buNone/>
              </a:pPr>
              <a:t>2</a:t>
            </a:fld>
            <a:endParaRPr lang="nn-NO" altLang="nb-NO" dirty="0">
              <a:solidFill>
                <a:schemeClr val="tx2"/>
              </a:solidFill>
              <a:latin typeface="Arial" charset="0"/>
            </a:endParaRPr>
          </a:p>
        </p:txBody>
      </p:sp>
      <p:sp>
        <p:nvSpPr>
          <p:cNvPr id="2" name="TekstSylinder 1"/>
          <p:cNvSpPr txBox="1"/>
          <p:nvPr/>
        </p:nvSpPr>
        <p:spPr>
          <a:xfrm>
            <a:off x="899592" y="1479580"/>
            <a:ext cx="4933824" cy="4724370"/>
          </a:xfrm>
          <a:prstGeom prst="rect">
            <a:avLst/>
          </a:prstGeom>
          <a:noFill/>
        </p:spPr>
        <p:txBody>
          <a:bodyPr wrap="square" rtlCol="0">
            <a:spAutoFit/>
          </a:bodyPr>
          <a:lstStyle/>
          <a:p>
            <a:pPr lvl="0" defTabSz="457200" eaLnBrk="1" hangingPunct="1">
              <a:spcBef>
                <a:spcPct val="20000"/>
              </a:spcBef>
              <a:spcAft>
                <a:spcPts val="600"/>
              </a:spcAft>
              <a:buClr>
                <a:srgbClr val="3B3B3B"/>
              </a:buClr>
            </a:pPr>
            <a:r>
              <a:rPr lang="nn-NO" altLang="nb-NO" sz="2400" b="1" dirty="0" smtClean="0">
                <a:solidFill>
                  <a:prstClr val="black"/>
                </a:solidFill>
                <a:latin typeface="Times New Roman" panose="02020603050405020304" pitchFamily="18" charset="0"/>
                <a:cs typeface="Times New Roman" panose="02020603050405020304" pitchFamily="18" charset="0"/>
              </a:rPr>
              <a:t>Satsingsområde: </a:t>
            </a:r>
            <a:endParaRPr lang="nn-NO" altLang="nb-NO" sz="2400" b="1" dirty="0">
              <a:solidFill>
                <a:prstClr val="black"/>
              </a:solidFill>
              <a:latin typeface="Times New Roman" panose="02020603050405020304" pitchFamily="18" charset="0"/>
              <a:cs typeface="Times New Roman" panose="02020603050405020304" pitchFamily="18" charset="0"/>
            </a:endParaRPr>
          </a:p>
          <a:p>
            <a:pPr lvl="0" defTabSz="457200" eaLnBrk="1" hangingPunct="1">
              <a:spcBef>
                <a:spcPct val="20000"/>
              </a:spcBef>
              <a:spcAft>
                <a:spcPts val="600"/>
              </a:spcAft>
              <a:buClr>
                <a:srgbClr val="3B3B3B"/>
              </a:buClr>
            </a:pPr>
            <a:r>
              <a:rPr lang="nn-NO" altLang="nb-NO" sz="2000" dirty="0" smtClean="0">
                <a:solidFill>
                  <a:prstClr val="black"/>
                </a:solidFill>
                <a:latin typeface="Times New Roman" panose="02020603050405020304" pitchFamily="18" charset="0"/>
                <a:cs typeface="Times New Roman" panose="02020603050405020304" pitchFamily="18" charset="0"/>
              </a:rPr>
              <a:t>- Kropp</a:t>
            </a:r>
            <a:r>
              <a:rPr lang="nn-NO" altLang="nb-NO" sz="2000" dirty="0">
                <a:solidFill>
                  <a:prstClr val="black"/>
                </a:solidFill>
                <a:latin typeface="Times New Roman" panose="02020603050405020304" pitchFamily="18" charset="0"/>
                <a:cs typeface="Times New Roman" panose="02020603050405020304" pitchFamily="18" charset="0"/>
              </a:rPr>
              <a:t>, rørsle, mat </a:t>
            </a:r>
            <a:r>
              <a:rPr lang="nn-NO" altLang="nb-NO" sz="2000" dirty="0" smtClean="0">
                <a:solidFill>
                  <a:prstClr val="black"/>
                </a:solidFill>
                <a:latin typeface="Times New Roman" panose="02020603050405020304" pitchFamily="18" charset="0"/>
                <a:cs typeface="Times New Roman" panose="02020603050405020304" pitchFamily="18" charset="0"/>
              </a:rPr>
              <a:t>og helse.</a:t>
            </a:r>
          </a:p>
          <a:p>
            <a:pPr lvl="0" defTabSz="457200" eaLnBrk="1" hangingPunct="1">
              <a:spcBef>
                <a:spcPct val="20000"/>
              </a:spcBef>
              <a:spcAft>
                <a:spcPts val="600"/>
              </a:spcAft>
              <a:buClr>
                <a:srgbClr val="3B3B3B"/>
              </a:buClr>
            </a:pPr>
            <a:r>
              <a:rPr lang="nn-NO" altLang="nb-NO" sz="2000" dirty="0" smtClean="0">
                <a:solidFill>
                  <a:prstClr val="black"/>
                </a:solidFill>
                <a:latin typeface="Times New Roman" panose="02020603050405020304" pitchFamily="18" charset="0"/>
                <a:cs typeface="Times New Roman" panose="02020603050405020304" pitchFamily="18" charset="0"/>
              </a:rPr>
              <a:t>- Nærmiljø </a:t>
            </a:r>
            <a:r>
              <a:rPr lang="nn-NO" altLang="nb-NO" sz="2000" dirty="0">
                <a:solidFill>
                  <a:prstClr val="black"/>
                </a:solidFill>
                <a:latin typeface="Times New Roman" panose="02020603050405020304" pitchFamily="18" charset="0"/>
                <a:cs typeface="Times New Roman" panose="02020603050405020304" pitchFamily="18" charset="0"/>
              </a:rPr>
              <a:t>og samfunn</a:t>
            </a:r>
            <a:r>
              <a:rPr lang="nn-NO" altLang="nb-NO" sz="2000" dirty="0" smtClean="0">
                <a:solidFill>
                  <a:prstClr val="black"/>
                </a:solidFill>
                <a:latin typeface="Times New Roman" panose="02020603050405020304" pitchFamily="18" charset="0"/>
                <a:cs typeface="Times New Roman" panose="02020603050405020304" pitchFamily="18" charset="0"/>
              </a:rPr>
              <a:t>.</a:t>
            </a:r>
          </a:p>
          <a:p>
            <a:pPr lvl="0" algn="ctr" defTabSz="457200" eaLnBrk="1" hangingPunct="1">
              <a:spcBef>
                <a:spcPct val="20000"/>
              </a:spcBef>
              <a:spcAft>
                <a:spcPts val="600"/>
              </a:spcAft>
              <a:buClr>
                <a:srgbClr val="3B3B3B"/>
              </a:buClr>
            </a:pPr>
            <a:endParaRPr lang="nn-NO" altLang="nb-NO" sz="1300" dirty="0">
              <a:solidFill>
                <a:prstClr val="black"/>
              </a:solidFill>
              <a:latin typeface="Times New Roman" panose="02020603050405020304" pitchFamily="18" charset="0"/>
              <a:cs typeface="Times New Roman" panose="02020603050405020304" pitchFamily="18" charset="0"/>
            </a:endParaRPr>
          </a:p>
          <a:p>
            <a:pPr lvl="0" defTabSz="457200" eaLnBrk="1" hangingPunct="1">
              <a:spcBef>
                <a:spcPct val="20000"/>
              </a:spcBef>
              <a:spcAft>
                <a:spcPts val="600"/>
              </a:spcAft>
              <a:buClr>
                <a:srgbClr val="3B3B3B"/>
              </a:buClr>
            </a:pPr>
            <a:endParaRPr lang="nn-NO" altLang="nb-NO" sz="2400" b="1" dirty="0" smtClean="0">
              <a:solidFill>
                <a:prstClr val="black"/>
              </a:solidFill>
              <a:latin typeface="Times New Roman" panose="02020603050405020304" pitchFamily="18" charset="0"/>
              <a:cs typeface="Times New Roman" panose="02020603050405020304" pitchFamily="18" charset="0"/>
            </a:endParaRPr>
          </a:p>
          <a:p>
            <a:pPr lvl="0" defTabSz="457200" eaLnBrk="1" hangingPunct="1">
              <a:spcBef>
                <a:spcPct val="20000"/>
              </a:spcBef>
              <a:spcAft>
                <a:spcPts val="600"/>
              </a:spcAft>
              <a:buClr>
                <a:srgbClr val="3B3B3B"/>
              </a:buClr>
            </a:pPr>
            <a:r>
              <a:rPr lang="nn-NO" altLang="nb-NO" sz="2400" b="1" dirty="0" smtClean="0">
                <a:solidFill>
                  <a:prstClr val="black"/>
                </a:solidFill>
                <a:latin typeface="Times New Roman" panose="02020603050405020304" pitchFamily="18" charset="0"/>
                <a:cs typeface="Times New Roman" panose="02020603050405020304" pitchFamily="18" charset="0"/>
              </a:rPr>
              <a:t>Fokus</a:t>
            </a:r>
          </a:p>
          <a:p>
            <a:pPr lvl="0" defTabSz="457200" eaLnBrk="1" hangingPunct="1">
              <a:spcBef>
                <a:spcPct val="20000"/>
              </a:spcBef>
              <a:spcAft>
                <a:spcPts val="600"/>
              </a:spcAft>
              <a:buClr>
                <a:srgbClr val="3B3B3B"/>
              </a:buClr>
            </a:pPr>
            <a:r>
              <a:rPr lang="nn-NO" altLang="nb-NO" sz="2000" dirty="0" smtClean="0">
                <a:solidFill>
                  <a:prstClr val="black"/>
                </a:solidFill>
                <a:latin typeface="Times New Roman" panose="02020603050405020304" pitchFamily="18" charset="0"/>
                <a:cs typeface="Times New Roman" panose="02020603050405020304" pitchFamily="18" charset="0"/>
              </a:rPr>
              <a:t>Inkluderande barnehage med                          fokus på utviklingsprosessen og eit positivt,                               trygt og relasjonsskapande miljø</a:t>
            </a:r>
          </a:p>
          <a:p>
            <a:pPr lvl="0" defTabSz="457200" eaLnBrk="1" hangingPunct="1">
              <a:spcBef>
                <a:spcPct val="20000"/>
              </a:spcBef>
              <a:spcAft>
                <a:spcPts val="600"/>
              </a:spcAft>
              <a:buClr>
                <a:srgbClr val="3B3B3B"/>
              </a:buClr>
            </a:pPr>
            <a:endParaRPr lang="nn-NO" altLang="nb-NO" sz="1300" dirty="0" smtClean="0">
              <a:solidFill>
                <a:prstClr val="black"/>
              </a:solidFill>
              <a:latin typeface="Verdana"/>
              <a:cs typeface="+mn-cs"/>
            </a:endParaRPr>
          </a:p>
          <a:p>
            <a:pPr lvl="0" algn="ctr" defTabSz="457200" eaLnBrk="1" hangingPunct="1">
              <a:spcBef>
                <a:spcPct val="20000"/>
              </a:spcBef>
              <a:spcAft>
                <a:spcPts val="600"/>
              </a:spcAft>
              <a:buClr>
                <a:srgbClr val="3B3B3B"/>
              </a:buClr>
            </a:pPr>
            <a:endParaRPr lang="nn-NO" altLang="nb-NO" sz="1300" dirty="0">
              <a:solidFill>
                <a:prstClr val="black"/>
              </a:solidFill>
              <a:latin typeface="Verdana"/>
              <a:cs typeface="+mn-cs"/>
            </a:endParaRPr>
          </a:p>
          <a:p>
            <a:pPr lvl="0" algn="ctr" defTabSz="457200" eaLnBrk="1" hangingPunct="1">
              <a:spcBef>
                <a:spcPct val="20000"/>
              </a:spcBef>
              <a:spcAft>
                <a:spcPts val="600"/>
              </a:spcAft>
              <a:buClr>
                <a:srgbClr val="3B3B3B"/>
              </a:buClr>
            </a:pPr>
            <a:r>
              <a:rPr lang="nn-NO" altLang="nb-NO" sz="1300" dirty="0" smtClean="0">
                <a:solidFill>
                  <a:prstClr val="black"/>
                </a:solidFill>
                <a:latin typeface="Verdana"/>
                <a:cs typeface="+mn-cs"/>
              </a:rPr>
              <a:t>-</a:t>
            </a:r>
            <a:endParaRPr lang="nn-NO" altLang="nb-NO" sz="1300" dirty="0">
              <a:solidFill>
                <a:prstClr val="black"/>
              </a:solidFill>
              <a:latin typeface="Verdana"/>
              <a:cs typeface="+mn-cs"/>
            </a:endParaRPr>
          </a:p>
        </p:txBody>
      </p:sp>
      <p:pic>
        <p:nvPicPr>
          <p:cNvPr id="6" name="Bilde 5"/>
          <p:cNvPicPr>
            <a:picLocks noChangeAspect="1"/>
          </p:cNvPicPr>
          <p:nvPr/>
        </p:nvPicPr>
        <p:blipFill rotWithShape="1">
          <a:blip r:embed="rId3" cstate="print">
            <a:extLst>
              <a:ext uri="{28A0092B-C50C-407E-A947-70E740481C1C}">
                <a14:useLocalDpi xmlns:a14="http://schemas.microsoft.com/office/drawing/2010/main" val="0"/>
              </a:ext>
            </a:extLst>
          </a:blip>
          <a:srcRect l="10672" b="8154"/>
          <a:stretch/>
        </p:blipFill>
        <p:spPr>
          <a:xfrm>
            <a:off x="4125863" y="1464952"/>
            <a:ext cx="3747212" cy="288960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Plassholder for innhold 4"/>
          <p:cNvSpPr>
            <a:spLocks noGrp="1"/>
          </p:cNvSpPr>
          <p:nvPr>
            <p:ph idx="4294967295"/>
          </p:nvPr>
        </p:nvSpPr>
        <p:spPr>
          <a:xfrm>
            <a:off x="5004048" y="260648"/>
            <a:ext cx="4824536" cy="6684176"/>
          </a:xfrm>
          <a:noFill/>
          <a:ln w="19050">
            <a:solidFill>
              <a:schemeClr val="bg1"/>
            </a:solidFill>
          </a:ln>
        </p:spPr>
        <p:txBody>
          <a:bodyPr lIns="108000" tIns="0" bIns="0" rtlCol="0">
            <a:normAutofit fontScale="25000" lnSpcReduction="20000"/>
          </a:bodyPr>
          <a:lstStyle/>
          <a:p>
            <a:pPr marL="274320" indent="-274320" eaLnBrk="1" fontAlgn="auto" hangingPunct="1">
              <a:spcAft>
                <a:spcPts val="0"/>
              </a:spcAft>
              <a:buFont typeface="Arial" charset="0"/>
              <a:buNone/>
              <a:defRPr/>
            </a:pPr>
            <a:endParaRPr lang="nn-NO" sz="1200" dirty="0"/>
          </a:p>
          <a:p>
            <a:pPr marL="674370" lvl="1" indent="-274320" eaLnBrk="1" fontAlgn="auto" hangingPunct="1">
              <a:spcAft>
                <a:spcPts val="0"/>
              </a:spcAft>
              <a:buFont typeface="Wingdings" pitchFamily="2" charset="2"/>
              <a:buChar char="§"/>
              <a:defRPr/>
            </a:pPr>
            <a:endParaRPr lang="nn-NO" sz="1200" dirty="0">
              <a:latin typeface="Comic Sans MS" pitchFamily="66" charset="0"/>
              <a:cs typeface="Times New Roman" pitchFamily="18"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2" pitchFamily="18" charset="2"/>
              <a:buNone/>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274320" indent="-274320" eaLnBrk="1" fontAlgn="auto" hangingPunct="1">
              <a:spcAft>
                <a:spcPts val="0"/>
              </a:spcAft>
              <a:buClrTx/>
              <a:buFont typeface="Wingdings" pitchFamily="2" charset="2"/>
              <a:buChar char="§"/>
              <a:defRPr/>
            </a:pPr>
            <a:endParaRPr lang="nn-NO" sz="1700" dirty="0">
              <a:latin typeface="Arial" pitchFamily="34" charset="0"/>
              <a:cs typeface="Arial" pitchFamily="34" charset="0"/>
            </a:endParaRPr>
          </a:p>
          <a:p>
            <a:pPr marL="0" indent="0" eaLnBrk="1" fontAlgn="auto" hangingPunct="1">
              <a:spcAft>
                <a:spcPts val="0"/>
              </a:spcAft>
              <a:buClrTx/>
              <a:buNone/>
              <a:defRPr/>
            </a:pPr>
            <a:endParaRPr lang="nn-NO" sz="6400" b="1" dirty="0">
              <a:latin typeface="Arial" pitchFamily="34" charset="0"/>
              <a:cs typeface="Arial" pitchFamily="34" charset="0"/>
            </a:endParaRPr>
          </a:p>
          <a:p>
            <a:pPr marL="0" indent="0" eaLnBrk="1" fontAlgn="auto" hangingPunct="1">
              <a:lnSpc>
                <a:spcPct val="120000"/>
              </a:lnSpc>
              <a:spcAft>
                <a:spcPts val="0"/>
              </a:spcAft>
              <a:buClrTx/>
              <a:buNone/>
              <a:defRPr/>
            </a:pPr>
            <a:r>
              <a:rPr lang="nn-NO" sz="4800" b="1" dirty="0">
                <a:latin typeface="Arial" pitchFamily="34" charset="0"/>
                <a:cs typeface="Arial" pitchFamily="34" charset="0"/>
              </a:rPr>
              <a:t>   </a:t>
            </a:r>
            <a:endParaRPr lang="nn-NO" sz="4800" b="1" dirty="0" smtClean="0">
              <a:latin typeface="Arial" pitchFamily="34" charset="0"/>
              <a:cs typeface="Arial" pitchFamily="34" charset="0"/>
            </a:endParaRPr>
          </a:p>
          <a:p>
            <a:pPr marL="0" indent="0" eaLnBrk="1" fontAlgn="auto" hangingPunct="1">
              <a:lnSpc>
                <a:spcPct val="120000"/>
              </a:lnSpc>
              <a:spcAft>
                <a:spcPts val="0"/>
              </a:spcAft>
              <a:buClrTx/>
              <a:buNone/>
              <a:defRPr/>
            </a:pPr>
            <a:endParaRPr lang="nn-NO" sz="4800" b="1" dirty="0">
              <a:latin typeface="Arial" pitchFamily="34" charset="0"/>
              <a:cs typeface="Arial" pitchFamily="34" charset="0"/>
            </a:endParaRPr>
          </a:p>
          <a:p>
            <a:pPr marL="0" indent="0" eaLnBrk="1" fontAlgn="auto" hangingPunct="1">
              <a:lnSpc>
                <a:spcPct val="120000"/>
              </a:lnSpc>
              <a:spcAft>
                <a:spcPts val="0"/>
              </a:spcAft>
              <a:buClrTx/>
              <a:buNone/>
              <a:defRPr/>
            </a:pPr>
            <a:endParaRPr lang="nn-NO" sz="4800" b="1" dirty="0" smtClean="0">
              <a:latin typeface="Arial" pitchFamily="34" charset="0"/>
              <a:cs typeface="Arial" pitchFamily="34" charset="0"/>
            </a:endParaRPr>
          </a:p>
          <a:p>
            <a:pPr marL="0" indent="0" eaLnBrk="1" fontAlgn="auto" hangingPunct="1">
              <a:lnSpc>
                <a:spcPct val="120000"/>
              </a:lnSpc>
              <a:spcAft>
                <a:spcPts val="0"/>
              </a:spcAft>
              <a:buClrTx/>
              <a:buNone/>
              <a:defRPr/>
            </a:pPr>
            <a:endParaRPr lang="nn-NO" sz="4800" b="1" dirty="0">
              <a:latin typeface="Arial" pitchFamily="34" charset="0"/>
              <a:cs typeface="Arial" pitchFamily="34" charset="0"/>
            </a:endParaRPr>
          </a:p>
          <a:p>
            <a:pPr marL="0" indent="0" eaLnBrk="1" fontAlgn="auto" hangingPunct="1">
              <a:lnSpc>
                <a:spcPct val="120000"/>
              </a:lnSpc>
              <a:spcAft>
                <a:spcPts val="0"/>
              </a:spcAft>
              <a:buClrTx/>
              <a:buNone/>
              <a:defRPr/>
            </a:pPr>
            <a:endParaRPr lang="nn-NO" sz="4800" b="1" dirty="0" smtClean="0">
              <a:latin typeface="Arial" pitchFamily="34" charset="0"/>
              <a:cs typeface="Arial" pitchFamily="34" charset="0"/>
            </a:endParaRPr>
          </a:p>
          <a:p>
            <a:pPr marL="0" indent="0" eaLnBrk="1" fontAlgn="auto" hangingPunct="1">
              <a:lnSpc>
                <a:spcPct val="120000"/>
              </a:lnSpc>
              <a:spcAft>
                <a:spcPts val="0"/>
              </a:spcAft>
              <a:buClrTx/>
              <a:buNone/>
              <a:defRPr/>
            </a:pPr>
            <a:endParaRPr lang="nn-NO" sz="4800" b="1" dirty="0">
              <a:latin typeface="Arial" pitchFamily="34" charset="0"/>
              <a:cs typeface="Arial" pitchFamily="34" charset="0"/>
            </a:endParaRPr>
          </a:p>
          <a:p>
            <a:pPr marL="0" indent="0" eaLnBrk="1" fontAlgn="auto" hangingPunct="1">
              <a:lnSpc>
                <a:spcPct val="120000"/>
              </a:lnSpc>
              <a:spcAft>
                <a:spcPts val="0"/>
              </a:spcAft>
              <a:buClrTx/>
              <a:buNone/>
              <a:defRPr/>
            </a:pPr>
            <a:endParaRPr lang="nn-NO" sz="4800" b="1" dirty="0" smtClean="0">
              <a:latin typeface="Arial" pitchFamily="34" charset="0"/>
              <a:cs typeface="Arial" pitchFamily="34" charset="0"/>
            </a:endParaRPr>
          </a:p>
          <a:p>
            <a:pPr marL="0" indent="0" eaLnBrk="1" fontAlgn="auto" hangingPunct="1">
              <a:lnSpc>
                <a:spcPct val="120000"/>
              </a:lnSpc>
              <a:spcAft>
                <a:spcPts val="0"/>
              </a:spcAft>
              <a:buClrTx/>
              <a:buNone/>
              <a:defRPr/>
            </a:pPr>
            <a:r>
              <a:rPr lang="nn-NO" sz="6400" b="1" dirty="0" smtClean="0">
                <a:latin typeface="Arial" pitchFamily="34" charset="0"/>
                <a:cs typeface="Arial" pitchFamily="34" charset="0"/>
              </a:rPr>
              <a:t> I </a:t>
            </a:r>
            <a:r>
              <a:rPr lang="nn-NO" sz="6400" b="1" dirty="0">
                <a:latin typeface="Arial" pitchFamily="34" charset="0"/>
                <a:cs typeface="Arial" pitchFamily="34" charset="0"/>
              </a:rPr>
              <a:t>Å</a:t>
            </a:r>
            <a:r>
              <a:rPr lang="nn-NO" sz="6400" b="1" dirty="0" smtClean="0">
                <a:latin typeface="Arial" pitchFamily="34" charset="0"/>
                <a:cs typeface="Arial" pitchFamily="34" charset="0"/>
              </a:rPr>
              <a:t>rsplanen </a:t>
            </a:r>
            <a:r>
              <a:rPr lang="nn-NO" sz="6400" b="1" dirty="0">
                <a:latin typeface="Arial" pitchFamily="34" charset="0"/>
                <a:cs typeface="Arial" pitchFamily="34" charset="0"/>
              </a:rPr>
              <a:t>vår finn du</a:t>
            </a:r>
            <a:r>
              <a:rPr lang="nn-NO" sz="6400" b="1" dirty="0" smtClean="0">
                <a:latin typeface="Arial" pitchFamily="34" charset="0"/>
                <a:cs typeface="Arial" pitchFamily="34" charset="0"/>
              </a:rPr>
              <a:t>:</a:t>
            </a:r>
            <a:r>
              <a:rPr lang="nn-NO" sz="4800" dirty="0" smtClean="0">
                <a:latin typeface="Arial" pitchFamily="34" charset="0"/>
                <a:cs typeface="Arial" pitchFamily="34" charset="0"/>
              </a:rPr>
              <a:t> </a:t>
            </a:r>
            <a:endParaRPr lang="nn-NO" sz="4800" dirty="0">
              <a:latin typeface="Arial" pitchFamily="34" charset="0"/>
              <a:cs typeface="Arial" pitchFamily="34" charset="0"/>
            </a:endParaRPr>
          </a:p>
          <a:p>
            <a:pPr marL="274320" indent="-274320" eaLnBrk="1" fontAlgn="auto" hangingPunct="1">
              <a:lnSpc>
                <a:spcPct val="120000"/>
              </a:lnSpc>
              <a:spcBef>
                <a:spcPts val="0"/>
              </a:spcBef>
              <a:spcAft>
                <a:spcPts val="0"/>
              </a:spcAft>
              <a:buClrTx/>
              <a:buFont typeface="Wingdings" pitchFamily="2" charset="2"/>
              <a:buChar char="§"/>
              <a:defRPr/>
            </a:pPr>
            <a:r>
              <a:rPr lang="nn-NO" sz="4800" dirty="0">
                <a:latin typeface="Arial" pitchFamily="34" charset="0"/>
                <a:cs typeface="Arial" pitchFamily="34" charset="0"/>
              </a:rPr>
              <a:t>Barnehagen sin dags-rytme, personalet i</a:t>
            </a:r>
          </a:p>
          <a:p>
            <a:pPr marL="274320" indent="-274320" eaLnBrk="1" fontAlgn="auto" hangingPunct="1">
              <a:lnSpc>
                <a:spcPct val="120000"/>
              </a:lnSpc>
              <a:spcBef>
                <a:spcPts val="0"/>
              </a:spcBef>
              <a:spcAft>
                <a:spcPts val="0"/>
              </a:spcAft>
              <a:buClrTx/>
              <a:buNone/>
              <a:defRPr/>
            </a:pPr>
            <a:r>
              <a:rPr lang="nn-NO" sz="4800" dirty="0">
                <a:latin typeface="Arial" pitchFamily="34" charset="0"/>
                <a:cs typeface="Arial" pitchFamily="34" charset="0"/>
              </a:rPr>
              <a:t>      barnehagen og medlemmar i </a:t>
            </a:r>
            <a:r>
              <a:rPr lang="nn-NO" sz="4800" dirty="0" smtClean="0">
                <a:latin typeface="Arial" pitchFamily="34" charset="0"/>
                <a:cs typeface="Arial" pitchFamily="34" charset="0"/>
              </a:rPr>
              <a:t>samarbeidsutvalet.</a:t>
            </a:r>
            <a:endParaRPr lang="nn-NO" sz="4800" dirty="0">
              <a:latin typeface="Arial" pitchFamily="34" charset="0"/>
              <a:cs typeface="Arial" pitchFamily="34" charset="0"/>
            </a:endParaRPr>
          </a:p>
          <a:p>
            <a:pPr marL="274320" indent="-274320" eaLnBrk="1" fontAlgn="auto" hangingPunct="1">
              <a:lnSpc>
                <a:spcPct val="120000"/>
              </a:lnSpc>
              <a:spcAft>
                <a:spcPts val="0"/>
              </a:spcAft>
              <a:buClrTx/>
              <a:buFont typeface="Wingdings" pitchFamily="2" charset="2"/>
              <a:buChar char="§"/>
              <a:defRPr/>
            </a:pPr>
            <a:r>
              <a:rPr lang="nn-NO" sz="4800" dirty="0" smtClean="0">
                <a:latin typeface="Arial" pitchFamily="34" charset="0"/>
                <a:cs typeface="Arial" pitchFamily="34" charset="0"/>
              </a:rPr>
              <a:t>Årshjul med dagar som er verdt å merke seg.</a:t>
            </a:r>
          </a:p>
          <a:p>
            <a:pPr marL="274320" indent="-274320" eaLnBrk="1" fontAlgn="auto" hangingPunct="1">
              <a:lnSpc>
                <a:spcPct val="120000"/>
              </a:lnSpc>
              <a:spcAft>
                <a:spcPts val="0"/>
              </a:spcAft>
              <a:buClrTx/>
              <a:buFont typeface="Wingdings" pitchFamily="2" charset="2"/>
              <a:buChar char="§"/>
              <a:defRPr/>
            </a:pPr>
            <a:r>
              <a:rPr lang="nn-NO" sz="4800" b="1" u="sng" dirty="0" smtClean="0">
                <a:latin typeface="Arial" pitchFamily="34" charset="0"/>
                <a:cs typeface="Arial" pitchFamily="34" charset="0"/>
              </a:rPr>
              <a:t>Vårt verdisyn og pedagogisk forankring:</a:t>
            </a:r>
          </a:p>
          <a:p>
            <a:pPr marL="0" indent="0" eaLnBrk="1" fontAlgn="auto" hangingPunct="1">
              <a:lnSpc>
                <a:spcPct val="120000"/>
              </a:lnSpc>
              <a:spcAft>
                <a:spcPts val="0"/>
              </a:spcAft>
              <a:buClrTx/>
              <a:buNone/>
              <a:defRPr/>
            </a:pPr>
            <a:r>
              <a:rPr lang="nn-NO" sz="4800" dirty="0" smtClean="0">
                <a:latin typeface="Arial" pitchFamily="34" charset="0"/>
                <a:cs typeface="Arial" pitchFamily="34" charset="0"/>
              </a:rPr>
              <a:t>       omsorg,</a:t>
            </a:r>
            <a:r>
              <a:rPr lang="nn-NO" sz="4800" dirty="0">
                <a:latin typeface="Arial" pitchFamily="34" charset="0"/>
                <a:cs typeface="Arial" pitchFamily="34" charset="0"/>
              </a:rPr>
              <a:t> </a:t>
            </a:r>
            <a:r>
              <a:rPr lang="nn-NO" sz="4800" dirty="0" smtClean="0">
                <a:latin typeface="Arial" pitchFamily="34" charset="0"/>
                <a:cs typeface="Arial" pitchFamily="34" charset="0"/>
              </a:rPr>
              <a:t>leik og læring, </a:t>
            </a:r>
            <a:r>
              <a:rPr lang="nn-NO" sz="4800" dirty="0">
                <a:latin typeface="Arial" pitchFamily="34" charset="0"/>
                <a:cs typeface="Arial" pitchFamily="34" charset="0"/>
              </a:rPr>
              <a:t>d</a:t>
            </a:r>
            <a:r>
              <a:rPr lang="nn-NO" sz="4800" dirty="0" smtClean="0">
                <a:latin typeface="Arial" pitchFamily="34" charset="0"/>
                <a:cs typeface="Arial" pitchFamily="34" charset="0"/>
              </a:rPr>
              <a:t>anning, </a:t>
            </a:r>
          </a:p>
          <a:p>
            <a:pPr marL="0" indent="0" eaLnBrk="1" fontAlgn="auto" hangingPunct="1">
              <a:lnSpc>
                <a:spcPct val="120000"/>
              </a:lnSpc>
              <a:spcAft>
                <a:spcPts val="0"/>
              </a:spcAft>
              <a:buClrTx/>
              <a:buNone/>
              <a:defRPr/>
            </a:pPr>
            <a:r>
              <a:rPr lang="nn-NO" sz="4800" dirty="0">
                <a:latin typeface="Arial" pitchFamily="34" charset="0"/>
                <a:cs typeface="Arial" pitchFamily="34" charset="0"/>
              </a:rPr>
              <a:t> </a:t>
            </a:r>
            <a:r>
              <a:rPr lang="nn-NO" sz="4800" dirty="0" smtClean="0">
                <a:latin typeface="Arial" pitchFamily="34" charset="0"/>
                <a:cs typeface="Arial" pitchFamily="34" charset="0"/>
              </a:rPr>
              <a:t>     barns medverknad, vennskap og </a:t>
            </a:r>
            <a:r>
              <a:rPr lang="nn-NO" sz="4800" dirty="0">
                <a:latin typeface="Arial" pitchFamily="34" charset="0"/>
                <a:cs typeface="Arial" pitchFamily="34" charset="0"/>
              </a:rPr>
              <a:t>fellesskap</a:t>
            </a:r>
            <a:r>
              <a:rPr lang="nn-NO" sz="4800" dirty="0" smtClean="0">
                <a:latin typeface="Arial" pitchFamily="34" charset="0"/>
                <a:cs typeface="Arial" pitchFamily="34" charset="0"/>
              </a:rPr>
              <a:t>.</a:t>
            </a:r>
          </a:p>
          <a:p>
            <a:pPr marL="274320" indent="-274320" eaLnBrk="1" fontAlgn="auto" hangingPunct="1">
              <a:lnSpc>
                <a:spcPct val="120000"/>
              </a:lnSpc>
              <a:spcAft>
                <a:spcPts val="0"/>
              </a:spcAft>
              <a:buClrTx/>
              <a:buFont typeface="Wingdings" pitchFamily="2" charset="2"/>
              <a:buChar char="§"/>
              <a:defRPr/>
            </a:pPr>
            <a:r>
              <a:rPr lang="nn-NO" sz="4800" b="1" dirty="0" smtClean="0">
                <a:latin typeface="Arial" pitchFamily="34" charset="0"/>
                <a:cs typeface="Arial" pitchFamily="34" charset="0"/>
              </a:rPr>
              <a:t>Dei </a:t>
            </a:r>
            <a:r>
              <a:rPr lang="nn-NO" sz="4800" b="1" dirty="0">
                <a:latin typeface="Arial" pitchFamily="34" charset="0"/>
                <a:cs typeface="Arial" pitchFamily="34" charset="0"/>
              </a:rPr>
              <a:t>sju fagområda – kva gjer vi.</a:t>
            </a:r>
          </a:p>
          <a:p>
            <a:pPr marL="0" indent="0" eaLnBrk="1" fontAlgn="auto" hangingPunct="1">
              <a:lnSpc>
                <a:spcPct val="120000"/>
              </a:lnSpc>
              <a:spcAft>
                <a:spcPts val="0"/>
              </a:spcAft>
              <a:buClrTx/>
              <a:buNone/>
              <a:defRPr/>
            </a:pPr>
            <a:r>
              <a:rPr lang="nn-NO" sz="4800" dirty="0" smtClean="0">
                <a:latin typeface="Arial" pitchFamily="34" charset="0"/>
                <a:cs typeface="Arial" pitchFamily="34" charset="0"/>
              </a:rPr>
              <a:t>      Å </a:t>
            </a:r>
            <a:r>
              <a:rPr lang="nn-NO" sz="4800" dirty="0">
                <a:latin typeface="Arial" pitchFamily="34" charset="0"/>
                <a:cs typeface="Arial" pitchFamily="34" charset="0"/>
              </a:rPr>
              <a:t>legge til rette slik at leiken vert sosial</a:t>
            </a:r>
          </a:p>
          <a:p>
            <a:pPr marL="0" indent="0" eaLnBrk="1" fontAlgn="auto" hangingPunct="1">
              <a:lnSpc>
                <a:spcPct val="120000"/>
              </a:lnSpc>
              <a:spcAft>
                <a:spcPts val="0"/>
              </a:spcAft>
              <a:buClrTx/>
              <a:buNone/>
              <a:defRPr/>
            </a:pPr>
            <a:r>
              <a:rPr lang="nn-NO" sz="4800" dirty="0" smtClean="0">
                <a:latin typeface="Arial" pitchFamily="34" charset="0"/>
                <a:cs typeface="Arial" pitchFamily="34" charset="0"/>
              </a:rPr>
              <a:t>      læring </a:t>
            </a:r>
            <a:r>
              <a:rPr lang="nn-NO" sz="4800" dirty="0">
                <a:latin typeface="Arial" pitchFamily="34" charset="0"/>
                <a:cs typeface="Arial" pitchFamily="34" charset="0"/>
              </a:rPr>
              <a:t>for alle </a:t>
            </a:r>
            <a:r>
              <a:rPr lang="nn-NO" sz="4800" dirty="0" smtClean="0">
                <a:latin typeface="Arial" pitchFamily="34" charset="0"/>
                <a:cs typeface="Arial" pitchFamily="34" charset="0"/>
              </a:rPr>
              <a:t>born.</a:t>
            </a:r>
            <a:endParaRPr lang="nn-NO" sz="4800" dirty="0">
              <a:latin typeface="Arial" pitchFamily="34" charset="0"/>
              <a:cs typeface="Arial" pitchFamily="34" charset="0"/>
            </a:endParaRPr>
          </a:p>
          <a:p>
            <a:pPr marL="0" indent="0" defTabSz="36000" eaLnBrk="1" fontAlgn="auto" hangingPunct="1">
              <a:lnSpc>
                <a:spcPct val="120000"/>
              </a:lnSpc>
              <a:spcAft>
                <a:spcPts val="0"/>
              </a:spcAft>
              <a:buClrTx/>
              <a:buNone/>
              <a:defRPr/>
            </a:pPr>
            <a:r>
              <a:rPr lang="nn-NO" sz="4800" dirty="0">
                <a:latin typeface="Arial" pitchFamily="34" charset="0"/>
                <a:cs typeface="Arial" pitchFamily="34" charset="0"/>
              </a:rPr>
              <a:t>      1.Kommunikasjon, språk og tekst</a:t>
            </a:r>
          </a:p>
          <a:p>
            <a:pPr marL="274320" indent="0" eaLnBrk="1" fontAlgn="auto" hangingPunct="1">
              <a:lnSpc>
                <a:spcPct val="120000"/>
              </a:lnSpc>
              <a:spcAft>
                <a:spcPts val="0"/>
              </a:spcAft>
              <a:buClrTx/>
              <a:buNone/>
              <a:tabLst>
                <a:tab pos="361950" algn="l"/>
              </a:tabLst>
              <a:defRPr/>
            </a:pPr>
            <a:r>
              <a:rPr lang="nn-NO" sz="4800" dirty="0">
                <a:latin typeface="Arial" pitchFamily="34" charset="0"/>
                <a:cs typeface="Arial" pitchFamily="34" charset="0"/>
              </a:rPr>
              <a:t>2.Kropp, rørsle, mat og helse</a:t>
            </a:r>
          </a:p>
          <a:p>
            <a:pPr marL="274320" indent="0" eaLnBrk="1" fontAlgn="auto" hangingPunct="1">
              <a:lnSpc>
                <a:spcPct val="120000"/>
              </a:lnSpc>
              <a:spcAft>
                <a:spcPts val="0"/>
              </a:spcAft>
              <a:buClrTx/>
              <a:buNone/>
              <a:tabLst>
                <a:tab pos="361950" algn="l"/>
              </a:tabLst>
              <a:defRPr/>
            </a:pPr>
            <a:r>
              <a:rPr lang="nn-NO" sz="4800" dirty="0">
                <a:latin typeface="Arial" pitchFamily="34" charset="0"/>
                <a:cs typeface="Arial" pitchFamily="34" charset="0"/>
              </a:rPr>
              <a:t>3.Kunst, kultur og kreativitet</a:t>
            </a:r>
          </a:p>
          <a:p>
            <a:pPr marL="274320" indent="0" eaLnBrk="1" fontAlgn="auto" hangingPunct="1">
              <a:lnSpc>
                <a:spcPct val="120000"/>
              </a:lnSpc>
              <a:spcAft>
                <a:spcPts val="0"/>
              </a:spcAft>
              <a:buClrTx/>
              <a:buNone/>
              <a:tabLst>
                <a:tab pos="361950" algn="l"/>
              </a:tabLst>
              <a:defRPr/>
            </a:pPr>
            <a:r>
              <a:rPr lang="nn-NO" sz="4800" dirty="0">
                <a:latin typeface="Arial" pitchFamily="34" charset="0"/>
                <a:cs typeface="Arial" pitchFamily="34" charset="0"/>
              </a:rPr>
              <a:t>4.Natur, miljø og teknologi.</a:t>
            </a:r>
          </a:p>
          <a:p>
            <a:pPr marL="274320" indent="0" eaLnBrk="1" fontAlgn="auto" hangingPunct="1">
              <a:lnSpc>
                <a:spcPct val="120000"/>
              </a:lnSpc>
              <a:spcAft>
                <a:spcPts val="0"/>
              </a:spcAft>
              <a:buClrTx/>
              <a:buNone/>
              <a:tabLst>
                <a:tab pos="361950" algn="l"/>
              </a:tabLst>
              <a:defRPr/>
            </a:pPr>
            <a:r>
              <a:rPr lang="nn-NO" sz="4800" dirty="0">
                <a:latin typeface="Arial" pitchFamily="34" charset="0"/>
                <a:cs typeface="Arial" pitchFamily="34" charset="0"/>
              </a:rPr>
              <a:t>5.Etikk, religion og filosofi</a:t>
            </a:r>
          </a:p>
          <a:p>
            <a:pPr marL="274320" indent="0" eaLnBrk="1" fontAlgn="auto" hangingPunct="1">
              <a:lnSpc>
                <a:spcPct val="120000"/>
              </a:lnSpc>
              <a:spcAft>
                <a:spcPts val="0"/>
              </a:spcAft>
              <a:buClrTx/>
              <a:buNone/>
              <a:tabLst>
                <a:tab pos="361950" algn="l"/>
              </a:tabLst>
              <a:defRPr/>
            </a:pPr>
            <a:r>
              <a:rPr lang="nn-NO" sz="4800" dirty="0">
                <a:latin typeface="Arial" pitchFamily="34" charset="0"/>
                <a:cs typeface="Arial" pitchFamily="34" charset="0"/>
              </a:rPr>
              <a:t>6.Nærmiljø og samfunn</a:t>
            </a:r>
          </a:p>
          <a:p>
            <a:pPr marL="274320" indent="0" eaLnBrk="1" fontAlgn="auto" hangingPunct="1">
              <a:lnSpc>
                <a:spcPct val="120000"/>
              </a:lnSpc>
              <a:spcAft>
                <a:spcPts val="0"/>
              </a:spcAft>
              <a:buClrTx/>
              <a:buNone/>
              <a:tabLst>
                <a:tab pos="361950" algn="l"/>
              </a:tabLst>
              <a:defRPr/>
            </a:pPr>
            <a:r>
              <a:rPr lang="nn-NO" sz="4800" dirty="0">
                <a:latin typeface="Arial" pitchFamily="34" charset="0"/>
                <a:cs typeface="Arial" pitchFamily="34" charset="0"/>
              </a:rPr>
              <a:t>7.Tal, rom og </a:t>
            </a:r>
            <a:r>
              <a:rPr lang="nn-NO" sz="4800" dirty="0" smtClean="0">
                <a:latin typeface="Arial" pitchFamily="34" charset="0"/>
                <a:cs typeface="Arial" pitchFamily="34" charset="0"/>
              </a:rPr>
              <a:t>form</a:t>
            </a:r>
          </a:p>
          <a:p>
            <a:pPr marL="274320" indent="0" eaLnBrk="1" fontAlgn="auto" hangingPunct="1">
              <a:lnSpc>
                <a:spcPct val="120000"/>
              </a:lnSpc>
              <a:spcAft>
                <a:spcPts val="0"/>
              </a:spcAft>
              <a:buClrTx/>
              <a:buNone/>
              <a:tabLst>
                <a:tab pos="361950" algn="l"/>
              </a:tabLst>
              <a:defRPr/>
            </a:pPr>
            <a:endParaRPr lang="nn-NO" sz="4800" dirty="0" smtClean="0">
              <a:latin typeface="Arial" pitchFamily="34" charset="0"/>
              <a:cs typeface="Arial" pitchFamily="34" charset="0"/>
            </a:endParaRPr>
          </a:p>
          <a:p>
            <a:pPr eaLnBrk="1" hangingPunct="1">
              <a:lnSpc>
                <a:spcPct val="120000"/>
              </a:lnSpc>
              <a:spcBef>
                <a:spcPct val="0"/>
              </a:spcBef>
              <a:spcAft>
                <a:spcPct val="0"/>
              </a:spcAft>
              <a:buClrTx/>
              <a:buFont typeface="Wingdings" panose="05000000000000000000" pitchFamily="2" charset="2"/>
              <a:buChar char="§"/>
            </a:pPr>
            <a:r>
              <a:rPr lang="nn-NO" altLang="nb-NO" sz="4800" dirty="0" smtClean="0">
                <a:latin typeface="Arial" charset="0"/>
              </a:rPr>
              <a:t>Forventningsavklaring </a:t>
            </a:r>
          </a:p>
          <a:p>
            <a:pPr eaLnBrk="1" hangingPunct="1">
              <a:lnSpc>
                <a:spcPct val="120000"/>
              </a:lnSpc>
              <a:spcBef>
                <a:spcPct val="0"/>
              </a:spcBef>
              <a:spcAft>
                <a:spcPct val="0"/>
              </a:spcAft>
              <a:buClrTx/>
              <a:buFont typeface="Wingdings" panose="05000000000000000000" pitchFamily="2" charset="2"/>
              <a:buChar char="§"/>
            </a:pPr>
            <a:r>
              <a:rPr lang="nn-NO" altLang="nb-NO" sz="4800" dirty="0" smtClean="0">
                <a:latin typeface="Arial" charset="0"/>
              </a:rPr>
              <a:t>Barnehagen </a:t>
            </a:r>
            <a:r>
              <a:rPr lang="nn-NO" altLang="nb-NO" sz="4800" dirty="0">
                <a:latin typeface="Arial" charset="0"/>
              </a:rPr>
              <a:t>sine forventningar til foreldra. </a:t>
            </a:r>
            <a:endParaRPr lang="nn-NO" altLang="nb-NO" sz="4800" dirty="0" smtClean="0">
              <a:latin typeface="Arial" charset="0"/>
            </a:endParaRPr>
          </a:p>
          <a:p>
            <a:pPr eaLnBrk="1" hangingPunct="1">
              <a:lnSpc>
                <a:spcPct val="120000"/>
              </a:lnSpc>
              <a:spcBef>
                <a:spcPct val="0"/>
              </a:spcBef>
              <a:spcAft>
                <a:spcPct val="0"/>
              </a:spcAft>
              <a:buClrTx/>
              <a:buFont typeface="Wingdings" panose="05000000000000000000" pitchFamily="2" charset="2"/>
              <a:buChar char="§"/>
            </a:pPr>
            <a:r>
              <a:rPr lang="nn-NO" altLang="nb-NO" sz="4800" dirty="0" smtClean="0">
                <a:latin typeface="Arial" charset="0"/>
              </a:rPr>
              <a:t>Foreldra </a:t>
            </a:r>
            <a:r>
              <a:rPr lang="nn-NO" altLang="nb-NO" sz="4800" dirty="0">
                <a:latin typeface="Arial" charset="0"/>
              </a:rPr>
              <a:t>sine forventningar til </a:t>
            </a:r>
            <a:r>
              <a:rPr lang="nn-NO" altLang="nb-NO" sz="4800" dirty="0" smtClean="0">
                <a:latin typeface="Arial" charset="0"/>
              </a:rPr>
              <a:t>barnehagen.</a:t>
            </a:r>
          </a:p>
          <a:p>
            <a:pPr eaLnBrk="1" hangingPunct="1">
              <a:lnSpc>
                <a:spcPct val="120000"/>
              </a:lnSpc>
              <a:spcBef>
                <a:spcPct val="0"/>
              </a:spcBef>
              <a:spcAft>
                <a:spcPct val="0"/>
              </a:spcAft>
              <a:buClrTx/>
              <a:buFont typeface="Wingdings" panose="05000000000000000000" pitchFamily="2" charset="2"/>
              <a:buChar char="§"/>
            </a:pPr>
            <a:r>
              <a:rPr lang="nn-NO" altLang="nb-NO" sz="4800" dirty="0" smtClean="0">
                <a:latin typeface="Arial" charset="0"/>
              </a:rPr>
              <a:t>Foreldra </a:t>
            </a:r>
            <a:r>
              <a:rPr lang="nn-NO" altLang="nb-NO" sz="4800" dirty="0">
                <a:latin typeface="Arial" charset="0"/>
              </a:rPr>
              <a:t>sin medverknad</a:t>
            </a:r>
            <a:r>
              <a:rPr lang="nn-NO" altLang="nb-NO" sz="4800" dirty="0" smtClean="0">
                <a:latin typeface="Arial" charset="0"/>
              </a:rPr>
              <a:t>.</a:t>
            </a:r>
            <a:endParaRPr lang="nn-NO" altLang="nb-NO" sz="4800" dirty="0">
              <a:latin typeface="Arial" charset="0"/>
            </a:endParaRPr>
          </a:p>
          <a:p>
            <a:pPr algn="just" eaLnBrk="1" hangingPunct="1">
              <a:lnSpc>
                <a:spcPct val="120000"/>
              </a:lnSpc>
              <a:spcBef>
                <a:spcPct val="0"/>
              </a:spcBef>
              <a:spcAft>
                <a:spcPct val="0"/>
              </a:spcAft>
              <a:buClrTx/>
              <a:buFont typeface="Wingdings" pitchFamily="2" charset="2"/>
              <a:buChar char="§"/>
            </a:pPr>
            <a:r>
              <a:rPr lang="nn-NO" altLang="nb-NO" sz="4800" dirty="0" smtClean="0">
                <a:latin typeface="Arial" charset="0"/>
              </a:rPr>
              <a:t>Dokumentasjon </a:t>
            </a:r>
            <a:r>
              <a:rPr lang="nn-NO" altLang="nb-NO" sz="4800" dirty="0">
                <a:latin typeface="Arial" charset="0"/>
              </a:rPr>
              <a:t>og vurdering.</a:t>
            </a:r>
          </a:p>
          <a:p>
            <a:pPr algn="just" eaLnBrk="1" hangingPunct="1">
              <a:lnSpc>
                <a:spcPct val="120000"/>
              </a:lnSpc>
              <a:spcBef>
                <a:spcPct val="0"/>
              </a:spcBef>
              <a:spcAft>
                <a:spcPct val="0"/>
              </a:spcAft>
              <a:buClrTx/>
              <a:buFont typeface="Wingdings" pitchFamily="2" charset="2"/>
              <a:buChar char="§"/>
            </a:pPr>
            <a:r>
              <a:rPr lang="nn-NO" altLang="nb-NO" sz="4800" dirty="0" smtClean="0">
                <a:latin typeface="Arial" charset="0"/>
              </a:rPr>
              <a:t>Kva </a:t>
            </a:r>
            <a:r>
              <a:rPr lang="nn-NO" altLang="nb-NO" sz="4800" dirty="0">
                <a:latin typeface="Arial" charset="0"/>
              </a:rPr>
              <a:t>vi skal dokumentere og vurdere.</a:t>
            </a:r>
          </a:p>
          <a:p>
            <a:pPr algn="just" eaLnBrk="1" hangingPunct="1">
              <a:lnSpc>
                <a:spcPct val="120000"/>
              </a:lnSpc>
              <a:spcBef>
                <a:spcPct val="0"/>
              </a:spcBef>
              <a:spcAft>
                <a:spcPct val="0"/>
              </a:spcAft>
              <a:buClrTx/>
              <a:buFont typeface="Wingdings" pitchFamily="2" charset="2"/>
              <a:buChar char="§"/>
            </a:pPr>
            <a:r>
              <a:rPr lang="nn-NO" altLang="nb-NO" sz="4800" dirty="0" smtClean="0">
                <a:latin typeface="Arial" charset="0"/>
              </a:rPr>
              <a:t>TRAS</a:t>
            </a:r>
            <a:r>
              <a:rPr lang="nn-NO" altLang="nb-NO" sz="4800" dirty="0">
                <a:latin typeface="Arial" charset="0"/>
              </a:rPr>
              <a:t>/ Alle Med</a:t>
            </a:r>
          </a:p>
          <a:p>
            <a:pPr algn="just" eaLnBrk="1" hangingPunct="1">
              <a:lnSpc>
                <a:spcPct val="120000"/>
              </a:lnSpc>
              <a:spcBef>
                <a:spcPct val="0"/>
              </a:spcBef>
              <a:spcAft>
                <a:spcPct val="0"/>
              </a:spcAft>
              <a:buClrTx/>
              <a:buFont typeface="Wingdings" pitchFamily="2" charset="2"/>
              <a:buChar char="§"/>
            </a:pPr>
            <a:r>
              <a:rPr lang="nn-NO" altLang="nb-NO" sz="4800" dirty="0" smtClean="0">
                <a:latin typeface="Arial" charset="0"/>
              </a:rPr>
              <a:t>Overgangar</a:t>
            </a:r>
            <a:r>
              <a:rPr lang="nn-NO" altLang="nb-NO" sz="4800" dirty="0">
                <a:latin typeface="Arial" charset="0"/>
              </a:rPr>
              <a:t>.</a:t>
            </a:r>
          </a:p>
          <a:p>
            <a:pPr algn="just" eaLnBrk="1" hangingPunct="1">
              <a:lnSpc>
                <a:spcPct val="120000"/>
              </a:lnSpc>
              <a:spcBef>
                <a:spcPct val="0"/>
              </a:spcBef>
              <a:spcAft>
                <a:spcPct val="0"/>
              </a:spcAft>
              <a:buClrTx/>
              <a:buFont typeface="Wingdings" pitchFamily="2" charset="2"/>
              <a:buChar char="§"/>
            </a:pPr>
            <a:r>
              <a:rPr lang="nn-NO" altLang="nb-NO" sz="4800" dirty="0" smtClean="0">
                <a:latin typeface="Arial" charset="0"/>
              </a:rPr>
              <a:t>Førskulegruppa. </a:t>
            </a:r>
            <a:endParaRPr lang="nn-NO" altLang="nb-NO" sz="4800" dirty="0">
              <a:latin typeface="Arial" charset="0"/>
            </a:endParaRPr>
          </a:p>
          <a:p>
            <a:pPr marL="960120" indent="-685800" eaLnBrk="1" fontAlgn="auto" hangingPunct="1">
              <a:lnSpc>
                <a:spcPct val="120000"/>
              </a:lnSpc>
              <a:spcAft>
                <a:spcPts val="0"/>
              </a:spcAft>
              <a:buClrTx/>
              <a:buFont typeface="Wingdings" panose="05000000000000000000" pitchFamily="2" charset="2"/>
              <a:buChar char="§"/>
              <a:tabLst>
                <a:tab pos="361950" algn="l"/>
              </a:tabLst>
              <a:defRPr/>
            </a:pPr>
            <a:endParaRPr lang="nn-NO" sz="4800" dirty="0">
              <a:latin typeface="Arial" pitchFamily="34" charset="0"/>
              <a:cs typeface="Arial" pitchFamily="34" charset="0"/>
            </a:endParaRPr>
          </a:p>
          <a:p>
            <a:pPr marL="0" indent="0" eaLnBrk="1" fontAlgn="auto" hangingPunct="1">
              <a:lnSpc>
                <a:spcPct val="120000"/>
              </a:lnSpc>
              <a:spcAft>
                <a:spcPts val="0"/>
              </a:spcAft>
              <a:buFont typeface="Arial" pitchFamily="34" charset="0"/>
              <a:buNone/>
              <a:tabLst>
                <a:tab pos="361950" algn="l"/>
              </a:tabLst>
              <a:defRPr/>
            </a:pPr>
            <a:endParaRPr lang="nn-NO" sz="4800" dirty="0">
              <a:latin typeface="Arial" pitchFamily="34" charset="0"/>
              <a:cs typeface="Arial" pitchFamily="34" charset="0"/>
            </a:endParaRPr>
          </a:p>
          <a:p>
            <a:pPr marL="274320" indent="19050" eaLnBrk="1" fontAlgn="auto" hangingPunct="1">
              <a:lnSpc>
                <a:spcPct val="120000"/>
              </a:lnSpc>
              <a:spcAft>
                <a:spcPts val="0"/>
              </a:spcAft>
              <a:buFont typeface="Arial" pitchFamily="34" charset="0"/>
              <a:buNone/>
              <a:tabLst>
                <a:tab pos="361950" algn="l"/>
              </a:tabLst>
              <a:defRPr/>
            </a:pPr>
            <a:endParaRPr lang="nn-NO" sz="4800" dirty="0">
              <a:latin typeface="Arial" pitchFamily="34" charset="0"/>
              <a:cs typeface="Arial" pitchFamily="34" charset="0"/>
            </a:endParaRPr>
          </a:p>
          <a:p>
            <a:pPr marL="274320" indent="-274320" eaLnBrk="1" fontAlgn="auto" hangingPunct="1">
              <a:lnSpc>
                <a:spcPct val="120000"/>
              </a:lnSpc>
              <a:spcAft>
                <a:spcPts val="0"/>
              </a:spcAft>
              <a:buFont typeface="Arial" charset="0"/>
              <a:buNone/>
              <a:defRPr/>
            </a:pPr>
            <a:endParaRPr lang="nn-NO" sz="4800" dirty="0">
              <a:latin typeface="Arial" pitchFamily="34" charset="0"/>
              <a:cs typeface="Arial" pitchFamily="34" charset="0"/>
            </a:endParaRPr>
          </a:p>
          <a:p>
            <a:pPr marL="274320" indent="-274320" eaLnBrk="1" fontAlgn="auto" hangingPunct="1">
              <a:lnSpc>
                <a:spcPct val="120000"/>
              </a:lnSpc>
              <a:spcAft>
                <a:spcPts val="0"/>
              </a:spcAft>
              <a:buFont typeface="Wingdings" pitchFamily="2" charset="2"/>
              <a:buChar char="§"/>
              <a:defRPr/>
            </a:pPr>
            <a:endParaRPr lang="nn-NO" sz="4800" dirty="0">
              <a:latin typeface="Times New Roman" pitchFamily="18" charset="0"/>
              <a:cs typeface="Times New Roman" pitchFamily="18" charset="0"/>
            </a:endParaRPr>
          </a:p>
          <a:p>
            <a:pPr marL="274320" indent="-274320" eaLnBrk="1" fontAlgn="auto" hangingPunct="1">
              <a:lnSpc>
                <a:spcPct val="120000"/>
              </a:lnSpc>
              <a:spcAft>
                <a:spcPts val="0"/>
              </a:spcAft>
              <a:buFont typeface="Wingdings" pitchFamily="2" charset="2"/>
              <a:buChar char="§"/>
              <a:defRPr/>
            </a:pPr>
            <a:endParaRPr lang="nn-NO" sz="4800" dirty="0">
              <a:latin typeface="Times New Roman" pitchFamily="18" charset="0"/>
              <a:cs typeface="Times New Roman" pitchFamily="18" charset="0"/>
            </a:endParaRPr>
          </a:p>
          <a:p>
            <a:pPr marL="274320" indent="-274320" eaLnBrk="1" fontAlgn="auto" hangingPunct="1">
              <a:lnSpc>
                <a:spcPct val="120000"/>
              </a:lnSpc>
              <a:spcAft>
                <a:spcPts val="0"/>
              </a:spcAft>
              <a:buFont typeface="Wingdings" pitchFamily="2" charset="2"/>
              <a:buChar char="§"/>
              <a:defRPr/>
            </a:pPr>
            <a:endParaRPr lang="nn-NO" sz="4800" dirty="0">
              <a:latin typeface="Times New Roman" pitchFamily="18" charset="0"/>
              <a:cs typeface="Times New Roman" pitchFamily="18" charset="0"/>
            </a:endParaRPr>
          </a:p>
          <a:p>
            <a:pPr marL="274320" indent="-274320" eaLnBrk="1" fontAlgn="auto" hangingPunct="1">
              <a:lnSpc>
                <a:spcPct val="120000"/>
              </a:lnSpc>
              <a:spcAft>
                <a:spcPts val="0"/>
              </a:spcAft>
              <a:buFont typeface="Wingdings" pitchFamily="2" charset="2"/>
              <a:buChar char="§"/>
              <a:defRPr/>
            </a:pPr>
            <a:endParaRPr lang="nn-NO" sz="4800" dirty="0">
              <a:latin typeface="Times New Roman" pitchFamily="18" charset="0"/>
              <a:cs typeface="Times New Roman" pitchFamily="18" charset="0"/>
            </a:endParaRPr>
          </a:p>
          <a:p>
            <a:pPr marL="274320" indent="-274320" eaLnBrk="1" fontAlgn="auto" hangingPunct="1">
              <a:lnSpc>
                <a:spcPct val="120000"/>
              </a:lnSpc>
              <a:spcAft>
                <a:spcPts val="0"/>
              </a:spcAft>
              <a:buFont typeface="Wingdings" pitchFamily="2" charset="2"/>
              <a:buChar char="§"/>
              <a:defRPr/>
            </a:pPr>
            <a:endParaRPr lang="nn-NO" sz="4800" dirty="0">
              <a:latin typeface="Times New Roman" pitchFamily="18" charset="0"/>
              <a:cs typeface="Times New Roman" pitchFamily="18" charset="0"/>
            </a:endParaRPr>
          </a:p>
          <a:p>
            <a:pPr marL="274320" indent="-274320" eaLnBrk="1" fontAlgn="auto" hangingPunct="1">
              <a:lnSpc>
                <a:spcPct val="120000"/>
              </a:lnSpc>
              <a:spcAft>
                <a:spcPts val="0"/>
              </a:spcAft>
              <a:buFont typeface="Arial" charset="0"/>
              <a:buNone/>
              <a:defRPr/>
            </a:pPr>
            <a:endParaRPr lang="nn-NO" sz="4800" dirty="0">
              <a:latin typeface="Times New Roman" pitchFamily="18" charset="0"/>
              <a:cs typeface="Times New Roman" pitchFamily="18" charset="0"/>
            </a:endParaRPr>
          </a:p>
          <a:p>
            <a:pPr marL="274320" indent="-274320" eaLnBrk="1" fontAlgn="auto" hangingPunct="1">
              <a:lnSpc>
                <a:spcPct val="120000"/>
              </a:lnSpc>
              <a:spcAft>
                <a:spcPts val="0"/>
              </a:spcAft>
              <a:buFont typeface="Arial" charset="0"/>
              <a:buNone/>
              <a:defRPr/>
            </a:pPr>
            <a:endParaRPr lang="nn-NO" sz="4800" dirty="0">
              <a:latin typeface="Times New Roman" pitchFamily="18" charset="0"/>
              <a:cs typeface="Times New Roman" pitchFamily="18" charset="0"/>
            </a:endParaRPr>
          </a:p>
          <a:p>
            <a:pPr marL="274320" indent="-274320" eaLnBrk="1" fontAlgn="auto" hangingPunct="1">
              <a:lnSpc>
                <a:spcPct val="120000"/>
              </a:lnSpc>
              <a:spcAft>
                <a:spcPts val="0"/>
              </a:spcAft>
              <a:buFont typeface="Arial" charset="0"/>
              <a:buNone/>
              <a:defRPr/>
            </a:pPr>
            <a:endParaRPr lang="nn-NO" sz="4800" dirty="0">
              <a:latin typeface="Times New Roman" pitchFamily="18" charset="0"/>
              <a:cs typeface="Times New Roman" pitchFamily="18" charset="0"/>
            </a:endParaRPr>
          </a:p>
          <a:p>
            <a:pPr marL="274320" indent="-274320" eaLnBrk="1" fontAlgn="auto" hangingPunct="1">
              <a:lnSpc>
                <a:spcPct val="120000"/>
              </a:lnSpc>
              <a:spcAft>
                <a:spcPts val="0"/>
              </a:spcAft>
              <a:buFont typeface="Arial" charset="0"/>
              <a:buNone/>
              <a:defRPr/>
            </a:pPr>
            <a:endParaRPr lang="nn-NO" sz="4800" dirty="0">
              <a:latin typeface="Times New Roman" pitchFamily="18" charset="0"/>
              <a:cs typeface="Times New Roman" pitchFamily="18" charset="0"/>
            </a:endParaRPr>
          </a:p>
          <a:p>
            <a:pPr marL="274320" indent="-274320" eaLnBrk="1" fontAlgn="auto" hangingPunct="1">
              <a:lnSpc>
                <a:spcPct val="120000"/>
              </a:lnSpc>
              <a:spcAft>
                <a:spcPts val="0"/>
              </a:spcAft>
              <a:buFont typeface="Arial" charset="0"/>
              <a:buNone/>
              <a:defRPr/>
            </a:pPr>
            <a:endParaRPr lang="nn-NO" sz="4800" dirty="0"/>
          </a:p>
        </p:txBody>
      </p:sp>
      <p:sp>
        <p:nvSpPr>
          <p:cNvPr id="18436" name="Plassholder for lysbildenummer 1"/>
          <p:cNvSpPr>
            <a:spLocks noGrp="1"/>
          </p:cNvSpPr>
          <p:nvPr>
            <p:ph type="sldNum" sz="quarter" idx="12"/>
          </p:nvPr>
        </p:nvSpPr>
        <p:spPr bwMode="auto">
          <a:xfrm>
            <a:off x="8101013" y="6092825"/>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4C36E4F5-B9F0-41B9-8543-9A77FF52607C}" type="slidenum">
              <a:rPr lang="nn-NO" altLang="nb-NO">
                <a:solidFill>
                  <a:schemeClr val="tx2"/>
                </a:solidFill>
                <a:latin typeface="Arial" charset="0"/>
              </a:rPr>
              <a:pPr>
                <a:spcBef>
                  <a:spcPct val="0"/>
                </a:spcBef>
                <a:spcAft>
                  <a:spcPct val="0"/>
                </a:spcAft>
                <a:buClrTx/>
                <a:buFontTx/>
                <a:buNone/>
              </a:pPr>
              <a:t>3</a:t>
            </a:fld>
            <a:endParaRPr lang="nn-NO" altLang="nb-NO" dirty="0">
              <a:solidFill>
                <a:schemeClr val="tx2"/>
              </a:solidFill>
              <a:latin typeface="Arial" charset="0"/>
            </a:endParaRPr>
          </a:p>
        </p:txBody>
      </p:sp>
      <p:sp>
        <p:nvSpPr>
          <p:cNvPr id="18438" name="Tittel 3"/>
          <p:cNvSpPr>
            <a:spLocks noGrp="1"/>
          </p:cNvSpPr>
          <p:nvPr>
            <p:ph type="title" idx="4294967295"/>
          </p:nvPr>
        </p:nvSpPr>
        <p:spPr>
          <a:xfrm>
            <a:off x="107504" y="3047676"/>
            <a:ext cx="3078087" cy="1944324"/>
          </a:xfrm>
        </p:spPr>
        <p:txBody>
          <a:bodyPr wrap="square" tIns="0" bIns="432000" anchor="ctr" anchorCtr="1">
            <a:spAutoFit/>
          </a:bodyPr>
          <a:lstStyle/>
          <a:p>
            <a:r>
              <a:rPr lang="nn-NO" altLang="nb-NO" sz="1400" dirty="0" smtClean="0">
                <a:latin typeface="Arial" charset="0"/>
                <a:cs typeface="Arial" charset="0"/>
              </a:rPr>
              <a:t/>
            </a:r>
            <a:br>
              <a:rPr lang="nn-NO" altLang="nb-NO" sz="1400" dirty="0" smtClean="0">
                <a:latin typeface="Arial" charset="0"/>
                <a:cs typeface="Arial" charset="0"/>
              </a:rPr>
            </a:br>
            <a:r>
              <a:rPr lang="nn-NO" altLang="nb-NO" sz="1400" b="1" u="sng" dirty="0" smtClean="0">
                <a:latin typeface="Arial" charset="0"/>
                <a:cs typeface="Arial" charset="0"/>
              </a:rPr>
              <a:t>Del 1.</a:t>
            </a:r>
            <a:r>
              <a:rPr lang="nn-NO" altLang="nb-NO" sz="1400" dirty="0" smtClean="0">
                <a:latin typeface="Arial" charset="0"/>
                <a:cs typeface="Arial" charset="0"/>
              </a:rPr>
              <a:t> tek utgangspunkt i Lov om barnehagar, Rammeplanen for barnehagar og handlingsplanen til </a:t>
            </a:r>
            <a:r>
              <a:rPr lang="nn-NO" altLang="nb-NO" sz="1400" dirty="0">
                <a:latin typeface="Arial" charset="0"/>
                <a:cs typeface="Arial" charset="0"/>
              </a:rPr>
              <a:t>H</a:t>
            </a:r>
            <a:r>
              <a:rPr lang="nn-NO" altLang="nb-NO" sz="1400" dirty="0" smtClean="0">
                <a:latin typeface="Arial" charset="0"/>
                <a:cs typeface="Arial" charset="0"/>
              </a:rPr>
              <a:t>olsen barnehage.</a:t>
            </a:r>
            <a:br>
              <a:rPr lang="nn-NO" altLang="nb-NO" sz="1400" dirty="0" smtClean="0">
                <a:latin typeface="Arial" charset="0"/>
                <a:cs typeface="Arial" charset="0"/>
              </a:rPr>
            </a:br>
            <a:r>
              <a:rPr lang="nn-NO" altLang="nb-NO" sz="1400" dirty="0" smtClean="0">
                <a:latin typeface="Arial" charset="0"/>
                <a:cs typeface="Arial" charset="0"/>
              </a:rPr>
              <a:t> </a:t>
            </a:r>
            <a:r>
              <a:rPr lang="nn-NO" altLang="nb-NO" sz="1400" dirty="0">
                <a:latin typeface="Arial" charset="0"/>
                <a:cs typeface="Arial" charset="0"/>
              </a:rPr>
              <a:t/>
            </a:r>
            <a:br>
              <a:rPr lang="nn-NO" altLang="nb-NO" sz="1400" dirty="0">
                <a:latin typeface="Arial" charset="0"/>
                <a:cs typeface="Arial" charset="0"/>
              </a:rPr>
            </a:br>
            <a:endParaRPr lang="nn-NO" altLang="nb-NO" sz="1400" dirty="0">
              <a:latin typeface="Arial" charset="0"/>
              <a:cs typeface="Arial" charset="0"/>
            </a:endParaRPr>
          </a:p>
        </p:txBody>
      </p:sp>
      <p:sp>
        <p:nvSpPr>
          <p:cNvPr id="3" name="TekstSylinder 2"/>
          <p:cNvSpPr txBox="1"/>
          <p:nvPr/>
        </p:nvSpPr>
        <p:spPr>
          <a:xfrm>
            <a:off x="264901" y="4276943"/>
            <a:ext cx="3358166" cy="2031325"/>
          </a:xfrm>
          <a:prstGeom prst="rect">
            <a:avLst/>
          </a:prstGeom>
          <a:noFill/>
        </p:spPr>
        <p:txBody>
          <a:bodyPr wrap="square" rtlCol="0">
            <a:spAutoFit/>
          </a:bodyPr>
          <a:lstStyle/>
          <a:p>
            <a:pPr eaLnBrk="1" hangingPunct="1"/>
            <a:r>
              <a:rPr lang="nn-NO" altLang="nb-NO" sz="1400" b="1" u="sng" dirty="0" smtClean="0"/>
              <a:t>Del 2</a:t>
            </a:r>
          </a:p>
          <a:p>
            <a:pPr eaLnBrk="1" hangingPunct="1"/>
            <a:r>
              <a:rPr lang="nn-NO" altLang="nb-NO" sz="1400" dirty="0" err="1" smtClean="0"/>
              <a:t>Verksemndsplan</a:t>
            </a:r>
            <a:r>
              <a:rPr lang="nn-NO" altLang="nb-NO" sz="1400" dirty="0" smtClean="0"/>
              <a:t> med </a:t>
            </a:r>
          </a:p>
          <a:p>
            <a:pPr eaLnBrk="1" hangingPunct="1"/>
            <a:r>
              <a:rPr lang="nn-NO" altLang="nb-NO" sz="1400" dirty="0" smtClean="0"/>
              <a:t>månadsfokus.</a:t>
            </a:r>
          </a:p>
          <a:p>
            <a:pPr eaLnBrk="1" hangingPunct="1"/>
            <a:r>
              <a:rPr lang="nn-NO" altLang="nb-NO" sz="1400" dirty="0" smtClean="0"/>
              <a:t>Her finn du månadstema med overordna mål og merkedagar </a:t>
            </a:r>
          </a:p>
          <a:p>
            <a:pPr eaLnBrk="1" hangingPunct="1"/>
            <a:r>
              <a:rPr lang="nn-NO" altLang="nb-NO" sz="1400" dirty="0"/>
              <a:t> </a:t>
            </a:r>
            <a:r>
              <a:rPr lang="nn-NO" altLang="nb-NO" sz="1400" dirty="0" smtClean="0"/>
              <a:t>        </a:t>
            </a:r>
          </a:p>
          <a:p>
            <a:pPr eaLnBrk="1" hangingPunct="1"/>
            <a:r>
              <a:rPr lang="nn-NO" altLang="nb-NO" sz="1400" b="1" u="sng" dirty="0" smtClean="0"/>
              <a:t>Del 3</a:t>
            </a:r>
          </a:p>
          <a:p>
            <a:pPr eaLnBrk="1" hangingPunct="1"/>
            <a:r>
              <a:rPr lang="nn-NO" altLang="nb-NO" sz="1400" dirty="0" smtClean="0"/>
              <a:t>Inneheld innleveringslappar til feriane gjennom barnehageåret.</a:t>
            </a:r>
            <a:endParaRPr lang="nn-NO" altLang="nb-NO" sz="1400" dirty="0"/>
          </a:p>
        </p:txBody>
      </p:sp>
      <p:sp>
        <p:nvSpPr>
          <p:cNvPr id="2" name="TekstSylinder 1"/>
          <p:cNvSpPr txBox="1"/>
          <p:nvPr/>
        </p:nvSpPr>
        <p:spPr>
          <a:xfrm>
            <a:off x="264901" y="304575"/>
            <a:ext cx="4595131" cy="2400657"/>
          </a:xfrm>
          <a:prstGeom prst="rect">
            <a:avLst/>
          </a:prstGeom>
          <a:noFill/>
        </p:spPr>
        <p:txBody>
          <a:bodyPr wrap="square" rtlCol="0">
            <a:spAutoFit/>
          </a:bodyPr>
          <a:lstStyle/>
          <a:p>
            <a:r>
              <a:rPr lang="nn-NO" altLang="nb-NO" sz="2400" b="1" u="sng" dirty="0"/>
              <a:t>Årsplanen</a:t>
            </a:r>
            <a:r>
              <a:rPr lang="nn-NO" altLang="nb-NO" dirty="0"/>
              <a:t> er delt inn i tre delar og er eit overordna arbeidsreiskap for personalet, samstundes som den gir informasjon til brukarane om barnehagen sine mål og arbeidsmetodar</a:t>
            </a:r>
            <a:r>
              <a:rPr lang="nn-NO" altLang="nb-NO" dirty="0" smtClean="0"/>
              <a:t>.</a:t>
            </a:r>
            <a:r>
              <a:rPr lang="nn-NO" altLang="nb-NO" dirty="0"/>
              <a:t> </a:t>
            </a:r>
            <a:endParaRPr lang="nn-NO" altLang="nb-NO" dirty="0" smtClean="0"/>
          </a:p>
          <a:p>
            <a:r>
              <a:rPr lang="nn-NO" altLang="nb-NO" dirty="0" err="1" smtClean="0"/>
              <a:t>Årsplanan</a:t>
            </a:r>
            <a:r>
              <a:rPr lang="nn-NO" altLang="nb-NO" dirty="0" smtClean="0"/>
              <a:t> er ein </a:t>
            </a:r>
            <a:r>
              <a:rPr lang="nn-NO" altLang="nb-NO" dirty="0"/>
              <a:t>aktiv </a:t>
            </a:r>
            <a:r>
              <a:rPr lang="nn-NO" altLang="nb-NO" dirty="0" smtClean="0"/>
              <a:t>plan</a:t>
            </a:r>
          </a:p>
          <a:p>
            <a:r>
              <a:rPr lang="nn-NO" altLang="nb-NO" dirty="0" smtClean="0"/>
              <a:t>som er </a:t>
            </a:r>
            <a:r>
              <a:rPr lang="nn-NO" altLang="nb-NO" dirty="0"/>
              <a:t>i bruk når vi planlegg </a:t>
            </a:r>
            <a:endParaRPr lang="nn-NO" altLang="nb-NO" dirty="0" smtClean="0"/>
          </a:p>
          <a:p>
            <a:r>
              <a:rPr lang="nn-NO" altLang="nb-NO" dirty="0" smtClean="0"/>
              <a:t>arbeidet </a:t>
            </a:r>
            <a:r>
              <a:rPr lang="nn-NO" altLang="nb-NO" dirty="0"/>
              <a:t>vårt</a:t>
            </a:r>
            <a:r>
              <a:rPr lang="nn-NO" altLang="nb-NO" dirty="0" smtClean="0"/>
              <a:t>.</a:t>
            </a:r>
            <a:endParaRPr lang="nn-NO" altLang="nb-NO" dirty="0"/>
          </a:p>
        </p:txBody>
      </p:sp>
      <p:pic>
        <p:nvPicPr>
          <p:cNvPr id="6" name="Bilde 5"/>
          <p:cNvPicPr>
            <a:picLocks noChangeAspect="1"/>
          </p:cNvPicPr>
          <p:nvPr/>
        </p:nvPicPr>
        <p:blipFill rotWithShape="1">
          <a:blip r:embed="rId3" cstate="print">
            <a:extLst>
              <a:ext uri="{28A0092B-C50C-407E-A947-70E740481C1C}">
                <a14:useLocalDpi xmlns:a14="http://schemas.microsoft.com/office/drawing/2010/main" val="0"/>
              </a:ext>
            </a:extLst>
          </a:blip>
          <a:srcRect r="22872"/>
          <a:stretch/>
        </p:blipFill>
        <p:spPr>
          <a:xfrm rot="5400000">
            <a:off x="3203515" y="2000985"/>
            <a:ext cx="2208888" cy="1392178"/>
          </a:xfrm>
          <a:prstGeom prst="rect">
            <a:avLst/>
          </a:prstGeom>
          <a:ln>
            <a:noFill/>
          </a:ln>
          <a:effectLst>
            <a:softEdge rad="112500"/>
          </a:effectLst>
        </p:spPr>
      </p:pic>
      <p:pic>
        <p:nvPicPr>
          <p:cNvPr id="8" name="Bilde 7"/>
          <p:cNvPicPr>
            <a:picLocks noChangeAspect="1"/>
          </p:cNvPicPr>
          <p:nvPr/>
        </p:nvPicPr>
        <p:blipFill rotWithShape="1">
          <a:blip r:embed="rId4" cstate="print">
            <a:extLst>
              <a:ext uri="{28A0092B-C50C-407E-A947-70E740481C1C}">
                <a14:useLocalDpi xmlns:a14="http://schemas.microsoft.com/office/drawing/2010/main" val="0"/>
              </a:ext>
            </a:extLst>
          </a:blip>
          <a:srcRect l="8082" t="7633" r="21201" b="-4616"/>
          <a:stretch/>
        </p:blipFill>
        <p:spPr>
          <a:xfrm>
            <a:off x="2843808" y="3934499"/>
            <a:ext cx="2220771" cy="171316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4" name="Plassholder for lysbildenummer 1"/>
          <p:cNvSpPr>
            <a:spLocks noGrp="1"/>
          </p:cNvSpPr>
          <p:nvPr>
            <p:ph type="sldNum" sz="quarter" idx="12"/>
          </p:nvPr>
        </p:nvSpPr>
        <p:spPr bwMode="auto">
          <a:xfrm>
            <a:off x="8101013" y="6165850"/>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7A78FDFE-6E14-4FF1-83F3-040B4C31C4A2}" type="slidenum">
              <a:rPr lang="nn-NO" altLang="nb-NO">
                <a:solidFill>
                  <a:schemeClr val="tx2"/>
                </a:solidFill>
                <a:latin typeface="Arial" charset="0"/>
              </a:rPr>
              <a:pPr>
                <a:spcBef>
                  <a:spcPct val="0"/>
                </a:spcBef>
                <a:spcAft>
                  <a:spcPct val="0"/>
                </a:spcAft>
                <a:buClrTx/>
                <a:buFontTx/>
                <a:buNone/>
              </a:pPr>
              <a:t>4</a:t>
            </a:fld>
            <a:endParaRPr lang="nn-NO" altLang="nb-NO" dirty="0">
              <a:solidFill>
                <a:schemeClr val="tx2"/>
              </a:solidFill>
              <a:latin typeface="Arial" charset="0"/>
            </a:endParaRPr>
          </a:p>
        </p:txBody>
      </p:sp>
      <p:sp>
        <p:nvSpPr>
          <p:cNvPr id="3" name="TekstSylinder 2"/>
          <p:cNvSpPr txBox="1"/>
          <p:nvPr/>
        </p:nvSpPr>
        <p:spPr>
          <a:xfrm>
            <a:off x="77444" y="116632"/>
            <a:ext cx="3960440" cy="4462760"/>
          </a:xfrm>
          <a:prstGeom prst="rect">
            <a:avLst/>
          </a:prstGeom>
          <a:noFill/>
        </p:spPr>
        <p:txBody>
          <a:bodyPr wrap="square" rtlCol="0">
            <a:spAutoFit/>
          </a:bodyPr>
          <a:lstStyle/>
          <a:p>
            <a:r>
              <a:rPr lang="nn-NO" dirty="0" smtClean="0"/>
              <a:t>ACTNOW</a:t>
            </a:r>
            <a:endParaRPr lang="nn-NO" sz="1400" dirty="0"/>
          </a:p>
          <a:p>
            <a:r>
              <a:rPr lang="nn-NO" sz="1400" dirty="0">
                <a:latin typeface="Times New Roman" panose="02020603050405020304" pitchFamily="18" charset="0"/>
                <a:cs typeface="Times New Roman" panose="02020603050405020304" pitchFamily="18" charset="0"/>
              </a:rPr>
              <a:t>Hausten 2020 skal Sunnfjord kommune vere med ein storskala forskings- og utviklingsprosjekt knytt </a:t>
            </a:r>
            <a:r>
              <a:rPr lang="nn-NO" sz="1400" dirty="0" smtClean="0">
                <a:latin typeface="Times New Roman" panose="02020603050405020304" pitchFamily="18" charset="0"/>
                <a:cs typeface="Times New Roman" panose="02020603050405020304" pitchFamily="18" charset="0"/>
              </a:rPr>
              <a:t>til kompetanseutvikling for å fremje </a:t>
            </a:r>
            <a:r>
              <a:rPr lang="nn-NO" sz="1400" dirty="0">
                <a:latin typeface="Times New Roman" panose="02020603050405020304" pitchFamily="18" charset="0"/>
                <a:cs typeface="Times New Roman" panose="02020603050405020304" pitchFamily="18" charset="0"/>
              </a:rPr>
              <a:t>fysisk aktivitet i</a:t>
            </a:r>
          </a:p>
          <a:p>
            <a:r>
              <a:rPr lang="nn-NO" sz="1400" dirty="0">
                <a:latin typeface="Times New Roman" panose="02020603050405020304" pitchFamily="18" charset="0"/>
                <a:cs typeface="Times New Roman" panose="02020603050405020304" pitchFamily="18" charset="0"/>
              </a:rPr>
              <a:t>barnehagen. </a:t>
            </a:r>
            <a:endParaRPr lang="nn-NO" sz="1400" dirty="0" smtClean="0">
              <a:latin typeface="Times New Roman" panose="02020603050405020304" pitchFamily="18" charset="0"/>
              <a:cs typeface="Times New Roman" panose="02020603050405020304" pitchFamily="18" charset="0"/>
            </a:endParaRPr>
          </a:p>
          <a:p>
            <a:r>
              <a:rPr lang="nn-NO" sz="1400" dirty="0" smtClean="0">
                <a:latin typeface="Times New Roman" panose="02020603050405020304" pitchFamily="18" charset="0"/>
                <a:cs typeface="Times New Roman" panose="02020603050405020304" pitchFamily="18" charset="0"/>
              </a:rPr>
              <a:t>Prosjektet </a:t>
            </a:r>
            <a:r>
              <a:rPr lang="nn-NO" sz="1400" dirty="0">
                <a:latin typeface="Times New Roman" panose="02020603050405020304" pitchFamily="18" charset="0"/>
                <a:cs typeface="Times New Roman" panose="02020603050405020304" pitchFamily="18" charset="0"/>
              </a:rPr>
              <a:t>heiter ACTNOW (Active Learning Norwegian Preschool(er)s) og er leia av Høgskulen vestlandet, avdeling Sogndal</a:t>
            </a:r>
            <a:r>
              <a:rPr lang="nn-NO" sz="1400" dirty="0" smtClean="0">
                <a:latin typeface="Times New Roman" panose="02020603050405020304" pitchFamily="18" charset="0"/>
                <a:cs typeface="Times New Roman" panose="02020603050405020304" pitchFamily="18" charset="0"/>
              </a:rPr>
              <a:t>.</a:t>
            </a:r>
          </a:p>
          <a:p>
            <a:endParaRPr lang="nn-NO" sz="1400" dirty="0">
              <a:latin typeface="Times New Roman" panose="02020603050405020304" pitchFamily="18" charset="0"/>
              <a:cs typeface="Times New Roman" panose="02020603050405020304" pitchFamily="18" charset="0"/>
            </a:endParaRPr>
          </a:p>
          <a:p>
            <a:r>
              <a:rPr lang="nn-NO" sz="1400" b="1" dirty="0">
                <a:latin typeface="Times New Roman" panose="02020603050405020304" pitchFamily="18" charset="0"/>
                <a:cs typeface="Times New Roman" panose="02020603050405020304" pitchFamily="18" charset="0"/>
              </a:rPr>
              <a:t>Målet</a:t>
            </a:r>
            <a:r>
              <a:rPr lang="nn-NO" sz="1400" dirty="0">
                <a:latin typeface="Times New Roman" panose="02020603050405020304" pitchFamily="18" charset="0"/>
                <a:cs typeface="Times New Roman" panose="02020603050405020304" pitchFamily="18" charset="0"/>
              </a:rPr>
              <a:t> er å utvikle gode </a:t>
            </a:r>
            <a:endParaRPr lang="nn-NO" sz="1400" dirty="0" smtClean="0">
              <a:latin typeface="Times New Roman" panose="02020603050405020304" pitchFamily="18" charset="0"/>
              <a:cs typeface="Times New Roman" panose="02020603050405020304" pitchFamily="18" charset="0"/>
            </a:endParaRPr>
          </a:p>
          <a:p>
            <a:r>
              <a:rPr lang="nn-NO" sz="1400" dirty="0" smtClean="0">
                <a:latin typeface="Times New Roman" panose="02020603050405020304" pitchFamily="18" charset="0"/>
                <a:cs typeface="Times New Roman" panose="02020603050405020304" pitchFamily="18" charset="0"/>
              </a:rPr>
              <a:t>og </a:t>
            </a:r>
            <a:r>
              <a:rPr lang="nn-NO" sz="1400" dirty="0">
                <a:latin typeface="Times New Roman" panose="02020603050405020304" pitchFamily="18" charset="0"/>
                <a:cs typeface="Times New Roman" panose="02020603050405020304" pitchFamily="18" charset="0"/>
              </a:rPr>
              <a:t>bærekraftige </a:t>
            </a:r>
            <a:r>
              <a:rPr lang="nn-NO" sz="1400" dirty="0" smtClean="0">
                <a:latin typeface="Times New Roman" panose="02020603050405020304" pitchFamily="18" charset="0"/>
                <a:cs typeface="Times New Roman" panose="02020603050405020304" pitchFamily="18" charset="0"/>
              </a:rPr>
              <a:t>modellar</a:t>
            </a:r>
          </a:p>
          <a:p>
            <a:r>
              <a:rPr lang="nn-NO" sz="1400" dirty="0" smtClean="0">
                <a:latin typeface="Times New Roman" panose="02020603050405020304" pitchFamily="18" charset="0"/>
                <a:cs typeface="Times New Roman" panose="02020603050405020304" pitchFamily="18" charset="0"/>
              </a:rPr>
              <a:t>for </a:t>
            </a:r>
            <a:r>
              <a:rPr lang="nn-NO" sz="1400" dirty="0">
                <a:latin typeface="Times New Roman" panose="02020603050405020304" pitchFamily="18" charset="0"/>
                <a:cs typeface="Times New Roman" panose="02020603050405020304" pitchFamily="18" charset="0"/>
              </a:rPr>
              <a:t>å auke fysisk aktivitet </a:t>
            </a:r>
            <a:endParaRPr lang="nn-NO" sz="1400" dirty="0" smtClean="0">
              <a:latin typeface="Times New Roman" panose="02020603050405020304" pitchFamily="18" charset="0"/>
              <a:cs typeface="Times New Roman" panose="02020603050405020304" pitchFamily="18" charset="0"/>
            </a:endParaRPr>
          </a:p>
          <a:p>
            <a:r>
              <a:rPr lang="nn-NO" sz="1400" dirty="0" smtClean="0">
                <a:latin typeface="Times New Roman" panose="02020603050405020304" pitchFamily="18" charset="0"/>
                <a:cs typeface="Times New Roman" panose="02020603050405020304" pitchFamily="18" charset="0"/>
              </a:rPr>
              <a:t>i barnehagen og </a:t>
            </a:r>
            <a:r>
              <a:rPr lang="nn-NO" sz="1400" dirty="0">
                <a:latin typeface="Times New Roman" panose="02020603050405020304" pitchFamily="18" charset="0"/>
                <a:cs typeface="Times New Roman" panose="02020603050405020304" pitchFamily="18" charset="0"/>
              </a:rPr>
              <a:t>undersøke </a:t>
            </a:r>
            <a:endParaRPr lang="nn-NO" sz="1400" dirty="0" smtClean="0">
              <a:latin typeface="Times New Roman" panose="02020603050405020304" pitchFamily="18" charset="0"/>
              <a:cs typeface="Times New Roman" panose="02020603050405020304" pitchFamily="18" charset="0"/>
            </a:endParaRPr>
          </a:p>
          <a:p>
            <a:r>
              <a:rPr lang="nn-NO" sz="1400" dirty="0" smtClean="0">
                <a:latin typeface="Times New Roman" panose="02020603050405020304" pitchFamily="18" charset="0"/>
                <a:cs typeface="Times New Roman" panose="02020603050405020304" pitchFamily="18" charset="0"/>
              </a:rPr>
              <a:t>kva effekt fysisk </a:t>
            </a:r>
            <a:r>
              <a:rPr lang="nn-NO" sz="1400" dirty="0">
                <a:latin typeface="Times New Roman" panose="02020603050405020304" pitchFamily="18" charset="0"/>
                <a:cs typeface="Times New Roman" panose="02020603050405020304" pitchFamily="18" charset="0"/>
              </a:rPr>
              <a:t>aktivitet </a:t>
            </a:r>
            <a:r>
              <a:rPr lang="nn-NO" sz="1400" dirty="0" smtClean="0">
                <a:latin typeface="Times New Roman" panose="02020603050405020304" pitchFamily="18" charset="0"/>
                <a:cs typeface="Times New Roman" panose="02020603050405020304" pitchFamily="18" charset="0"/>
              </a:rPr>
              <a:t> har</a:t>
            </a:r>
          </a:p>
          <a:p>
            <a:r>
              <a:rPr lang="nn-NO" sz="1400" dirty="0">
                <a:latin typeface="Times New Roman" panose="02020603050405020304" pitchFamily="18" charset="0"/>
                <a:cs typeface="Times New Roman" panose="02020603050405020304" pitchFamily="18" charset="0"/>
              </a:rPr>
              <a:t>p</a:t>
            </a:r>
            <a:r>
              <a:rPr lang="nn-NO" sz="1400" dirty="0" smtClean="0">
                <a:latin typeface="Times New Roman" panose="02020603050405020304" pitchFamily="18" charset="0"/>
                <a:cs typeface="Times New Roman" panose="02020603050405020304" pitchFamily="18" charset="0"/>
              </a:rPr>
              <a:t>å barn si </a:t>
            </a:r>
            <a:r>
              <a:rPr lang="nn-NO" sz="1400" dirty="0">
                <a:latin typeface="Times New Roman" panose="02020603050405020304" pitchFamily="18" charset="0"/>
                <a:cs typeface="Times New Roman" panose="02020603050405020304" pitchFamily="18" charset="0"/>
              </a:rPr>
              <a:t>generelle utvikling, </a:t>
            </a:r>
            <a:endParaRPr lang="nn-NO" sz="1400" dirty="0" smtClean="0">
              <a:latin typeface="Times New Roman" panose="02020603050405020304" pitchFamily="18" charset="0"/>
              <a:cs typeface="Times New Roman" panose="02020603050405020304" pitchFamily="18" charset="0"/>
            </a:endParaRPr>
          </a:p>
          <a:p>
            <a:r>
              <a:rPr lang="nn-NO" sz="1400" dirty="0" smtClean="0">
                <a:latin typeface="Times New Roman" panose="02020603050405020304" pitchFamily="18" charset="0"/>
                <a:cs typeface="Times New Roman" panose="02020603050405020304" pitchFamily="18" charset="0"/>
              </a:rPr>
              <a:t>læring og helse</a:t>
            </a:r>
            <a:r>
              <a:rPr lang="nn-NO" sz="1400" dirty="0">
                <a:latin typeface="Times New Roman" panose="02020603050405020304" pitchFamily="18" charset="0"/>
                <a:cs typeface="Times New Roman" panose="02020603050405020304" pitchFamily="18" charset="0"/>
              </a:rPr>
              <a:t>.</a:t>
            </a:r>
          </a:p>
          <a:p>
            <a:r>
              <a:rPr lang="nn-NO" sz="1400" dirty="0">
                <a:latin typeface="Times New Roman" panose="02020603050405020304" pitchFamily="18" charset="0"/>
                <a:cs typeface="Times New Roman" panose="02020603050405020304" pitchFamily="18" charset="0"/>
              </a:rPr>
              <a:t>Barnehagane i Sunnfjord </a:t>
            </a:r>
            <a:r>
              <a:rPr lang="nn-NO" sz="1400" dirty="0" smtClean="0">
                <a:latin typeface="Times New Roman" panose="02020603050405020304" pitchFamily="18" charset="0"/>
                <a:cs typeface="Times New Roman" panose="02020603050405020304" pitchFamily="18" charset="0"/>
              </a:rPr>
              <a:t>kommune</a:t>
            </a:r>
          </a:p>
          <a:p>
            <a:r>
              <a:rPr lang="nn-NO" sz="1400" dirty="0" smtClean="0">
                <a:latin typeface="Times New Roman" panose="02020603050405020304" pitchFamily="18" charset="0"/>
                <a:cs typeface="Times New Roman" panose="02020603050405020304" pitchFamily="18" charset="0"/>
              </a:rPr>
              <a:t>blir </a:t>
            </a:r>
            <a:r>
              <a:rPr lang="nn-NO" sz="1400" dirty="0">
                <a:latin typeface="Times New Roman" panose="02020603050405020304" pitchFamily="18" charset="0"/>
                <a:cs typeface="Times New Roman" panose="02020603050405020304" pitchFamily="18" charset="0"/>
              </a:rPr>
              <a:t>delt i to grupper, ei kontrollgruppe og ei tiltaksgruppe. Kva for </a:t>
            </a:r>
            <a:r>
              <a:rPr lang="nn-NO" sz="1400" dirty="0" smtClean="0">
                <a:latin typeface="Times New Roman" panose="02020603050405020304" pitchFamily="18" charset="0"/>
                <a:cs typeface="Times New Roman" panose="02020603050405020304" pitchFamily="18" charset="0"/>
              </a:rPr>
              <a:t>gruppe </a:t>
            </a:r>
            <a:r>
              <a:rPr lang="nn-NO" sz="1400" dirty="0">
                <a:latin typeface="Times New Roman" panose="02020603050405020304" pitchFamily="18" charset="0"/>
                <a:cs typeface="Times New Roman" panose="02020603050405020304" pitchFamily="18" charset="0"/>
              </a:rPr>
              <a:t>H</a:t>
            </a:r>
            <a:r>
              <a:rPr lang="nn-NO" sz="1400" dirty="0" smtClean="0">
                <a:latin typeface="Times New Roman" panose="02020603050405020304" pitchFamily="18" charset="0"/>
                <a:cs typeface="Times New Roman" panose="02020603050405020304" pitchFamily="18" charset="0"/>
              </a:rPr>
              <a:t>olsen barnehage </a:t>
            </a:r>
            <a:r>
              <a:rPr lang="nn-NO" sz="1400" dirty="0">
                <a:latin typeface="Times New Roman" panose="02020603050405020304" pitchFamily="18" charset="0"/>
                <a:cs typeface="Times New Roman" panose="02020603050405020304" pitchFamily="18" charset="0"/>
              </a:rPr>
              <a:t>kjem i får vi vite i september. </a:t>
            </a:r>
          </a:p>
        </p:txBody>
      </p:sp>
      <p:sp>
        <p:nvSpPr>
          <p:cNvPr id="13" name="TekstSylinder 12"/>
          <p:cNvSpPr txBox="1"/>
          <p:nvPr/>
        </p:nvSpPr>
        <p:spPr>
          <a:xfrm>
            <a:off x="4655485" y="382942"/>
            <a:ext cx="4488515" cy="3570208"/>
          </a:xfrm>
          <a:prstGeom prst="rect">
            <a:avLst/>
          </a:prstGeom>
          <a:noFill/>
        </p:spPr>
        <p:txBody>
          <a:bodyPr wrap="square" rtlCol="0">
            <a:spAutoFit/>
          </a:bodyPr>
          <a:lstStyle/>
          <a:p>
            <a:r>
              <a:rPr lang="nn-NO" sz="1400" dirty="0" smtClean="0"/>
              <a:t>På bakgrunn av </a:t>
            </a:r>
            <a:r>
              <a:rPr lang="nn-NO" sz="1400" dirty="0" err="1"/>
              <a:t>A</a:t>
            </a:r>
            <a:r>
              <a:rPr lang="nn-NO" sz="1400" dirty="0" err="1" smtClean="0"/>
              <a:t>ctnow</a:t>
            </a:r>
            <a:r>
              <a:rPr lang="nn-NO" sz="1400" dirty="0" smtClean="0"/>
              <a:t> vert det derfor ekstra </a:t>
            </a:r>
          </a:p>
          <a:p>
            <a:r>
              <a:rPr lang="nn-NO" sz="1400" dirty="0" smtClean="0"/>
              <a:t>fokus på kropp og helse </a:t>
            </a:r>
          </a:p>
          <a:p>
            <a:endParaRPr lang="nn-NO" sz="1400" dirty="0" smtClean="0"/>
          </a:p>
          <a:p>
            <a:r>
              <a:rPr lang="nn-NO" sz="1400" dirty="0" smtClean="0"/>
              <a:t>   Mål:</a:t>
            </a:r>
          </a:p>
          <a:p>
            <a:endParaRPr lang="nn-NO" sz="1400" dirty="0"/>
          </a:p>
          <a:p>
            <a:pPr marL="171450" indent="-171450">
              <a:buFont typeface="Arial" panose="020B0604020202020204" pitchFamily="34" charset="0"/>
              <a:buChar char="•"/>
            </a:pPr>
            <a:r>
              <a:rPr lang="nn-NO" sz="1200" dirty="0" smtClean="0"/>
              <a:t>Barna kan ha det kjekt, oppleve sosialt samspel </a:t>
            </a:r>
          </a:p>
          <a:p>
            <a:r>
              <a:rPr lang="nn-NO" sz="1200" dirty="0" smtClean="0"/>
              <a:t>    og erfare positiv meistring ved å vere </a:t>
            </a:r>
            <a:r>
              <a:rPr lang="nn-NO" sz="1200" dirty="0"/>
              <a:t>fysisk </a:t>
            </a:r>
            <a:r>
              <a:rPr lang="nn-NO" sz="1200" dirty="0" smtClean="0"/>
              <a:t>aktiv</a:t>
            </a:r>
          </a:p>
          <a:p>
            <a:pPr marL="171450" indent="-171450">
              <a:buFont typeface="Arial" panose="020B0604020202020204" pitchFamily="34" charset="0"/>
              <a:buChar char="•"/>
            </a:pPr>
            <a:r>
              <a:rPr lang="nn-NO" sz="1200" dirty="0" smtClean="0"/>
              <a:t>Personalet </a:t>
            </a:r>
            <a:r>
              <a:rPr lang="nn-NO" sz="1200" dirty="0"/>
              <a:t>skal vere aktiv i uteleiken</a:t>
            </a:r>
            <a:r>
              <a:rPr lang="nn-NO" sz="1200" dirty="0" smtClean="0"/>
              <a:t>.</a:t>
            </a:r>
          </a:p>
          <a:p>
            <a:pPr marL="171450" indent="-171450">
              <a:buFont typeface="Arial" panose="020B0604020202020204" pitchFamily="34" charset="0"/>
              <a:buChar char="•"/>
            </a:pPr>
            <a:r>
              <a:rPr lang="nn-NO" sz="1200" dirty="0" smtClean="0"/>
              <a:t>Per</a:t>
            </a:r>
          </a:p>
          <a:p>
            <a:endParaRPr lang="nn-NO" sz="1200" dirty="0"/>
          </a:p>
          <a:p>
            <a:pPr marL="171450" indent="-171450">
              <a:buFont typeface="Arial" panose="020B0604020202020204" pitchFamily="34" charset="0"/>
              <a:buChar char="•"/>
            </a:pPr>
            <a:r>
              <a:rPr lang="nn-NO" sz="1200" dirty="0" smtClean="0"/>
              <a:t>Personale skal </a:t>
            </a:r>
            <a:r>
              <a:rPr lang="nn-NO" sz="1200" dirty="0"/>
              <a:t>motivere barna til leik og aktivitetar </a:t>
            </a:r>
            <a:r>
              <a:rPr lang="nn-NO" sz="1200" dirty="0" smtClean="0"/>
              <a:t> </a:t>
            </a:r>
          </a:p>
          <a:p>
            <a:r>
              <a:rPr lang="nn-NO" sz="1200" dirty="0"/>
              <a:t> </a:t>
            </a:r>
            <a:r>
              <a:rPr lang="nn-NO" sz="1200" dirty="0" smtClean="0"/>
              <a:t>   som </a:t>
            </a:r>
            <a:r>
              <a:rPr lang="nn-NO" sz="1200" dirty="0"/>
              <a:t>inneber fysisk aktivitet. </a:t>
            </a:r>
          </a:p>
          <a:p>
            <a:pPr marL="171450" indent="-171450">
              <a:buFont typeface="Arial" panose="020B0604020202020204" pitchFamily="34" charset="0"/>
              <a:buChar char="•"/>
            </a:pPr>
            <a:r>
              <a:rPr lang="nn-NO" sz="1200" dirty="0" smtClean="0"/>
              <a:t>Dei </a:t>
            </a:r>
            <a:r>
              <a:rPr lang="nn-NO" sz="1200" dirty="0"/>
              <a:t>skal </a:t>
            </a:r>
            <a:r>
              <a:rPr lang="nn-NO" sz="1200" dirty="0" smtClean="0"/>
              <a:t>setje i gang aktivitetar og vere </a:t>
            </a:r>
            <a:r>
              <a:rPr lang="nn-NO" sz="1200" dirty="0"/>
              <a:t>og gode </a:t>
            </a:r>
            <a:endParaRPr lang="nn-NO" sz="1200" dirty="0" smtClean="0"/>
          </a:p>
          <a:p>
            <a:r>
              <a:rPr lang="nn-NO" sz="1200" dirty="0" smtClean="0"/>
              <a:t>    rollemodellar som </a:t>
            </a:r>
            <a:r>
              <a:rPr lang="nn-NO" sz="1200" dirty="0"/>
              <a:t>deltek i fysisk aktiv leik saman </a:t>
            </a:r>
            <a:r>
              <a:rPr lang="nn-NO" sz="1200" dirty="0" smtClean="0"/>
              <a:t>med  </a:t>
            </a:r>
          </a:p>
          <a:p>
            <a:r>
              <a:rPr lang="nn-NO" sz="1200" dirty="0" smtClean="0"/>
              <a:t>    barna</a:t>
            </a:r>
            <a:r>
              <a:rPr lang="nn-NO" sz="1200" dirty="0"/>
              <a:t>.</a:t>
            </a:r>
          </a:p>
          <a:p>
            <a:pPr marL="171450" indent="-171450">
              <a:buFont typeface="Arial" panose="020B0604020202020204" pitchFamily="34" charset="0"/>
              <a:buChar char="•"/>
            </a:pPr>
            <a:r>
              <a:rPr lang="nn-NO" sz="1200" dirty="0" smtClean="0"/>
              <a:t>Turdagar </a:t>
            </a:r>
            <a:r>
              <a:rPr lang="nn-NO" sz="1200" dirty="0"/>
              <a:t>på </a:t>
            </a:r>
            <a:r>
              <a:rPr lang="nn-NO" sz="1200" dirty="0" smtClean="0"/>
              <a:t>avdelingane og aktiv bruk av </a:t>
            </a:r>
          </a:p>
          <a:p>
            <a:r>
              <a:rPr lang="nn-NO" sz="1200" dirty="0" smtClean="0"/>
              <a:t>    gapahuken.</a:t>
            </a:r>
          </a:p>
          <a:p>
            <a:endParaRPr lang="nn-NO" sz="1200" dirty="0"/>
          </a:p>
        </p:txBody>
      </p:sp>
      <p:sp>
        <p:nvSpPr>
          <p:cNvPr id="16" name="TekstSylinder 15"/>
          <p:cNvSpPr txBox="1"/>
          <p:nvPr/>
        </p:nvSpPr>
        <p:spPr>
          <a:xfrm>
            <a:off x="140123" y="4737343"/>
            <a:ext cx="8280920" cy="1600438"/>
          </a:xfrm>
          <a:prstGeom prst="rect">
            <a:avLst/>
          </a:prstGeom>
          <a:noFill/>
        </p:spPr>
        <p:txBody>
          <a:bodyPr wrap="square" rtlCol="0">
            <a:spAutoFit/>
          </a:bodyPr>
          <a:lstStyle/>
          <a:p>
            <a:r>
              <a:rPr lang="nn-NO" sz="1400" b="1" dirty="0" smtClean="0">
                <a:latin typeface="Times New Roman" panose="02020603050405020304" pitchFamily="18" charset="0"/>
                <a:cs typeface="Times New Roman" panose="02020603050405020304" pitchFamily="18" charset="0"/>
              </a:rPr>
              <a:t>Nærmiljø og samfunn</a:t>
            </a:r>
          </a:p>
          <a:p>
            <a:r>
              <a:rPr lang="nn-NO" sz="1200" dirty="0" smtClean="0"/>
              <a:t>Gjennom å vere kroppsleg aktiv vil vi i arbeidet med nærmiljø og samfunn utforske landskapet i nærmiljøet og bli kjend med ulike stader, lære om lokale tradisjonar og lokal historie.</a:t>
            </a:r>
          </a:p>
          <a:p>
            <a:r>
              <a:rPr lang="nn-NO" sz="1200" b="1" dirty="0" smtClean="0"/>
              <a:t>Mål :</a:t>
            </a:r>
            <a:endParaRPr lang="nn-NO" sz="1200" b="1" dirty="0"/>
          </a:p>
          <a:p>
            <a:pPr marL="171450" indent="-171450">
              <a:buFont typeface="Arial" panose="020B0604020202020204" pitchFamily="34" charset="0"/>
              <a:buChar char="•"/>
            </a:pPr>
            <a:r>
              <a:rPr lang="nn-NO" sz="1200" dirty="0" smtClean="0"/>
              <a:t>Borna blir kjend med nærmiljøet og få oppleving av å høyre til.</a:t>
            </a:r>
          </a:p>
          <a:p>
            <a:pPr marL="171450" indent="-171450">
              <a:buFont typeface="Arial" panose="020B0604020202020204" pitchFamily="34" charset="0"/>
              <a:buChar char="•"/>
            </a:pPr>
            <a:r>
              <a:rPr lang="nn-NO" sz="1200" dirty="0" smtClean="0"/>
              <a:t>Får forståing av at samfunnet er i stadig endring og at deira val kan påverke situasjonen for dei sjølv og andre.</a:t>
            </a:r>
          </a:p>
          <a:p>
            <a:pPr marL="171450" indent="-171450">
              <a:buFont typeface="Arial" panose="020B0604020202020204" pitchFamily="34" charset="0"/>
              <a:buChar char="•"/>
            </a:pPr>
            <a:r>
              <a:rPr lang="nn-NO" sz="1200" dirty="0" smtClean="0"/>
              <a:t>Personale er aktive i å introdusere tradisjon, historie og hjelpe barna med forståing for å ferdast trygt i miljøet.</a:t>
            </a:r>
          </a:p>
          <a:p>
            <a:pPr marL="171450" indent="-171450">
              <a:buFont typeface="Arial" panose="020B0604020202020204" pitchFamily="34" charset="0"/>
              <a:buChar char="•"/>
            </a:pPr>
            <a:r>
              <a:rPr lang="nn-NO" sz="1200" dirty="0" smtClean="0"/>
              <a:t>Få erfaring i å kunne lytte, diskutere og forhandle gjennom leik og ulike aktivitetar.</a:t>
            </a:r>
            <a:endParaRPr lang="nn-NO" sz="1200" dirty="0"/>
          </a:p>
        </p:txBody>
      </p:sp>
      <p:pic>
        <p:nvPicPr>
          <p:cNvPr id="4" name="Bilde 3"/>
          <p:cNvPicPr>
            <a:picLocks noChangeAspect="1"/>
          </p:cNvPicPr>
          <p:nvPr/>
        </p:nvPicPr>
        <p:blipFill rotWithShape="1">
          <a:blip r:embed="rId3" cstate="print">
            <a:extLst>
              <a:ext uri="{28A0092B-C50C-407E-A947-70E740481C1C}">
                <a14:useLocalDpi xmlns:a14="http://schemas.microsoft.com/office/drawing/2010/main" val="0"/>
              </a:ext>
            </a:extLst>
          </a:blip>
          <a:srcRect l="28738" t="1000" r="25587" b="8001"/>
          <a:stretch/>
        </p:blipFill>
        <p:spPr>
          <a:xfrm>
            <a:off x="2843808" y="1844824"/>
            <a:ext cx="1734839" cy="194421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8" name="TekstSylinder 6"/>
          <p:cNvSpPr txBox="1">
            <a:spLocks noChangeArrowheads="1"/>
          </p:cNvSpPr>
          <p:nvPr/>
        </p:nvSpPr>
        <p:spPr bwMode="auto">
          <a:xfrm>
            <a:off x="468313" y="90805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endParaRPr lang="nn-NO" altLang="nb-NO" dirty="0">
              <a:latin typeface="Arial" charset="0"/>
            </a:endParaRPr>
          </a:p>
        </p:txBody>
      </p:sp>
      <p:sp>
        <p:nvSpPr>
          <p:cNvPr id="21509" name="Rectangle 1"/>
          <p:cNvSpPr>
            <a:spLocks noChangeArrowheads="1"/>
          </p:cNvSpPr>
          <p:nvPr/>
        </p:nvSpPr>
        <p:spPr bwMode="auto">
          <a:xfrm>
            <a:off x="4859338" y="3810000"/>
            <a:ext cx="3889375"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252000" rIns="0" bIns="0" anchor="b" anchorCtr="1">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endParaRPr lang="nn-NO" altLang="nb-NO" sz="1200" b="1" dirty="0">
              <a:latin typeface="Times New Roman" pitchFamily="18" charset="0"/>
              <a:cs typeface="Times New Roman" pitchFamily="18" charset="0"/>
            </a:endParaRPr>
          </a:p>
          <a:p>
            <a:pPr>
              <a:spcBef>
                <a:spcPct val="0"/>
              </a:spcBef>
              <a:spcAft>
                <a:spcPct val="0"/>
              </a:spcAft>
              <a:buClrTx/>
              <a:buFontTx/>
              <a:buNone/>
            </a:pPr>
            <a:endParaRPr lang="nn-NO" altLang="nb-NO" sz="1200" b="1" dirty="0">
              <a:latin typeface="Arial" charset="0"/>
              <a:cs typeface="Times New Roman" pitchFamily="18" charset="0"/>
            </a:endParaRPr>
          </a:p>
          <a:p>
            <a:pPr>
              <a:spcBef>
                <a:spcPct val="0"/>
              </a:spcBef>
              <a:spcAft>
                <a:spcPct val="0"/>
              </a:spcAft>
              <a:buClrTx/>
              <a:buFontTx/>
              <a:buNone/>
            </a:pPr>
            <a:endParaRPr lang="nn-NO" altLang="nb-NO" sz="1200" b="1" dirty="0">
              <a:latin typeface="Arial" charset="0"/>
              <a:cs typeface="Times New Roman" pitchFamily="18" charset="0"/>
            </a:endParaRPr>
          </a:p>
          <a:p>
            <a:pPr>
              <a:spcBef>
                <a:spcPct val="0"/>
              </a:spcBef>
              <a:spcAft>
                <a:spcPct val="0"/>
              </a:spcAft>
              <a:buClrTx/>
              <a:buFontTx/>
              <a:buNone/>
            </a:pPr>
            <a:endParaRPr lang="nn-NO" altLang="nb-NO" sz="1200" b="1" dirty="0">
              <a:latin typeface="Arial" charset="0"/>
              <a:cs typeface="Times New Roman" pitchFamily="18" charset="0"/>
            </a:endParaRPr>
          </a:p>
          <a:p>
            <a:pPr>
              <a:spcBef>
                <a:spcPct val="0"/>
              </a:spcBef>
              <a:spcAft>
                <a:spcPct val="0"/>
              </a:spcAft>
              <a:buClrTx/>
              <a:buFontTx/>
              <a:buNone/>
            </a:pPr>
            <a:endParaRPr lang="nn-NO" altLang="nb-NO" sz="700" b="1" dirty="0">
              <a:latin typeface="Arial" charset="0"/>
            </a:endParaRPr>
          </a:p>
          <a:p>
            <a:pPr>
              <a:spcBef>
                <a:spcPct val="0"/>
              </a:spcBef>
              <a:spcAft>
                <a:spcPct val="0"/>
              </a:spcAft>
              <a:buClrTx/>
              <a:buFontTx/>
              <a:buNone/>
            </a:pPr>
            <a:endParaRPr lang="nn-NO" altLang="nb-NO" dirty="0">
              <a:latin typeface="Arial" charset="0"/>
            </a:endParaRPr>
          </a:p>
        </p:txBody>
      </p:sp>
      <p:sp>
        <p:nvSpPr>
          <p:cNvPr id="21510" name="Rectangle 6"/>
          <p:cNvSpPr>
            <a:spLocks noChangeArrowheads="1"/>
          </p:cNvSpPr>
          <p:nvPr/>
        </p:nvSpPr>
        <p:spPr bwMode="auto">
          <a:xfrm>
            <a:off x="4716463" y="5745163"/>
            <a:ext cx="4046537"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endParaRPr lang="nn-NO" altLang="nb-NO" sz="1200" b="1" dirty="0">
              <a:latin typeface="Times New Roman" pitchFamily="18" charset="0"/>
              <a:cs typeface="Times New Roman" pitchFamily="18" charset="0"/>
            </a:endParaRPr>
          </a:p>
          <a:p>
            <a:pPr>
              <a:spcBef>
                <a:spcPct val="0"/>
              </a:spcBef>
              <a:spcAft>
                <a:spcPct val="0"/>
              </a:spcAft>
              <a:buClrTx/>
              <a:buFontTx/>
              <a:buNone/>
            </a:pPr>
            <a:endParaRPr lang="nn-NO" altLang="nb-NO" dirty="0">
              <a:latin typeface="Times New Roman" pitchFamily="18" charset="0"/>
              <a:cs typeface="Times New Roman" pitchFamily="18" charset="0"/>
            </a:endParaRPr>
          </a:p>
        </p:txBody>
      </p:sp>
      <p:sp>
        <p:nvSpPr>
          <p:cNvPr id="11" name="Rektangel 10"/>
          <p:cNvSpPr/>
          <p:nvPr/>
        </p:nvSpPr>
        <p:spPr>
          <a:xfrm>
            <a:off x="539750" y="5949950"/>
            <a:ext cx="3887788" cy="908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nn-NO" dirty="0"/>
          </a:p>
        </p:txBody>
      </p:sp>
      <p:sp>
        <p:nvSpPr>
          <p:cNvPr id="12" name="Rektangel 11"/>
          <p:cNvSpPr/>
          <p:nvPr/>
        </p:nvSpPr>
        <p:spPr>
          <a:xfrm>
            <a:off x="50253" y="44492"/>
            <a:ext cx="4663235" cy="6552728"/>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612000" anchor="ctr"/>
          <a:lstStyle/>
          <a:p>
            <a:pPr>
              <a:defRPr/>
            </a:pPr>
            <a:endParaRPr lang="nn-NO" sz="1200" dirty="0">
              <a:solidFill>
                <a:schemeClr val="tx1"/>
              </a:solidFill>
              <a:latin typeface="Arial" pitchFamily="34" charset="0"/>
              <a:ea typeface="Times New Roman" pitchFamily="18" charset="0"/>
              <a:cs typeface="Arial" pitchFamily="34" charset="0"/>
            </a:endParaRPr>
          </a:p>
          <a:p>
            <a:pPr>
              <a:defRPr/>
            </a:pPr>
            <a:endParaRPr lang="nn-NO" sz="1200" dirty="0" smtClean="0">
              <a:solidFill>
                <a:schemeClr val="tx1"/>
              </a:solidFill>
              <a:latin typeface="Arial" pitchFamily="34" charset="0"/>
              <a:ea typeface="Times New Roman" pitchFamily="18" charset="0"/>
              <a:cs typeface="Arial" pitchFamily="34" charset="0"/>
            </a:endParaRPr>
          </a:p>
          <a:p>
            <a:pPr>
              <a:defRPr/>
            </a:pPr>
            <a:endParaRPr lang="nn-NO" sz="1200" dirty="0">
              <a:solidFill>
                <a:schemeClr val="tx1"/>
              </a:solidFill>
              <a:latin typeface="Arial" pitchFamily="34" charset="0"/>
              <a:ea typeface="Times New Roman" pitchFamily="18" charset="0"/>
              <a:cs typeface="Arial" pitchFamily="34" charset="0"/>
            </a:endParaRPr>
          </a:p>
          <a:p>
            <a:pPr>
              <a:defRPr/>
            </a:pPr>
            <a:r>
              <a:rPr lang="nn-NO" sz="1200" dirty="0" smtClean="0">
                <a:solidFill>
                  <a:schemeClr val="tx1"/>
                </a:solidFill>
                <a:latin typeface="Arial" pitchFamily="34" charset="0"/>
                <a:ea typeface="Times New Roman" pitchFamily="18" charset="0"/>
                <a:cs typeface="Arial" pitchFamily="34" charset="0"/>
              </a:rPr>
              <a:t>  </a:t>
            </a:r>
          </a:p>
          <a:p>
            <a:pPr>
              <a:defRPr/>
            </a:pPr>
            <a:endParaRPr lang="nn-NO" sz="1200" dirty="0" smtClean="0">
              <a:solidFill>
                <a:schemeClr val="tx1"/>
              </a:solidFill>
              <a:latin typeface="Arial" pitchFamily="34" charset="0"/>
              <a:ea typeface="Times New Roman" pitchFamily="18" charset="0"/>
              <a:cs typeface="Arial" pitchFamily="34" charset="0"/>
            </a:endParaRPr>
          </a:p>
          <a:p>
            <a:pPr>
              <a:defRPr/>
            </a:pPr>
            <a:endParaRPr lang="nn-NO" sz="1200" dirty="0">
              <a:solidFill>
                <a:schemeClr val="tx1"/>
              </a:solidFill>
              <a:latin typeface="Arial" pitchFamily="34" charset="0"/>
              <a:ea typeface="Times New Roman" pitchFamily="18" charset="0"/>
              <a:cs typeface="Arial" pitchFamily="34" charset="0"/>
            </a:endParaRPr>
          </a:p>
          <a:p>
            <a:pPr>
              <a:defRPr/>
            </a:pPr>
            <a:endParaRPr lang="nn-NO" sz="1200" dirty="0" smtClean="0">
              <a:solidFill>
                <a:schemeClr val="tx1"/>
              </a:solidFill>
              <a:latin typeface="Arial" pitchFamily="34" charset="0"/>
              <a:ea typeface="Times New Roman" pitchFamily="18" charset="0"/>
              <a:cs typeface="Arial" pitchFamily="34" charset="0"/>
            </a:endParaRPr>
          </a:p>
          <a:p>
            <a:pPr>
              <a:defRPr/>
            </a:pPr>
            <a:endParaRPr lang="nn-NO" sz="1200" dirty="0">
              <a:solidFill>
                <a:schemeClr val="tx1"/>
              </a:solidFill>
              <a:latin typeface="Arial" pitchFamily="34" charset="0"/>
              <a:ea typeface="Times New Roman" pitchFamily="18" charset="0"/>
              <a:cs typeface="Arial" pitchFamily="34" charset="0"/>
            </a:endParaRPr>
          </a:p>
          <a:p>
            <a:pPr>
              <a:defRPr/>
            </a:pPr>
            <a:endParaRPr lang="nn-NO" sz="1200" dirty="0">
              <a:solidFill>
                <a:schemeClr val="tx1"/>
              </a:solidFill>
              <a:latin typeface="Arial" pitchFamily="34" charset="0"/>
              <a:ea typeface="Times New Roman" pitchFamily="18" charset="0"/>
              <a:cs typeface="Arial" pitchFamily="34" charset="0"/>
            </a:endParaRPr>
          </a:p>
          <a:p>
            <a:pPr>
              <a:defRPr/>
            </a:pPr>
            <a:r>
              <a:rPr lang="nn-NO" sz="1200" dirty="0" smtClean="0">
                <a:solidFill>
                  <a:schemeClr val="tx1"/>
                </a:solidFill>
                <a:latin typeface="Arial" pitchFamily="34" charset="0"/>
                <a:ea typeface="Times New Roman" pitchFamily="18" charset="0"/>
                <a:cs typeface="Arial" pitchFamily="34" charset="0"/>
              </a:rPr>
              <a:t>    </a:t>
            </a:r>
          </a:p>
          <a:p>
            <a:pPr>
              <a:defRPr/>
            </a:pPr>
            <a:endParaRPr lang="nn-NO" sz="1200" dirty="0">
              <a:solidFill>
                <a:schemeClr val="tx1"/>
              </a:solidFill>
              <a:latin typeface="Arial" pitchFamily="34" charset="0"/>
              <a:ea typeface="Times New Roman" pitchFamily="18" charset="0"/>
              <a:cs typeface="Arial" pitchFamily="34" charset="0"/>
            </a:endParaRPr>
          </a:p>
          <a:p>
            <a:pPr>
              <a:defRPr/>
            </a:pPr>
            <a:endParaRPr lang="nn-NO" sz="1200" dirty="0" smtClean="0">
              <a:solidFill>
                <a:schemeClr val="tx1"/>
              </a:solidFill>
              <a:latin typeface="Arial" pitchFamily="34" charset="0"/>
              <a:ea typeface="Times New Roman" pitchFamily="18" charset="0"/>
              <a:cs typeface="Arial" pitchFamily="34" charset="0"/>
            </a:endParaRPr>
          </a:p>
          <a:p>
            <a:pPr>
              <a:defRPr/>
            </a:pPr>
            <a:r>
              <a:rPr lang="nn-NO" sz="1200" dirty="0" smtClean="0">
                <a:solidFill>
                  <a:schemeClr val="tx1"/>
                </a:solidFill>
                <a:latin typeface="Arial" pitchFamily="34" charset="0"/>
                <a:ea typeface="Times New Roman" pitchFamily="18" charset="0"/>
                <a:cs typeface="Arial" pitchFamily="34" charset="0"/>
              </a:rPr>
              <a:t>06.45. - Barnehagen </a:t>
            </a:r>
            <a:r>
              <a:rPr lang="nn-NO" sz="1200" dirty="0">
                <a:solidFill>
                  <a:schemeClr val="tx1"/>
                </a:solidFill>
                <a:latin typeface="Arial" pitchFamily="34" charset="0"/>
                <a:ea typeface="Times New Roman" pitchFamily="18" charset="0"/>
                <a:cs typeface="Arial" pitchFamily="34" charset="0"/>
              </a:rPr>
              <a:t>opnar. </a:t>
            </a:r>
            <a:r>
              <a:rPr lang="nn-NO" sz="1200" dirty="0" smtClean="0">
                <a:solidFill>
                  <a:schemeClr val="tx1"/>
                </a:solidFill>
                <a:latin typeface="Arial" pitchFamily="34" charset="0"/>
                <a:ea typeface="Times New Roman" pitchFamily="18" charset="0"/>
                <a:cs typeface="Arial" pitchFamily="34" charset="0"/>
              </a:rPr>
              <a:t>–</a:t>
            </a:r>
          </a:p>
          <a:p>
            <a:pPr>
              <a:defRPr/>
            </a:pPr>
            <a:r>
              <a:rPr lang="nn-NO" sz="1200" dirty="0" smtClean="0">
                <a:solidFill>
                  <a:srgbClr val="FF0000"/>
                </a:solidFill>
                <a:latin typeface="Arial" pitchFamily="34" charset="0"/>
                <a:ea typeface="Times New Roman" pitchFamily="18" charset="0"/>
                <a:cs typeface="Arial" pitchFamily="34" charset="0"/>
              </a:rPr>
              <a:t>Justeringar etter </a:t>
            </a:r>
            <a:r>
              <a:rPr lang="nn-NO" sz="1200" dirty="0" err="1" smtClean="0">
                <a:solidFill>
                  <a:srgbClr val="FF0000"/>
                </a:solidFill>
                <a:latin typeface="Arial" pitchFamily="34" charset="0"/>
                <a:ea typeface="Times New Roman" pitchFamily="18" charset="0"/>
                <a:cs typeface="Arial" pitchFamily="34" charset="0"/>
              </a:rPr>
              <a:t>coronatiltak</a:t>
            </a:r>
            <a:r>
              <a:rPr lang="nn-NO" sz="1200" dirty="0" smtClean="0">
                <a:solidFill>
                  <a:srgbClr val="FF0000"/>
                </a:solidFill>
                <a:latin typeface="Arial" pitchFamily="34" charset="0"/>
                <a:ea typeface="Times New Roman" pitchFamily="18" charset="0"/>
                <a:cs typeface="Arial" pitchFamily="34" charset="0"/>
              </a:rPr>
              <a:t>, inforasjon alt etter kva situasjonen er.</a:t>
            </a:r>
          </a:p>
          <a:p>
            <a:pPr>
              <a:defRPr/>
            </a:pPr>
            <a:endParaRPr lang="nn-NO" sz="1200" dirty="0" smtClean="0">
              <a:solidFill>
                <a:schemeClr val="tx1"/>
              </a:solidFill>
              <a:latin typeface="Arial" pitchFamily="34" charset="0"/>
              <a:ea typeface="Times New Roman" pitchFamily="18" charset="0"/>
              <a:cs typeface="Arial" pitchFamily="34" charset="0"/>
            </a:endParaRPr>
          </a:p>
          <a:p>
            <a:pPr>
              <a:defRPr/>
            </a:pPr>
            <a:r>
              <a:rPr lang="nn-NO" sz="1200" b="1" u="sng" dirty="0" smtClean="0">
                <a:solidFill>
                  <a:schemeClr val="tx1"/>
                </a:solidFill>
                <a:latin typeface="Arial" pitchFamily="34" charset="0"/>
                <a:ea typeface="Times New Roman" pitchFamily="18" charset="0"/>
                <a:cs typeface="Arial" pitchFamily="34" charset="0"/>
              </a:rPr>
              <a:t>08.00 - 09.00 Frukost   </a:t>
            </a:r>
            <a:r>
              <a:rPr lang="nn-NO" sz="1200" u="sng" dirty="0" smtClean="0">
                <a:solidFill>
                  <a:schemeClr val="tx1"/>
                </a:solidFill>
                <a:latin typeface="Arial" pitchFamily="34" charset="0"/>
                <a:ea typeface="Times New Roman" pitchFamily="18" charset="0"/>
                <a:cs typeface="Arial" pitchFamily="34" charset="0"/>
              </a:rPr>
              <a:t>- </a:t>
            </a:r>
            <a:r>
              <a:rPr lang="nn-NO" sz="1200" b="1" u="sng" dirty="0" smtClean="0">
                <a:solidFill>
                  <a:schemeClr val="tx1"/>
                </a:solidFill>
                <a:latin typeface="Arial" pitchFamily="34" charset="0"/>
                <a:ea typeface="Times New Roman" pitchFamily="18" charset="0"/>
                <a:cs typeface="Arial" pitchFamily="34" charset="0"/>
              </a:rPr>
              <a:t>barn som kjem etter 8.45 må ha ete           </a:t>
            </a:r>
          </a:p>
          <a:p>
            <a:pPr>
              <a:defRPr/>
            </a:pPr>
            <a:r>
              <a:rPr lang="nn-NO" sz="1200" b="1" dirty="0" smtClean="0">
                <a:solidFill>
                  <a:schemeClr val="tx1"/>
                </a:solidFill>
                <a:latin typeface="Arial" pitchFamily="34" charset="0"/>
                <a:ea typeface="Times New Roman" pitchFamily="18" charset="0"/>
                <a:cs typeface="Arial" pitchFamily="34" charset="0"/>
              </a:rPr>
              <a:t>                                        </a:t>
            </a:r>
            <a:r>
              <a:rPr lang="nn-NO" sz="1200" b="1" u="sng" dirty="0" smtClean="0">
                <a:solidFill>
                  <a:schemeClr val="tx1"/>
                </a:solidFill>
                <a:latin typeface="Arial" pitchFamily="34" charset="0"/>
                <a:ea typeface="Times New Roman" pitchFamily="18" charset="0"/>
                <a:cs typeface="Arial" pitchFamily="34" charset="0"/>
              </a:rPr>
              <a:t>frukost heime. </a:t>
            </a:r>
            <a:endParaRPr lang="nn-NO" sz="1200" b="1" u="sng" dirty="0">
              <a:solidFill>
                <a:schemeClr val="tx1"/>
              </a:solidFill>
              <a:latin typeface="Arial" pitchFamily="34" charset="0"/>
              <a:ea typeface="Times New Roman" pitchFamily="18" charset="0"/>
              <a:cs typeface="Arial" pitchFamily="34" charset="0"/>
            </a:endParaRPr>
          </a:p>
          <a:p>
            <a:pPr>
              <a:defRPr/>
            </a:pPr>
            <a:r>
              <a:rPr lang="nn-NO" sz="1200" b="1" dirty="0" smtClean="0">
                <a:solidFill>
                  <a:schemeClr val="tx1"/>
                </a:solidFill>
                <a:latin typeface="Arial" pitchFamily="34" charset="0"/>
                <a:ea typeface="Times New Roman" pitchFamily="18" charset="0"/>
                <a:cs typeface="Arial" pitchFamily="34" charset="0"/>
              </a:rPr>
              <a:t>09.15-11.30</a:t>
            </a:r>
            <a:r>
              <a:rPr lang="nn-NO" sz="1200" dirty="0" smtClean="0">
                <a:solidFill>
                  <a:schemeClr val="tx1"/>
                </a:solidFill>
                <a:latin typeface="Arial" pitchFamily="34" charset="0"/>
                <a:ea typeface="Times New Roman" pitchFamily="18" charset="0"/>
                <a:cs typeface="Arial" pitchFamily="34" charset="0"/>
              </a:rPr>
              <a:t>   Aktivitetar inne/ute.</a:t>
            </a:r>
            <a:endParaRPr lang="nn-NO" sz="1200" dirty="0">
              <a:solidFill>
                <a:schemeClr val="tx1"/>
              </a:solidFill>
              <a:latin typeface="Arial" pitchFamily="34" charset="0"/>
              <a:ea typeface="Times New Roman" pitchFamily="18" charset="0"/>
              <a:cs typeface="Arial" pitchFamily="34" charset="0"/>
            </a:endParaRPr>
          </a:p>
          <a:p>
            <a:pPr>
              <a:defRPr/>
            </a:pPr>
            <a:r>
              <a:rPr lang="nn-NO" sz="1200" b="1" dirty="0" smtClean="0">
                <a:solidFill>
                  <a:schemeClr val="tx1"/>
                </a:solidFill>
                <a:latin typeface="Arial" pitchFamily="34" charset="0"/>
                <a:ea typeface="Times New Roman" pitchFamily="18" charset="0"/>
                <a:cs typeface="Arial" pitchFamily="34" charset="0"/>
              </a:rPr>
              <a:t>Ca </a:t>
            </a:r>
            <a:r>
              <a:rPr lang="nn-NO" sz="1200" b="1" dirty="0" err="1" smtClean="0">
                <a:solidFill>
                  <a:schemeClr val="tx1"/>
                </a:solidFill>
                <a:latin typeface="Arial" pitchFamily="34" charset="0"/>
                <a:ea typeface="Times New Roman" pitchFamily="18" charset="0"/>
                <a:cs typeface="Arial" pitchFamily="34" charset="0"/>
              </a:rPr>
              <a:t>kl</a:t>
            </a:r>
            <a:r>
              <a:rPr lang="nn-NO" sz="1200" b="1" dirty="0" smtClean="0">
                <a:solidFill>
                  <a:schemeClr val="tx1"/>
                </a:solidFill>
                <a:latin typeface="Arial" pitchFamily="34" charset="0"/>
                <a:ea typeface="Times New Roman" pitchFamily="18" charset="0"/>
                <a:cs typeface="Arial" pitchFamily="34" charset="0"/>
              </a:rPr>
              <a:t> 11.00/11.30</a:t>
            </a:r>
            <a:r>
              <a:rPr lang="nn-NO" sz="1200" dirty="0">
                <a:solidFill>
                  <a:schemeClr val="tx1"/>
                </a:solidFill>
                <a:latin typeface="Arial" pitchFamily="34" charset="0"/>
                <a:ea typeface="Times New Roman" pitchFamily="18" charset="0"/>
                <a:cs typeface="Arial" pitchFamily="34" charset="0"/>
              </a:rPr>
              <a:t>	 </a:t>
            </a:r>
            <a:r>
              <a:rPr lang="nn-NO" sz="1200" dirty="0" smtClean="0">
                <a:solidFill>
                  <a:schemeClr val="tx1"/>
                </a:solidFill>
                <a:latin typeface="Arial" pitchFamily="34" charset="0"/>
                <a:ea typeface="Times New Roman" pitchFamily="18" charset="0"/>
                <a:cs typeface="Arial" pitchFamily="34" charset="0"/>
              </a:rPr>
              <a:t>LUNSJ</a:t>
            </a:r>
            <a:endParaRPr lang="nn-NO" sz="1200" dirty="0">
              <a:solidFill>
                <a:schemeClr val="tx1"/>
              </a:solidFill>
              <a:latin typeface="Arial" pitchFamily="34" charset="0"/>
              <a:ea typeface="Times New Roman" pitchFamily="18" charset="0"/>
              <a:cs typeface="Arial" pitchFamily="34" charset="0"/>
            </a:endParaRPr>
          </a:p>
          <a:p>
            <a:pPr>
              <a:defRPr/>
            </a:pPr>
            <a:r>
              <a:rPr lang="nn-NO" sz="1200" b="1" dirty="0" smtClean="0">
                <a:solidFill>
                  <a:schemeClr val="tx1"/>
                </a:solidFill>
                <a:latin typeface="Arial" pitchFamily="34" charset="0"/>
                <a:ea typeface="Times New Roman" pitchFamily="18" charset="0"/>
                <a:cs typeface="Arial" pitchFamily="34" charset="0"/>
              </a:rPr>
              <a:t>14.00         Fruktmåltid</a:t>
            </a:r>
          </a:p>
          <a:p>
            <a:pPr>
              <a:defRPr/>
            </a:pPr>
            <a:r>
              <a:rPr lang="nn-NO" sz="1200" b="1" dirty="0" smtClean="0">
                <a:solidFill>
                  <a:schemeClr val="tx1"/>
                </a:solidFill>
                <a:latin typeface="Arial" pitchFamily="34" charset="0"/>
                <a:ea typeface="Times New Roman" pitchFamily="18" charset="0"/>
                <a:cs typeface="Arial" pitchFamily="34" charset="0"/>
              </a:rPr>
              <a:t>16.30</a:t>
            </a:r>
            <a:r>
              <a:rPr lang="nn-NO" sz="1200" dirty="0" smtClean="0">
                <a:solidFill>
                  <a:schemeClr val="tx1"/>
                </a:solidFill>
                <a:latin typeface="Arial" pitchFamily="34" charset="0"/>
                <a:ea typeface="Times New Roman" pitchFamily="18" charset="0"/>
                <a:cs typeface="Arial" pitchFamily="34" charset="0"/>
              </a:rPr>
              <a:t>         </a:t>
            </a:r>
            <a:r>
              <a:rPr lang="nn-NO" sz="1200" dirty="0">
                <a:solidFill>
                  <a:schemeClr val="tx1"/>
                </a:solidFill>
                <a:latin typeface="Arial" pitchFamily="34" charset="0"/>
                <a:ea typeface="Times New Roman" pitchFamily="18" charset="0"/>
                <a:cs typeface="Arial" pitchFamily="34" charset="0"/>
              </a:rPr>
              <a:t>Barnehagen stengjer. </a:t>
            </a:r>
            <a:r>
              <a:rPr lang="nn-NO" sz="1200" b="1" dirty="0">
                <a:solidFill>
                  <a:schemeClr val="tx1"/>
                </a:solidFill>
                <a:latin typeface="Arial" pitchFamily="34" charset="0"/>
                <a:ea typeface="Times New Roman" pitchFamily="18" charset="0"/>
                <a:cs typeface="Arial" pitchFamily="34" charset="0"/>
              </a:rPr>
              <a:t>Takk for i dag!</a:t>
            </a:r>
            <a:endParaRPr lang="nn-NO" sz="1200" dirty="0">
              <a:solidFill>
                <a:schemeClr val="tx1"/>
              </a:solidFill>
              <a:latin typeface="Arial" pitchFamily="34" charset="0"/>
              <a:ea typeface="Times New Roman" pitchFamily="18" charset="0"/>
              <a:cs typeface="Arial" pitchFamily="34" charset="0"/>
            </a:endParaRPr>
          </a:p>
          <a:p>
            <a:pPr>
              <a:defRPr/>
            </a:pPr>
            <a:endParaRPr lang="nn-NO" sz="1200" dirty="0">
              <a:solidFill>
                <a:schemeClr val="tx1"/>
              </a:solidFill>
              <a:latin typeface="Arial" pitchFamily="34" charset="0"/>
              <a:ea typeface="Times New Roman" pitchFamily="18" charset="0"/>
              <a:cs typeface="Arial" pitchFamily="34" charset="0"/>
            </a:endParaRPr>
          </a:p>
          <a:p>
            <a:pPr>
              <a:defRPr/>
            </a:pPr>
            <a:r>
              <a:rPr lang="nn-NO" sz="1200" dirty="0" smtClean="0">
                <a:solidFill>
                  <a:schemeClr val="tx1"/>
                </a:solidFill>
                <a:latin typeface="Arial" pitchFamily="34" charset="0"/>
                <a:ea typeface="Times New Roman" pitchFamily="18" charset="0"/>
                <a:cs typeface="Arial" pitchFamily="34" charset="0"/>
              </a:rPr>
              <a:t>Ikkje </a:t>
            </a:r>
            <a:r>
              <a:rPr lang="nn-NO" sz="1200" dirty="0">
                <a:solidFill>
                  <a:schemeClr val="tx1"/>
                </a:solidFill>
                <a:latin typeface="Arial" pitchFamily="34" charset="0"/>
                <a:ea typeface="Times New Roman" pitchFamily="18" charset="0"/>
                <a:cs typeface="Arial" pitchFamily="34" charset="0"/>
              </a:rPr>
              <a:t>alle dagar er </a:t>
            </a:r>
            <a:r>
              <a:rPr lang="nn-NO" sz="1200" dirty="0" smtClean="0">
                <a:solidFill>
                  <a:schemeClr val="tx1"/>
                </a:solidFill>
                <a:latin typeface="Arial" pitchFamily="34" charset="0"/>
                <a:ea typeface="Times New Roman" pitchFamily="18" charset="0"/>
                <a:cs typeface="Arial" pitchFamily="34" charset="0"/>
              </a:rPr>
              <a:t>like. </a:t>
            </a:r>
            <a:r>
              <a:rPr lang="nn-NO" sz="1200" dirty="0" err="1" smtClean="0">
                <a:solidFill>
                  <a:schemeClr val="tx1"/>
                </a:solidFill>
                <a:latin typeface="Arial" pitchFamily="34" charset="0"/>
                <a:ea typeface="Times New Roman" pitchFamily="18" charset="0"/>
                <a:cs typeface="Arial" pitchFamily="34" charset="0"/>
              </a:rPr>
              <a:t>Dagsrytmen</a:t>
            </a:r>
            <a:r>
              <a:rPr lang="nn-NO" sz="1200" dirty="0" smtClean="0">
                <a:solidFill>
                  <a:schemeClr val="tx1"/>
                </a:solidFill>
                <a:latin typeface="Arial" pitchFamily="34" charset="0"/>
                <a:ea typeface="Times New Roman" pitchFamily="18" charset="0"/>
                <a:cs typeface="Arial" pitchFamily="34" charset="0"/>
              </a:rPr>
              <a:t> </a:t>
            </a:r>
            <a:r>
              <a:rPr lang="nn-NO" sz="1200" dirty="0">
                <a:solidFill>
                  <a:schemeClr val="tx1"/>
                </a:solidFill>
                <a:latin typeface="Arial" pitchFamily="34" charset="0"/>
                <a:ea typeface="Times New Roman" pitchFamily="18" charset="0"/>
                <a:cs typeface="Arial" pitchFamily="34" charset="0"/>
              </a:rPr>
              <a:t>er ei </a:t>
            </a:r>
            <a:r>
              <a:rPr lang="nn-NO" sz="1200" dirty="0" smtClean="0">
                <a:solidFill>
                  <a:schemeClr val="tx1"/>
                </a:solidFill>
                <a:latin typeface="Arial" pitchFamily="34" charset="0"/>
                <a:ea typeface="Times New Roman" pitchFamily="18" charset="0"/>
                <a:cs typeface="Arial" pitchFamily="34" charset="0"/>
              </a:rPr>
              <a:t>rettesnor som kan påverkast av barna si interesse, dagsform, årstid</a:t>
            </a:r>
            <a:r>
              <a:rPr lang="nn-NO" sz="1200" dirty="0">
                <a:solidFill>
                  <a:schemeClr val="tx1"/>
                </a:solidFill>
                <a:latin typeface="Arial" pitchFamily="34" charset="0"/>
                <a:ea typeface="Times New Roman" pitchFamily="18" charset="0"/>
                <a:cs typeface="Arial" pitchFamily="34" charset="0"/>
              </a:rPr>
              <a:t>/ </a:t>
            </a:r>
            <a:r>
              <a:rPr lang="nn-NO" sz="1200" dirty="0" smtClean="0">
                <a:solidFill>
                  <a:schemeClr val="tx1"/>
                </a:solidFill>
                <a:latin typeface="Arial" pitchFamily="34" charset="0"/>
                <a:ea typeface="Times New Roman" pitchFamily="18" charset="0"/>
                <a:cs typeface="Arial" pitchFamily="34" charset="0"/>
              </a:rPr>
              <a:t>veret </a:t>
            </a:r>
            <a:r>
              <a:rPr lang="nn-NO" sz="1200" dirty="0">
                <a:solidFill>
                  <a:schemeClr val="tx1"/>
                </a:solidFill>
                <a:latin typeface="Arial" pitchFamily="34" charset="0"/>
                <a:ea typeface="Times New Roman" pitchFamily="18" charset="0"/>
                <a:cs typeface="Arial" pitchFamily="34" charset="0"/>
              </a:rPr>
              <a:t>eller </a:t>
            </a:r>
            <a:r>
              <a:rPr lang="nn-NO" sz="1200" dirty="0" smtClean="0">
                <a:solidFill>
                  <a:schemeClr val="tx1"/>
                </a:solidFill>
                <a:latin typeface="Arial" pitchFamily="34" charset="0"/>
                <a:ea typeface="Times New Roman" pitchFamily="18" charset="0"/>
                <a:cs typeface="Arial" pitchFamily="34" charset="0"/>
              </a:rPr>
              <a:t>spontane hendingar.</a:t>
            </a:r>
          </a:p>
          <a:p>
            <a:pPr>
              <a:defRPr/>
            </a:pPr>
            <a:endParaRPr lang="nn-NO" sz="1200" dirty="0" smtClean="0">
              <a:solidFill>
                <a:schemeClr val="tx1"/>
              </a:solidFill>
              <a:latin typeface="Arial" pitchFamily="34" charset="0"/>
              <a:ea typeface="Times New Roman" pitchFamily="18" charset="0"/>
              <a:cs typeface="Arial" pitchFamily="34" charset="0"/>
            </a:endParaRPr>
          </a:p>
          <a:p>
            <a:pPr>
              <a:lnSpc>
                <a:spcPct val="150000"/>
              </a:lnSpc>
              <a:defRPr/>
            </a:pPr>
            <a:r>
              <a:rPr lang="nn-NO" sz="1200" b="1" dirty="0" smtClean="0">
                <a:solidFill>
                  <a:schemeClr val="tx1"/>
                </a:solidFill>
                <a:latin typeface="Arial" pitchFamily="34" charset="0"/>
                <a:ea typeface="Times New Roman" pitchFamily="18" charset="0"/>
                <a:cs typeface="Arial" pitchFamily="34" charset="0"/>
              </a:rPr>
              <a:t>For </a:t>
            </a:r>
            <a:r>
              <a:rPr lang="nn-NO" sz="1200" b="1" dirty="0">
                <a:solidFill>
                  <a:schemeClr val="tx1"/>
                </a:solidFill>
                <a:latin typeface="Arial" pitchFamily="34" charset="0"/>
                <a:ea typeface="Times New Roman" pitchFamily="18" charset="0"/>
                <a:cs typeface="Arial" pitchFamily="34" charset="0"/>
              </a:rPr>
              <a:t>at vi skal kunne halde vår </a:t>
            </a:r>
            <a:r>
              <a:rPr lang="nn-NO" sz="1200" b="1" dirty="0" err="1">
                <a:solidFill>
                  <a:schemeClr val="tx1"/>
                </a:solidFill>
                <a:latin typeface="Arial" pitchFamily="34" charset="0"/>
                <a:ea typeface="Times New Roman" pitchFamily="18" charset="0"/>
                <a:cs typeface="Arial" pitchFamily="34" charset="0"/>
              </a:rPr>
              <a:t>dagsplan</a:t>
            </a:r>
            <a:r>
              <a:rPr lang="nn-NO" sz="1200" b="1" dirty="0">
                <a:solidFill>
                  <a:schemeClr val="tx1"/>
                </a:solidFill>
                <a:latin typeface="Arial" pitchFamily="34" charset="0"/>
                <a:ea typeface="Times New Roman" pitchFamily="18" charset="0"/>
                <a:cs typeface="Arial" pitchFamily="34" charset="0"/>
              </a:rPr>
              <a:t> med dei aktivitetane som er </a:t>
            </a:r>
            <a:r>
              <a:rPr lang="nn-NO" sz="1200" b="1" dirty="0" smtClean="0">
                <a:solidFill>
                  <a:schemeClr val="tx1"/>
                </a:solidFill>
                <a:latin typeface="Arial" pitchFamily="34" charset="0"/>
                <a:ea typeface="Times New Roman" pitchFamily="18" charset="0"/>
                <a:cs typeface="Arial" pitchFamily="34" charset="0"/>
              </a:rPr>
              <a:t>planlagde for dagen, ber vi om at </a:t>
            </a:r>
            <a:r>
              <a:rPr lang="nn-NO" sz="1200" b="1" u="sng" dirty="0" smtClean="0">
                <a:solidFill>
                  <a:schemeClr val="tx1"/>
                </a:solidFill>
                <a:latin typeface="Arial" pitchFamily="34" charset="0"/>
                <a:ea typeface="Times New Roman" pitchFamily="18" charset="0"/>
                <a:cs typeface="Arial" pitchFamily="34" charset="0"/>
              </a:rPr>
              <a:t>foreldra gjev melding </a:t>
            </a:r>
            <a:r>
              <a:rPr lang="nn-NO" sz="1200" b="1" dirty="0" smtClean="0">
                <a:solidFill>
                  <a:schemeClr val="tx1"/>
                </a:solidFill>
                <a:latin typeface="Arial" pitchFamily="34" charset="0"/>
                <a:ea typeface="Times New Roman" pitchFamily="18" charset="0"/>
                <a:cs typeface="Arial" pitchFamily="34" charset="0"/>
              </a:rPr>
              <a:t>til barnehagen dersom barnet av ulike grunnar ikkje kjem i barnehagen, enten det er på grunn av sjukdom eller det om det tek fri. Vi ynskjer at de ringer eller</a:t>
            </a:r>
          </a:p>
          <a:p>
            <a:pPr>
              <a:defRPr/>
            </a:pPr>
            <a:r>
              <a:rPr lang="nn-NO" sz="1200" b="1" dirty="0" smtClean="0">
                <a:solidFill>
                  <a:schemeClr val="tx1"/>
                </a:solidFill>
                <a:latin typeface="Arial" pitchFamily="34" charset="0"/>
                <a:ea typeface="Times New Roman" pitchFamily="18" charset="0"/>
                <a:cs typeface="Arial" pitchFamily="34" charset="0"/>
              </a:rPr>
              <a:t>sender melding til avdelinga ved fråvær.</a:t>
            </a:r>
          </a:p>
          <a:p>
            <a:pPr>
              <a:defRPr/>
            </a:pPr>
            <a:endParaRPr lang="nn-NO" sz="1200" b="1" dirty="0" smtClean="0">
              <a:solidFill>
                <a:schemeClr val="tx1"/>
              </a:solidFill>
              <a:latin typeface="Arial" pitchFamily="34" charset="0"/>
              <a:ea typeface="Times New Roman" pitchFamily="18" charset="0"/>
              <a:cs typeface="Arial" pitchFamily="34" charset="0"/>
            </a:endParaRPr>
          </a:p>
          <a:p>
            <a:pPr>
              <a:lnSpc>
                <a:spcPct val="150000"/>
              </a:lnSpc>
              <a:defRPr/>
            </a:pPr>
            <a:r>
              <a:rPr lang="nn-NO" sz="1200" b="1" u="sng" dirty="0" smtClean="0">
                <a:solidFill>
                  <a:schemeClr val="tx1"/>
                </a:solidFill>
                <a:latin typeface="Arial" pitchFamily="34" charset="0"/>
                <a:ea typeface="Times New Roman" pitchFamily="18" charset="0"/>
                <a:cs typeface="Arial" pitchFamily="34" charset="0"/>
              </a:rPr>
              <a:t>Vi er ein sommaropen barnehage</a:t>
            </a:r>
            <a:r>
              <a:rPr lang="nn-NO" sz="1200" b="1" dirty="0" smtClean="0">
                <a:solidFill>
                  <a:schemeClr val="tx1"/>
                </a:solidFill>
                <a:latin typeface="Arial" pitchFamily="34" charset="0"/>
                <a:ea typeface="Times New Roman" pitchFamily="18" charset="0"/>
                <a:cs typeface="Arial" pitchFamily="34" charset="0"/>
              </a:rPr>
              <a:t>: </a:t>
            </a:r>
            <a:endParaRPr lang="nn-NO" sz="1200" b="1" dirty="0">
              <a:solidFill>
                <a:schemeClr val="tx1"/>
              </a:solidFill>
              <a:latin typeface="Arial" pitchFamily="34" charset="0"/>
              <a:ea typeface="Times New Roman" pitchFamily="18" charset="0"/>
              <a:cs typeface="Arial" pitchFamily="34" charset="0"/>
            </a:endParaRPr>
          </a:p>
          <a:p>
            <a:pPr>
              <a:lnSpc>
                <a:spcPct val="150000"/>
              </a:lnSpc>
              <a:defRPr/>
            </a:pPr>
            <a:r>
              <a:rPr lang="nn-NO" sz="1200" b="1" dirty="0" smtClean="0">
                <a:solidFill>
                  <a:schemeClr val="tx1"/>
                </a:solidFill>
                <a:latin typeface="Arial" pitchFamily="34" charset="0"/>
                <a:ea typeface="Times New Roman" pitchFamily="18" charset="0"/>
                <a:cs typeface="Arial" pitchFamily="34" charset="0"/>
              </a:rPr>
              <a:t>Alle barn må ta ut 3 veker samanhengande ferie </a:t>
            </a:r>
          </a:p>
          <a:p>
            <a:pPr>
              <a:lnSpc>
                <a:spcPct val="150000"/>
              </a:lnSpc>
              <a:defRPr/>
            </a:pPr>
            <a:r>
              <a:rPr lang="nn-NO" sz="1200" b="1" dirty="0" smtClean="0">
                <a:solidFill>
                  <a:schemeClr val="tx1"/>
                </a:solidFill>
                <a:latin typeface="Arial" pitchFamily="34" charset="0"/>
                <a:ea typeface="Times New Roman" pitchFamily="18" charset="0"/>
                <a:cs typeface="Arial" pitchFamily="34" charset="0"/>
              </a:rPr>
              <a:t>i løpet av året.  Juli er betalingsfri </a:t>
            </a:r>
            <a:r>
              <a:rPr lang="nn-NO" sz="1200" b="1" dirty="0" err="1" smtClean="0">
                <a:solidFill>
                  <a:schemeClr val="tx1"/>
                </a:solidFill>
                <a:latin typeface="Arial" pitchFamily="34" charset="0"/>
                <a:ea typeface="Times New Roman" pitchFamily="18" charset="0"/>
                <a:cs typeface="Arial" pitchFamily="34" charset="0"/>
              </a:rPr>
              <a:t>mnd</a:t>
            </a:r>
            <a:r>
              <a:rPr lang="nn-NO" sz="1200" b="1" dirty="0" smtClean="0">
                <a:solidFill>
                  <a:schemeClr val="tx1"/>
                </a:solidFill>
                <a:latin typeface="Arial" pitchFamily="34" charset="0"/>
                <a:ea typeface="Times New Roman" pitchFamily="18" charset="0"/>
                <a:cs typeface="Arial" pitchFamily="34" charset="0"/>
              </a:rPr>
              <a:t> </a:t>
            </a:r>
          </a:p>
          <a:p>
            <a:pPr>
              <a:lnSpc>
                <a:spcPct val="150000"/>
              </a:lnSpc>
              <a:defRPr/>
            </a:pPr>
            <a:r>
              <a:rPr lang="nn-NO" sz="1200" b="1" dirty="0" smtClean="0">
                <a:solidFill>
                  <a:schemeClr val="tx1"/>
                </a:solidFill>
                <a:latin typeface="Arial" pitchFamily="34" charset="0"/>
                <a:ea typeface="Times New Roman" pitchFamily="18" charset="0"/>
                <a:cs typeface="Arial" pitchFamily="34" charset="0"/>
              </a:rPr>
              <a:t> ( for 3 veker ferie + 5 </a:t>
            </a:r>
            <a:r>
              <a:rPr lang="nn-NO" sz="1200" b="1" dirty="0" err="1" smtClean="0">
                <a:solidFill>
                  <a:schemeClr val="tx1"/>
                </a:solidFill>
                <a:latin typeface="Arial" pitchFamily="34" charset="0"/>
                <a:ea typeface="Times New Roman" pitchFamily="18" charset="0"/>
                <a:cs typeface="Arial" pitchFamily="34" charset="0"/>
              </a:rPr>
              <a:t>planl</a:t>
            </a:r>
            <a:r>
              <a:rPr lang="nn-NO" sz="1200" b="1" dirty="0" smtClean="0">
                <a:solidFill>
                  <a:schemeClr val="tx1"/>
                </a:solidFill>
                <a:latin typeface="Arial" pitchFamily="34" charset="0"/>
                <a:ea typeface="Times New Roman" pitchFamily="18" charset="0"/>
                <a:cs typeface="Arial" pitchFamily="34" charset="0"/>
              </a:rPr>
              <a:t>. dagar).</a:t>
            </a:r>
          </a:p>
          <a:p>
            <a:pPr>
              <a:lnSpc>
                <a:spcPct val="150000"/>
              </a:lnSpc>
              <a:defRPr/>
            </a:pPr>
            <a:endParaRPr lang="nn-NO" sz="1200" b="1" dirty="0" smtClean="0">
              <a:solidFill>
                <a:schemeClr val="tx1"/>
              </a:solidFill>
              <a:latin typeface="Arial" pitchFamily="34" charset="0"/>
              <a:ea typeface="Times New Roman" pitchFamily="18" charset="0"/>
              <a:cs typeface="Arial" pitchFamily="34" charset="0"/>
            </a:endParaRPr>
          </a:p>
          <a:p>
            <a:pPr>
              <a:defRPr/>
            </a:pPr>
            <a:r>
              <a:rPr lang="nn-NO" sz="1200" dirty="0" smtClean="0">
                <a:latin typeface="Comic Sans MS" pitchFamily="66" charset="0"/>
                <a:ea typeface="Times New Roman" pitchFamily="18" charset="0"/>
                <a:cs typeface="Times New Roman" pitchFamily="18" charset="0"/>
              </a:rPr>
              <a:t>  </a:t>
            </a:r>
            <a:endParaRPr lang="nn-NO" sz="1200" dirty="0">
              <a:latin typeface="Comic Sans MS" pitchFamily="66" charset="0"/>
              <a:ea typeface="Times New Roman" pitchFamily="18" charset="0"/>
              <a:cs typeface="Times New Roman" pitchFamily="18" charset="0"/>
            </a:endParaRPr>
          </a:p>
        </p:txBody>
      </p:sp>
      <p:sp>
        <p:nvSpPr>
          <p:cNvPr id="17" name="Rektangel 16"/>
          <p:cNvSpPr/>
          <p:nvPr/>
        </p:nvSpPr>
        <p:spPr>
          <a:xfrm>
            <a:off x="4901276" y="44492"/>
            <a:ext cx="4440361" cy="6624868"/>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0" bIns="1404000" anchor="ctr"/>
          <a:lstStyle/>
          <a:p>
            <a:pPr eaLnBrk="1" fontAlgn="auto" hangingPunct="1">
              <a:spcBef>
                <a:spcPct val="20000"/>
              </a:spcBef>
              <a:spcAft>
                <a:spcPts val="0"/>
              </a:spcAft>
              <a:defRPr/>
            </a:pPr>
            <a:endParaRPr lang="nn-NO" sz="1200" b="1" dirty="0">
              <a:solidFill>
                <a:prstClr val="black"/>
              </a:solidFill>
              <a:latin typeface="Comic Sans MS" pitchFamily="66" charset="0"/>
              <a:cs typeface="Times New Roman" pitchFamily="18" charset="0"/>
            </a:endParaRPr>
          </a:p>
          <a:p>
            <a:pPr eaLnBrk="1" fontAlgn="auto" hangingPunct="1">
              <a:spcBef>
                <a:spcPct val="20000"/>
              </a:spcBef>
              <a:spcAft>
                <a:spcPts val="0"/>
              </a:spcAft>
              <a:defRPr/>
            </a:pPr>
            <a:endParaRPr lang="nn-NO" sz="1200" b="1" dirty="0">
              <a:solidFill>
                <a:schemeClr val="tx1"/>
              </a:solidFill>
              <a:latin typeface="Arial" pitchFamily="34" charset="0"/>
              <a:cs typeface="Arial" pitchFamily="34" charset="0"/>
            </a:endParaRPr>
          </a:p>
          <a:p>
            <a:pPr eaLnBrk="1" fontAlgn="auto" hangingPunct="1">
              <a:spcBef>
                <a:spcPct val="20000"/>
              </a:spcBef>
              <a:spcAft>
                <a:spcPts val="0"/>
              </a:spcAft>
              <a:defRPr/>
            </a:pPr>
            <a:endParaRPr lang="nn-NO" sz="1200" b="1" dirty="0">
              <a:solidFill>
                <a:schemeClr val="tx1"/>
              </a:solidFill>
              <a:latin typeface="Arial" pitchFamily="34" charset="0"/>
              <a:cs typeface="Arial" pitchFamily="34" charset="0"/>
            </a:endParaRPr>
          </a:p>
          <a:p>
            <a:pPr eaLnBrk="1" fontAlgn="auto" hangingPunct="1">
              <a:spcBef>
                <a:spcPct val="20000"/>
              </a:spcBef>
              <a:spcAft>
                <a:spcPts val="0"/>
              </a:spcAft>
              <a:defRPr/>
            </a:pPr>
            <a:endParaRPr lang="nn-NO" sz="1200" b="1" dirty="0">
              <a:solidFill>
                <a:schemeClr val="tx1"/>
              </a:solidFill>
              <a:latin typeface="Arial" pitchFamily="34" charset="0"/>
              <a:cs typeface="Arial" pitchFamily="34" charset="0"/>
            </a:endParaRPr>
          </a:p>
          <a:p>
            <a:pPr eaLnBrk="1" fontAlgn="auto" hangingPunct="1">
              <a:spcBef>
                <a:spcPct val="20000"/>
              </a:spcBef>
              <a:spcAft>
                <a:spcPts val="0"/>
              </a:spcAft>
              <a:defRPr/>
            </a:pPr>
            <a:r>
              <a:rPr lang="nn-NO" sz="1200" b="1" dirty="0" err="1" smtClean="0">
                <a:solidFill>
                  <a:schemeClr val="tx1"/>
                </a:solidFill>
                <a:latin typeface="Arial" pitchFamily="34" charset="0"/>
                <a:cs typeface="Arial" pitchFamily="34" charset="0"/>
              </a:rPr>
              <a:t>Adm</a:t>
            </a:r>
            <a:r>
              <a:rPr lang="nn-NO" sz="1200" b="1" dirty="0" smtClean="0">
                <a:solidFill>
                  <a:schemeClr val="tx1"/>
                </a:solidFill>
                <a:latin typeface="Arial" pitchFamily="34" charset="0"/>
                <a:cs typeface="Arial" pitchFamily="34" charset="0"/>
              </a:rPr>
              <a:t>.</a:t>
            </a:r>
          </a:p>
          <a:p>
            <a:pPr marL="171450" indent="-171450" eaLnBrk="1" fontAlgn="auto" hangingPunct="1">
              <a:spcBef>
                <a:spcPct val="20000"/>
              </a:spcBef>
              <a:spcAft>
                <a:spcPts val="0"/>
              </a:spcAft>
              <a:buFontTx/>
              <a:buChar char="-"/>
              <a:defRPr/>
            </a:pPr>
            <a:r>
              <a:rPr lang="nn-NO" sz="1200" dirty="0" smtClean="0">
                <a:solidFill>
                  <a:schemeClr val="tx1"/>
                </a:solidFill>
                <a:latin typeface="Arial" pitchFamily="34" charset="0"/>
                <a:cs typeface="Arial" pitchFamily="34" charset="0"/>
              </a:rPr>
              <a:t>Synneve </a:t>
            </a:r>
            <a:r>
              <a:rPr lang="nn-NO" sz="1200" dirty="0">
                <a:solidFill>
                  <a:schemeClr val="tx1"/>
                </a:solidFill>
                <a:latin typeface="Arial" pitchFamily="34" charset="0"/>
                <a:cs typeface="Arial" pitchFamily="34" charset="0"/>
              </a:rPr>
              <a:t>Bruheim </a:t>
            </a:r>
            <a:r>
              <a:rPr lang="nn-NO" sz="1200" dirty="0" smtClean="0">
                <a:solidFill>
                  <a:schemeClr val="tx1"/>
                </a:solidFill>
                <a:latin typeface="Arial" pitchFamily="34" charset="0"/>
                <a:cs typeface="Arial" pitchFamily="34" charset="0"/>
              </a:rPr>
              <a:t>Reiakvam, einingsleiar .</a:t>
            </a:r>
          </a:p>
          <a:p>
            <a:pPr marL="171450" indent="-171450" eaLnBrk="1" fontAlgn="auto" hangingPunct="1">
              <a:spcBef>
                <a:spcPct val="20000"/>
              </a:spcBef>
              <a:spcAft>
                <a:spcPts val="0"/>
              </a:spcAft>
              <a:buFontTx/>
              <a:buChar char="-"/>
              <a:defRPr/>
            </a:pPr>
            <a:r>
              <a:rPr lang="nn-NO" sz="1200" dirty="0" smtClean="0">
                <a:solidFill>
                  <a:schemeClr val="tx1"/>
                </a:solidFill>
                <a:latin typeface="Arial" pitchFamily="34" charset="0"/>
                <a:cs typeface="Arial" pitchFamily="34" charset="0"/>
              </a:rPr>
              <a:t> Anny Skeide, ass. einingsleiar.</a:t>
            </a:r>
          </a:p>
          <a:p>
            <a:pPr marL="171450" indent="-171450" eaLnBrk="1" fontAlgn="auto" hangingPunct="1">
              <a:spcBef>
                <a:spcPct val="20000"/>
              </a:spcBef>
              <a:spcAft>
                <a:spcPts val="0"/>
              </a:spcAft>
              <a:buFontTx/>
              <a:buChar char="-"/>
              <a:defRPr/>
            </a:pPr>
            <a:endParaRPr lang="nn-NO" sz="1200" dirty="0">
              <a:solidFill>
                <a:schemeClr val="tx1"/>
              </a:solidFill>
              <a:latin typeface="Arial" pitchFamily="34" charset="0"/>
              <a:cs typeface="Arial" pitchFamily="34" charset="0"/>
            </a:endParaRPr>
          </a:p>
          <a:p>
            <a:pPr eaLnBrk="1" fontAlgn="auto" hangingPunct="1">
              <a:spcBef>
                <a:spcPct val="20000"/>
              </a:spcBef>
              <a:spcAft>
                <a:spcPts val="0"/>
              </a:spcAft>
              <a:defRPr/>
            </a:pPr>
            <a:r>
              <a:rPr lang="nn-NO" sz="1200" b="1" u="sng" dirty="0" err="1" smtClean="0">
                <a:solidFill>
                  <a:schemeClr val="tx1"/>
                </a:solidFill>
                <a:latin typeface="Arial" pitchFamily="34" charset="0"/>
                <a:cs typeface="Arial" pitchFamily="34" charset="0"/>
              </a:rPr>
              <a:t>Personle</a:t>
            </a:r>
            <a:r>
              <a:rPr lang="nn-NO" sz="1200" b="1" u="sng" dirty="0" smtClean="0">
                <a:solidFill>
                  <a:schemeClr val="tx1"/>
                </a:solidFill>
                <a:latin typeface="Arial" pitchFamily="34" charset="0"/>
                <a:cs typeface="Arial" pitchFamily="34" charset="0"/>
              </a:rPr>
              <a:t> på Nøtteliten ( 0 -3 år)</a:t>
            </a:r>
          </a:p>
          <a:p>
            <a:pPr marL="171450" indent="-171450" eaLnBrk="1" fontAlgn="auto" hangingPunct="1">
              <a:spcBef>
                <a:spcPct val="20000"/>
              </a:spcBef>
              <a:spcAft>
                <a:spcPts val="0"/>
              </a:spcAft>
              <a:buFontTx/>
              <a:buChar char="-"/>
              <a:defRPr/>
            </a:pPr>
            <a:r>
              <a:rPr lang="nn-NO" sz="1200" dirty="0" smtClean="0">
                <a:solidFill>
                  <a:schemeClr val="tx1"/>
                </a:solidFill>
                <a:latin typeface="Arial" pitchFamily="34" charset="0"/>
                <a:cs typeface="Arial" pitchFamily="34" charset="0"/>
              </a:rPr>
              <a:t>Anette Hegrenes, Pedagogisk leiar </a:t>
            </a:r>
            <a:endParaRPr lang="nn-NO" sz="1200" dirty="0">
              <a:solidFill>
                <a:schemeClr val="tx1"/>
              </a:solidFill>
              <a:latin typeface="Arial" pitchFamily="34" charset="0"/>
              <a:cs typeface="Arial" pitchFamily="34" charset="0"/>
            </a:endParaRPr>
          </a:p>
          <a:p>
            <a:pPr eaLnBrk="1" fontAlgn="auto" hangingPunct="1">
              <a:spcBef>
                <a:spcPct val="20000"/>
              </a:spcBef>
              <a:spcAft>
                <a:spcPts val="0"/>
              </a:spcAft>
              <a:defRPr/>
            </a:pPr>
            <a:r>
              <a:rPr lang="nn-NO" sz="1200" dirty="0" smtClean="0">
                <a:solidFill>
                  <a:schemeClr val="tx1"/>
                </a:solidFill>
                <a:latin typeface="Arial" pitchFamily="34" charset="0"/>
                <a:cs typeface="Arial" pitchFamily="34" charset="0"/>
              </a:rPr>
              <a:t>-   </a:t>
            </a:r>
            <a:r>
              <a:rPr lang="nn-NO" sz="1200" dirty="0">
                <a:solidFill>
                  <a:schemeClr val="tx1"/>
                </a:solidFill>
                <a:latin typeface="Arial" pitchFamily="34" charset="0"/>
                <a:cs typeface="Arial" pitchFamily="34" charset="0"/>
              </a:rPr>
              <a:t>Anny Skeide – pedagogisk leiar</a:t>
            </a:r>
          </a:p>
          <a:p>
            <a:pPr eaLnBrk="1" fontAlgn="auto" hangingPunct="1">
              <a:spcBef>
                <a:spcPct val="20000"/>
              </a:spcBef>
              <a:spcAft>
                <a:spcPts val="0"/>
              </a:spcAft>
              <a:defRPr/>
            </a:pPr>
            <a:r>
              <a:rPr lang="nn-NO" sz="1200" dirty="0" smtClean="0">
                <a:solidFill>
                  <a:schemeClr val="tx1"/>
                </a:solidFill>
                <a:latin typeface="Arial" pitchFamily="34" charset="0"/>
                <a:cs typeface="Arial" pitchFamily="34" charset="0"/>
              </a:rPr>
              <a:t>-   Inger </a:t>
            </a:r>
            <a:r>
              <a:rPr lang="nn-NO" sz="1200" dirty="0">
                <a:solidFill>
                  <a:schemeClr val="tx1"/>
                </a:solidFill>
                <a:latin typeface="Arial" pitchFamily="34" charset="0"/>
                <a:cs typeface="Arial" pitchFamily="34" charset="0"/>
              </a:rPr>
              <a:t>Lise Vallestad, fagarbeider </a:t>
            </a:r>
            <a:endParaRPr lang="nn-NO" sz="1200" dirty="0" smtClean="0">
              <a:solidFill>
                <a:schemeClr val="tx1"/>
              </a:solidFill>
              <a:latin typeface="Arial" pitchFamily="34" charset="0"/>
              <a:cs typeface="Arial" pitchFamily="34" charset="0"/>
            </a:endParaRPr>
          </a:p>
          <a:p>
            <a:pPr marL="171450" indent="-171450" eaLnBrk="1" fontAlgn="auto" hangingPunct="1">
              <a:spcBef>
                <a:spcPct val="20000"/>
              </a:spcBef>
              <a:spcAft>
                <a:spcPts val="0"/>
              </a:spcAft>
              <a:buFontTx/>
              <a:buChar char="-"/>
              <a:defRPr/>
            </a:pPr>
            <a:r>
              <a:rPr lang="nn-NO" sz="1200" dirty="0" err="1" smtClean="0">
                <a:solidFill>
                  <a:schemeClr val="tx1"/>
                </a:solidFill>
                <a:latin typeface="Arial" pitchFamily="34" charset="0"/>
                <a:cs typeface="Arial" pitchFamily="34" charset="0"/>
              </a:rPr>
              <a:t>Ingly</a:t>
            </a:r>
            <a:r>
              <a:rPr lang="nn-NO" sz="1200" dirty="0" smtClean="0">
                <a:solidFill>
                  <a:schemeClr val="tx1"/>
                </a:solidFill>
                <a:latin typeface="Arial" pitchFamily="34" charset="0"/>
                <a:cs typeface="Arial" pitchFamily="34" charset="0"/>
              </a:rPr>
              <a:t> </a:t>
            </a:r>
            <a:r>
              <a:rPr lang="nn-NO" sz="1200" dirty="0">
                <a:solidFill>
                  <a:schemeClr val="tx1"/>
                </a:solidFill>
                <a:latin typeface="Arial" pitchFamily="34" charset="0"/>
                <a:cs typeface="Arial" pitchFamily="34" charset="0"/>
              </a:rPr>
              <a:t>Johanne Sunde, assistent</a:t>
            </a:r>
            <a:r>
              <a:rPr lang="nn-NO" sz="1200" dirty="0" smtClean="0">
                <a:solidFill>
                  <a:schemeClr val="tx1"/>
                </a:solidFill>
                <a:latin typeface="Arial" pitchFamily="34" charset="0"/>
                <a:cs typeface="Arial" pitchFamily="34" charset="0"/>
              </a:rPr>
              <a:t>.</a:t>
            </a:r>
          </a:p>
          <a:p>
            <a:pPr eaLnBrk="1" fontAlgn="auto" hangingPunct="1">
              <a:spcBef>
                <a:spcPct val="20000"/>
              </a:spcBef>
              <a:spcAft>
                <a:spcPts val="0"/>
              </a:spcAft>
              <a:defRPr/>
            </a:pPr>
            <a:r>
              <a:rPr lang="nn-NO" sz="1200" dirty="0" smtClean="0">
                <a:solidFill>
                  <a:schemeClr val="tx1"/>
                </a:solidFill>
                <a:latin typeface="Arial" pitchFamily="34" charset="0"/>
                <a:cs typeface="Arial" pitchFamily="34" charset="0"/>
              </a:rPr>
              <a:t>-   Karin </a:t>
            </a:r>
            <a:r>
              <a:rPr lang="nn-NO" sz="1200" dirty="0">
                <a:solidFill>
                  <a:schemeClr val="tx1"/>
                </a:solidFill>
                <a:latin typeface="Arial" pitchFamily="34" charset="0"/>
                <a:cs typeface="Arial" pitchFamily="34" charset="0"/>
              </a:rPr>
              <a:t>Øverli Grøneng, assistent  </a:t>
            </a:r>
          </a:p>
          <a:p>
            <a:pPr eaLnBrk="1" fontAlgn="auto" hangingPunct="1">
              <a:spcBef>
                <a:spcPct val="20000"/>
              </a:spcBef>
              <a:spcAft>
                <a:spcPts val="0"/>
              </a:spcAft>
              <a:defRPr/>
            </a:pPr>
            <a:endParaRPr lang="nn-NO" sz="1200" dirty="0">
              <a:solidFill>
                <a:srgbClr val="FF0000"/>
              </a:solidFill>
              <a:latin typeface="Arial" pitchFamily="34" charset="0"/>
              <a:cs typeface="Arial" pitchFamily="34" charset="0"/>
            </a:endParaRPr>
          </a:p>
          <a:p>
            <a:pPr eaLnBrk="1" fontAlgn="auto" hangingPunct="1">
              <a:spcBef>
                <a:spcPct val="20000"/>
              </a:spcBef>
              <a:spcAft>
                <a:spcPts val="0"/>
              </a:spcAft>
              <a:defRPr/>
            </a:pPr>
            <a:r>
              <a:rPr lang="nn-NO" sz="1200" b="1" u="sng" dirty="0" smtClean="0">
                <a:solidFill>
                  <a:schemeClr val="tx1"/>
                </a:solidFill>
                <a:latin typeface="Arial" pitchFamily="34" charset="0"/>
                <a:cs typeface="Arial" pitchFamily="34" charset="0"/>
              </a:rPr>
              <a:t>Personale på Blåmann ( 3 - 6 år)</a:t>
            </a:r>
          </a:p>
          <a:p>
            <a:pPr eaLnBrk="1" fontAlgn="auto" hangingPunct="1">
              <a:spcBef>
                <a:spcPct val="20000"/>
              </a:spcBef>
              <a:spcAft>
                <a:spcPts val="0"/>
              </a:spcAft>
              <a:buFontTx/>
              <a:buChar char="-"/>
              <a:defRPr/>
            </a:pPr>
            <a:r>
              <a:rPr lang="nn-NO" sz="1200" dirty="0" smtClean="0">
                <a:solidFill>
                  <a:srgbClr val="FF0000"/>
                </a:solidFill>
                <a:latin typeface="Arial" pitchFamily="34" charset="0"/>
                <a:cs typeface="Arial" pitchFamily="34" charset="0"/>
              </a:rPr>
              <a:t>  Kamila </a:t>
            </a:r>
            <a:r>
              <a:rPr lang="nn-NO" sz="1200" dirty="0">
                <a:solidFill>
                  <a:srgbClr val="FF0000"/>
                </a:solidFill>
                <a:latin typeface="Arial" pitchFamily="34" charset="0"/>
                <a:cs typeface="Arial" pitchFamily="34" charset="0"/>
              </a:rPr>
              <a:t>Sitek, pedagogisk leiar</a:t>
            </a:r>
            <a:r>
              <a:rPr lang="nn-NO" sz="1200" dirty="0" smtClean="0">
                <a:solidFill>
                  <a:srgbClr val="FF0000"/>
                </a:solidFill>
                <a:latin typeface="Arial" pitchFamily="34" charset="0"/>
                <a:cs typeface="Arial" pitchFamily="34" charset="0"/>
              </a:rPr>
              <a:t>.</a:t>
            </a:r>
            <a:r>
              <a:rPr lang="nn-NO" sz="1200" dirty="0">
                <a:solidFill>
                  <a:srgbClr val="FF0000"/>
                </a:solidFill>
                <a:latin typeface="Arial" pitchFamily="34" charset="0"/>
                <a:cs typeface="Arial" pitchFamily="34" charset="0"/>
              </a:rPr>
              <a:t> </a:t>
            </a:r>
            <a:endParaRPr lang="nn-NO" sz="1200" dirty="0" smtClean="0">
              <a:solidFill>
                <a:srgbClr val="FF0000"/>
              </a:solidFill>
              <a:latin typeface="Arial" pitchFamily="34" charset="0"/>
              <a:cs typeface="Arial" pitchFamily="34" charset="0"/>
            </a:endParaRPr>
          </a:p>
          <a:p>
            <a:pPr eaLnBrk="1" fontAlgn="auto" hangingPunct="1">
              <a:spcBef>
                <a:spcPct val="20000"/>
              </a:spcBef>
              <a:spcAft>
                <a:spcPts val="0"/>
              </a:spcAft>
              <a:buFontTx/>
              <a:buChar char="-"/>
              <a:defRPr/>
            </a:pPr>
            <a:r>
              <a:rPr lang="nn-NO" sz="1200" dirty="0" smtClean="0">
                <a:solidFill>
                  <a:srgbClr val="FF0000"/>
                </a:solidFill>
                <a:latin typeface="Arial" pitchFamily="34" charset="0"/>
                <a:cs typeface="Arial" pitchFamily="34" charset="0"/>
              </a:rPr>
              <a:t>  Anny </a:t>
            </a:r>
            <a:r>
              <a:rPr lang="nn-NO" sz="1200" dirty="0">
                <a:solidFill>
                  <a:srgbClr val="FF0000"/>
                </a:solidFill>
                <a:latin typeface="Arial" pitchFamily="34" charset="0"/>
                <a:cs typeface="Arial" pitchFamily="34" charset="0"/>
              </a:rPr>
              <a:t>Skeide, pedagogisk leiar</a:t>
            </a:r>
            <a:endParaRPr lang="nn-NO" sz="1200" b="1" dirty="0">
              <a:solidFill>
                <a:srgbClr val="FF0000"/>
              </a:solidFill>
              <a:latin typeface="Arial" pitchFamily="34" charset="0"/>
              <a:cs typeface="Arial" pitchFamily="34" charset="0"/>
            </a:endParaRPr>
          </a:p>
          <a:p>
            <a:pPr marL="171450" indent="-171450" eaLnBrk="1" fontAlgn="auto" hangingPunct="1">
              <a:spcBef>
                <a:spcPct val="20000"/>
              </a:spcBef>
              <a:spcAft>
                <a:spcPts val="0"/>
              </a:spcAft>
              <a:buFontTx/>
              <a:buChar char="-"/>
              <a:defRPr/>
            </a:pPr>
            <a:r>
              <a:rPr lang="nb-NO" sz="1200" dirty="0" smtClean="0">
                <a:solidFill>
                  <a:srgbClr val="FF0000"/>
                </a:solidFill>
                <a:latin typeface="Arial" pitchFamily="34" charset="0"/>
                <a:cs typeface="Arial" pitchFamily="34" charset="0"/>
              </a:rPr>
              <a:t>Helen </a:t>
            </a:r>
            <a:r>
              <a:rPr lang="nb-NO" sz="1200" dirty="0">
                <a:solidFill>
                  <a:srgbClr val="FF0000"/>
                </a:solidFill>
                <a:latin typeface="Arial" pitchFamily="34" charset="0"/>
                <a:cs typeface="Arial" pitchFamily="34" charset="0"/>
              </a:rPr>
              <a:t>Sørsund, assistent</a:t>
            </a:r>
            <a:r>
              <a:rPr lang="nb-NO" sz="1200" dirty="0" smtClean="0">
                <a:solidFill>
                  <a:srgbClr val="FF0000"/>
                </a:solidFill>
                <a:latin typeface="Arial" pitchFamily="34" charset="0"/>
                <a:cs typeface="Arial" pitchFamily="34" charset="0"/>
              </a:rPr>
              <a:t>.</a:t>
            </a:r>
          </a:p>
          <a:p>
            <a:pPr marL="171450" indent="-171450" eaLnBrk="1" fontAlgn="auto" hangingPunct="1">
              <a:spcBef>
                <a:spcPct val="20000"/>
              </a:spcBef>
              <a:spcAft>
                <a:spcPts val="0"/>
              </a:spcAft>
              <a:buFontTx/>
              <a:buChar char="-"/>
              <a:defRPr/>
            </a:pPr>
            <a:r>
              <a:rPr lang="nb-NO" sz="1200" dirty="0" smtClean="0">
                <a:solidFill>
                  <a:srgbClr val="FF0000"/>
                </a:solidFill>
                <a:latin typeface="Arial" pitchFamily="34" charset="0"/>
                <a:cs typeface="Arial" pitchFamily="34" charset="0"/>
              </a:rPr>
              <a:t>Julie Heggheim, assistent</a:t>
            </a:r>
          </a:p>
          <a:p>
            <a:pPr marL="171450" indent="-171450" eaLnBrk="1" fontAlgn="auto" hangingPunct="1">
              <a:spcBef>
                <a:spcPct val="20000"/>
              </a:spcBef>
              <a:spcAft>
                <a:spcPts val="0"/>
              </a:spcAft>
              <a:buFontTx/>
              <a:buChar char="-"/>
              <a:defRPr/>
            </a:pPr>
            <a:r>
              <a:rPr lang="nb-NO" sz="1200" smtClean="0">
                <a:solidFill>
                  <a:srgbClr val="FF0000"/>
                </a:solidFill>
                <a:latin typeface="Arial" pitchFamily="34" charset="0"/>
                <a:cs typeface="Arial" pitchFamily="34" charset="0"/>
              </a:rPr>
              <a:t>Karoline Bjerkreim, </a:t>
            </a:r>
            <a:r>
              <a:rPr lang="nb-NO" sz="1200" dirty="0" smtClean="0">
                <a:solidFill>
                  <a:srgbClr val="FF0000"/>
                </a:solidFill>
                <a:latin typeface="Arial" pitchFamily="34" charset="0"/>
                <a:cs typeface="Arial" pitchFamily="34" charset="0"/>
              </a:rPr>
              <a:t>assistent</a:t>
            </a:r>
            <a:r>
              <a:rPr lang="nn-NO" sz="1200" dirty="0">
                <a:solidFill>
                  <a:srgbClr val="FF0000"/>
                </a:solidFill>
                <a:latin typeface="Arial" pitchFamily="34" charset="0"/>
                <a:cs typeface="Arial" pitchFamily="34" charset="0"/>
              </a:rPr>
              <a:t>	</a:t>
            </a:r>
          </a:p>
          <a:p>
            <a:pPr eaLnBrk="1" fontAlgn="auto" hangingPunct="1">
              <a:spcBef>
                <a:spcPct val="20000"/>
              </a:spcBef>
              <a:spcAft>
                <a:spcPts val="0"/>
              </a:spcAft>
              <a:defRPr/>
            </a:pPr>
            <a:r>
              <a:rPr lang="nn-NO" sz="1200" dirty="0" smtClean="0">
                <a:solidFill>
                  <a:srgbClr val="FF0000"/>
                </a:solidFill>
                <a:latin typeface="Arial" pitchFamily="34" charset="0"/>
                <a:cs typeface="Arial" pitchFamily="34" charset="0"/>
              </a:rPr>
              <a:t>.</a:t>
            </a:r>
            <a:endParaRPr lang="nn-NO" sz="1200" dirty="0">
              <a:solidFill>
                <a:srgbClr val="FF0000"/>
              </a:solidFill>
              <a:latin typeface="Arial" pitchFamily="34" charset="0"/>
              <a:cs typeface="Arial" pitchFamily="34" charset="0"/>
            </a:endParaRPr>
          </a:p>
          <a:p>
            <a:pPr eaLnBrk="1" fontAlgn="auto" hangingPunct="1">
              <a:spcBef>
                <a:spcPct val="20000"/>
              </a:spcBef>
              <a:spcAft>
                <a:spcPts val="0"/>
              </a:spcAft>
              <a:defRPr/>
            </a:pPr>
            <a:endParaRPr lang="nn-NO" sz="1200" dirty="0">
              <a:solidFill>
                <a:schemeClr val="tx1"/>
              </a:solidFill>
              <a:latin typeface="Arial" pitchFamily="34" charset="0"/>
              <a:cs typeface="Arial" pitchFamily="34" charset="0"/>
            </a:endParaRPr>
          </a:p>
          <a:p>
            <a:pPr eaLnBrk="1" fontAlgn="auto" hangingPunct="1">
              <a:spcBef>
                <a:spcPct val="20000"/>
              </a:spcBef>
              <a:spcAft>
                <a:spcPts val="0"/>
              </a:spcAft>
              <a:defRPr/>
            </a:pPr>
            <a:endParaRPr lang="nn-NO" sz="1200" dirty="0">
              <a:solidFill>
                <a:schemeClr val="tx1"/>
              </a:solidFill>
              <a:latin typeface="Comic Sans MS" pitchFamily="66" charset="0"/>
              <a:cs typeface="Times New Roman" pitchFamily="18" charset="0"/>
            </a:endParaRPr>
          </a:p>
          <a:p>
            <a:pPr>
              <a:defRPr/>
            </a:pPr>
            <a:endParaRPr lang="nn-NO" sz="1200" dirty="0">
              <a:solidFill>
                <a:schemeClr val="tx1"/>
              </a:solidFill>
              <a:latin typeface="Comic Sans MS" pitchFamily="66" charset="0"/>
              <a:cs typeface="Times New Roman" pitchFamily="18" charset="0"/>
            </a:endParaRPr>
          </a:p>
          <a:p>
            <a:pPr algn="ctr" eaLnBrk="1" hangingPunct="1">
              <a:defRPr/>
            </a:pPr>
            <a:endParaRPr lang="nn-NO" dirty="0">
              <a:solidFill>
                <a:schemeClr val="bg1"/>
              </a:solidFill>
            </a:endParaRPr>
          </a:p>
        </p:txBody>
      </p:sp>
      <p:sp>
        <p:nvSpPr>
          <p:cNvPr id="21514" name="TekstSylinder 19"/>
          <p:cNvSpPr txBox="1">
            <a:spLocks noChangeArrowheads="1"/>
          </p:cNvSpPr>
          <p:nvPr/>
        </p:nvSpPr>
        <p:spPr bwMode="auto">
          <a:xfrm>
            <a:off x="4553737" y="261719"/>
            <a:ext cx="47879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400" b="1" dirty="0">
                <a:latin typeface="Comic Sans MS" pitchFamily="66" charset="0"/>
                <a:cs typeface="Times New Roman" pitchFamily="18" charset="0"/>
              </a:rPr>
              <a:t> </a:t>
            </a:r>
            <a:r>
              <a:rPr lang="nn-NO" altLang="nb-NO" b="1" dirty="0">
                <a:latin typeface="Arial" charset="0"/>
              </a:rPr>
              <a:t>PERSONALET I BARNEHAGEN</a:t>
            </a:r>
          </a:p>
          <a:p>
            <a:pPr eaLnBrk="1" hangingPunct="1">
              <a:spcBef>
                <a:spcPct val="0"/>
              </a:spcBef>
              <a:spcAft>
                <a:spcPct val="0"/>
              </a:spcAft>
              <a:buClrTx/>
              <a:buFontTx/>
              <a:buNone/>
            </a:pPr>
            <a:r>
              <a:rPr lang="nn-NO" altLang="nb-NO" b="1" dirty="0">
                <a:latin typeface="Arial" charset="0"/>
              </a:rPr>
              <a:t>                   </a:t>
            </a:r>
            <a:r>
              <a:rPr lang="nn-NO" altLang="nb-NO" b="1" dirty="0" smtClean="0">
                <a:latin typeface="Arial" charset="0"/>
              </a:rPr>
              <a:t>2020/2021</a:t>
            </a:r>
            <a:endParaRPr lang="nn-NO" altLang="nb-NO" b="1" dirty="0">
              <a:latin typeface="Arial" charset="0"/>
            </a:endParaRPr>
          </a:p>
        </p:txBody>
      </p:sp>
      <p:sp>
        <p:nvSpPr>
          <p:cNvPr id="21515" name="TekstSylinder 19"/>
          <p:cNvSpPr txBox="1">
            <a:spLocks noChangeArrowheads="1"/>
          </p:cNvSpPr>
          <p:nvPr/>
        </p:nvSpPr>
        <p:spPr bwMode="auto">
          <a:xfrm>
            <a:off x="4713488" y="4386263"/>
            <a:ext cx="35274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400" b="1" dirty="0">
                <a:latin typeface="Comic Sans MS" pitchFamily="66" charset="0"/>
              </a:rPr>
              <a:t>       </a:t>
            </a:r>
          </a:p>
          <a:p>
            <a:pPr eaLnBrk="1" hangingPunct="1">
              <a:spcBef>
                <a:spcPct val="0"/>
              </a:spcBef>
              <a:spcAft>
                <a:spcPct val="0"/>
              </a:spcAft>
              <a:buClrTx/>
              <a:buFontTx/>
              <a:buNone/>
            </a:pPr>
            <a:r>
              <a:rPr lang="nn-NO" altLang="nb-NO" sz="1400" b="1" dirty="0">
                <a:latin typeface="Arial" charset="0"/>
              </a:rPr>
              <a:t>    SAMARBEIDS– UTVALET  </a:t>
            </a:r>
          </a:p>
          <a:p>
            <a:pPr eaLnBrk="1" hangingPunct="1">
              <a:spcBef>
                <a:spcPct val="0"/>
              </a:spcBef>
              <a:spcAft>
                <a:spcPct val="0"/>
              </a:spcAft>
              <a:buClrTx/>
              <a:buFontTx/>
              <a:buNone/>
            </a:pPr>
            <a:r>
              <a:rPr lang="nn-NO" altLang="nb-NO" sz="1400" b="1" dirty="0">
                <a:latin typeface="Arial" charset="0"/>
              </a:rPr>
              <a:t>           </a:t>
            </a:r>
            <a:r>
              <a:rPr lang="nn-NO" altLang="nb-NO" sz="1400" b="1" dirty="0" smtClean="0">
                <a:latin typeface="Arial" charset="0"/>
              </a:rPr>
              <a:t>2020/21</a:t>
            </a:r>
            <a:endParaRPr lang="nn-NO" altLang="nb-NO" sz="1400" b="1" dirty="0">
              <a:latin typeface="Arial" charset="0"/>
            </a:endParaRPr>
          </a:p>
          <a:p>
            <a:pPr eaLnBrk="1" hangingPunct="1">
              <a:spcBef>
                <a:spcPct val="0"/>
              </a:spcBef>
              <a:spcAft>
                <a:spcPct val="0"/>
              </a:spcAft>
              <a:buClrTx/>
              <a:buFontTx/>
              <a:buNone/>
            </a:pPr>
            <a:endParaRPr lang="nn-NO" altLang="nb-NO" sz="1400" dirty="0">
              <a:latin typeface="Comic Sans MS" pitchFamily="66" charset="0"/>
            </a:endParaRPr>
          </a:p>
        </p:txBody>
      </p:sp>
      <p:sp>
        <p:nvSpPr>
          <p:cNvPr id="19" name="Rektangel 18"/>
          <p:cNvSpPr/>
          <p:nvPr/>
        </p:nvSpPr>
        <p:spPr>
          <a:xfrm>
            <a:off x="4861906" y="5197245"/>
            <a:ext cx="2295416" cy="1295747"/>
          </a:xfrm>
          <a:prstGeom prst="rect">
            <a:avLst/>
          </a:prstGeom>
          <a:solidFill>
            <a:srgbClr val="D1D6FF"/>
          </a:solidFill>
          <a:ln w="1905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nn-NO" sz="1400" b="1" dirty="0" smtClean="0">
              <a:solidFill>
                <a:schemeClr val="tx1"/>
              </a:solidFill>
              <a:latin typeface="Arial" pitchFamily="34" charset="0"/>
              <a:cs typeface="Arial" pitchFamily="34" charset="0"/>
            </a:endParaRPr>
          </a:p>
          <a:p>
            <a:pPr>
              <a:defRPr/>
            </a:pPr>
            <a:endParaRPr lang="nn-NO" sz="1400" b="1" dirty="0" smtClean="0">
              <a:solidFill>
                <a:schemeClr val="tx1"/>
              </a:solidFill>
              <a:latin typeface="Arial" pitchFamily="34" charset="0"/>
              <a:cs typeface="Arial" pitchFamily="34" charset="0"/>
            </a:endParaRPr>
          </a:p>
          <a:p>
            <a:pPr>
              <a:defRPr/>
            </a:pPr>
            <a:endParaRPr lang="nn-NO" sz="1400" b="1" dirty="0">
              <a:solidFill>
                <a:schemeClr val="tx1"/>
              </a:solidFill>
              <a:latin typeface="Arial" pitchFamily="34" charset="0"/>
              <a:cs typeface="Arial" pitchFamily="34" charset="0"/>
            </a:endParaRPr>
          </a:p>
          <a:p>
            <a:pPr>
              <a:defRPr/>
            </a:pPr>
            <a:endParaRPr lang="nn-NO" sz="1400" b="1" dirty="0" smtClean="0">
              <a:solidFill>
                <a:schemeClr val="tx1"/>
              </a:solidFill>
              <a:latin typeface="Arial" pitchFamily="34" charset="0"/>
              <a:cs typeface="Arial" pitchFamily="34" charset="0"/>
            </a:endParaRPr>
          </a:p>
          <a:p>
            <a:pPr>
              <a:defRPr/>
            </a:pPr>
            <a:r>
              <a:rPr lang="nn-NO" sz="1400" b="1" dirty="0" smtClean="0">
                <a:solidFill>
                  <a:schemeClr val="tx1"/>
                </a:solidFill>
                <a:latin typeface="Arial" pitchFamily="34" charset="0"/>
                <a:cs typeface="Arial" pitchFamily="34" charset="0"/>
              </a:rPr>
              <a:t>Representantar </a:t>
            </a:r>
            <a:endParaRPr lang="nn-NO" sz="1400" b="1" dirty="0">
              <a:solidFill>
                <a:schemeClr val="tx1"/>
              </a:solidFill>
              <a:latin typeface="Arial" pitchFamily="34" charset="0"/>
              <a:cs typeface="Arial" pitchFamily="34" charset="0"/>
            </a:endParaRPr>
          </a:p>
          <a:p>
            <a:pPr>
              <a:defRPr/>
            </a:pPr>
            <a:r>
              <a:rPr lang="nn-NO" sz="1400" b="1" dirty="0">
                <a:solidFill>
                  <a:schemeClr val="tx1"/>
                </a:solidFill>
                <a:latin typeface="Arial" pitchFamily="34" charset="0"/>
                <a:cs typeface="Arial" pitchFamily="34" charset="0"/>
              </a:rPr>
              <a:t>frå dei tilsette</a:t>
            </a:r>
            <a:r>
              <a:rPr lang="nn-NO" sz="1400" dirty="0" smtClean="0">
                <a:solidFill>
                  <a:schemeClr val="tx1"/>
                </a:solidFill>
                <a:latin typeface="Arial" pitchFamily="34" charset="0"/>
                <a:cs typeface="Arial" pitchFamily="34" charset="0"/>
              </a:rPr>
              <a:t>:?</a:t>
            </a:r>
          </a:p>
          <a:p>
            <a:pPr>
              <a:defRPr/>
            </a:pPr>
            <a:r>
              <a:rPr lang="nn-NO" sz="1200" dirty="0" smtClean="0">
                <a:solidFill>
                  <a:schemeClr val="tx1"/>
                </a:solidFill>
                <a:latin typeface="Arial" pitchFamily="34" charset="0"/>
                <a:cs typeface="Arial" pitchFamily="34" charset="0"/>
              </a:rPr>
              <a:t>Inger Lise Vallestad</a:t>
            </a:r>
          </a:p>
          <a:p>
            <a:pPr>
              <a:defRPr/>
            </a:pPr>
            <a:r>
              <a:rPr lang="nn-NO" sz="1200" dirty="0" smtClean="0">
                <a:solidFill>
                  <a:schemeClr val="tx1"/>
                </a:solidFill>
                <a:latin typeface="Arial" pitchFamily="34" charset="0"/>
                <a:cs typeface="Arial" pitchFamily="34" charset="0"/>
              </a:rPr>
              <a:t>Anette Hegrenes</a:t>
            </a:r>
          </a:p>
          <a:p>
            <a:pPr>
              <a:defRPr/>
            </a:pPr>
            <a:endParaRPr lang="nn-NO" sz="1400" dirty="0" smtClean="0">
              <a:solidFill>
                <a:schemeClr val="tx1"/>
              </a:solidFill>
              <a:latin typeface="Arial" pitchFamily="34" charset="0"/>
              <a:cs typeface="Arial" pitchFamily="34" charset="0"/>
            </a:endParaRPr>
          </a:p>
          <a:p>
            <a:pPr>
              <a:defRPr/>
            </a:pPr>
            <a:endParaRPr lang="nn-NO" sz="1400" dirty="0" smtClean="0">
              <a:solidFill>
                <a:schemeClr val="tx1"/>
              </a:solidFill>
              <a:latin typeface="Arial" pitchFamily="34" charset="0"/>
              <a:cs typeface="Arial" pitchFamily="34" charset="0"/>
            </a:endParaRPr>
          </a:p>
          <a:p>
            <a:pPr>
              <a:defRPr/>
            </a:pPr>
            <a:endParaRPr lang="nn-NO" sz="1400" dirty="0" smtClean="0">
              <a:solidFill>
                <a:schemeClr val="tx1"/>
              </a:solidFill>
              <a:latin typeface="Arial" pitchFamily="34" charset="0"/>
              <a:cs typeface="Arial" pitchFamily="34" charset="0"/>
            </a:endParaRPr>
          </a:p>
          <a:p>
            <a:pPr algn="ctr" eaLnBrk="1" hangingPunct="1">
              <a:defRPr/>
            </a:pPr>
            <a:r>
              <a:rPr lang="nn-NO" dirty="0" smtClean="0"/>
              <a:t>Inge</a:t>
            </a:r>
            <a:endParaRPr lang="nn-NO" dirty="0"/>
          </a:p>
        </p:txBody>
      </p:sp>
      <p:sp>
        <p:nvSpPr>
          <p:cNvPr id="18" name="Rektangel 17"/>
          <p:cNvSpPr/>
          <p:nvPr/>
        </p:nvSpPr>
        <p:spPr>
          <a:xfrm>
            <a:off x="6763775" y="4891032"/>
            <a:ext cx="1870992" cy="1371290"/>
          </a:xfrm>
          <a:prstGeom prst="rect">
            <a:avLst/>
          </a:prstGeom>
          <a:solidFill>
            <a:schemeClr val="accent1">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tIns="0" bIns="756000" anchor="ctr"/>
          <a:lstStyle/>
          <a:p>
            <a:pPr>
              <a:defRPr/>
            </a:pPr>
            <a:endParaRPr lang="nn-NO" sz="1400" b="1" dirty="0" smtClean="0">
              <a:solidFill>
                <a:schemeClr val="tx1"/>
              </a:solidFill>
              <a:latin typeface="Arial" pitchFamily="34" charset="0"/>
              <a:cs typeface="Arial" pitchFamily="34" charset="0"/>
            </a:endParaRPr>
          </a:p>
          <a:p>
            <a:pPr>
              <a:defRPr/>
            </a:pPr>
            <a:endParaRPr lang="nn-NO" sz="1400" b="1" dirty="0">
              <a:solidFill>
                <a:schemeClr val="tx1"/>
              </a:solidFill>
              <a:latin typeface="Arial" pitchFamily="34" charset="0"/>
              <a:cs typeface="Arial" pitchFamily="34" charset="0"/>
            </a:endParaRPr>
          </a:p>
          <a:p>
            <a:pPr>
              <a:defRPr/>
            </a:pPr>
            <a:endParaRPr lang="nn-NO" sz="1400" b="1" dirty="0" smtClean="0">
              <a:solidFill>
                <a:schemeClr val="tx1"/>
              </a:solidFill>
              <a:latin typeface="Arial" pitchFamily="34" charset="0"/>
              <a:cs typeface="Arial" pitchFamily="34" charset="0"/>
            </a:endParaRPr>
          </a:p>
          <a:p>
            <a:pPr>
              <a:defRPr/>
            </a:pPr>
            <a:r>
              <a:rPr lang="nn-NO" sz="1400" b="1" dirty="0" smtClean="0">
                <a:solidFill>
                  <a:schemeClr val="tx1"/>
                </a:solidFill>
                <a:latin typeface="Arial" pitchFamily="34" charset="0"/>
                <a:cs typeface="Arial" pitchFamily="34" charset="0"/>
              </a:rPr>
              <a:t>Representantar </a:t>
            </a:r>
            <a:r>
              <a:rPr lang="nn-NO" sz="1400" b="1" dirty="0">
                <a:solidFill>
                  <a:schemeClr val="tx1"/>
                </a:solidFill>
                <a:latin typeface="Arial" pitchFamily="34" charset="0"/>
                <a:cs typeface="Arial" pitchFamily="34" charset="0"/>
              </a:rPr>
              <a:t>frå foreldra</a:t>
            </a:r>
            <a:r>
              <a:rPr lang="nn-NO" sz="1400" b="1" dirty="0" smtClean="0">
                <a:solidFill>
                  <a:schemeClr val="tx1"/>
                </a:solidFill>
                <a:latin typeface="Arial" pitchFamily="34" charset="0"/>
                <a:cs typeface="Arial" pitchFamily="34" charset="0"/>
              </a:rPr>
              <a:t>:?</a:t>
            </a:r>
          </a:p>
          <a:p>
            <a:pPr>
              <a:defRPr/>
            </a:pPr>
            <a:r>
              <a:rPr lang="nn-NO" sz="1200" dirty="0" smtClean="0">
                <a:solidFill>
                  <a:schemeClr val="tx1"/>
                </a:solidFill>
                <a:latin typeface="Arial" pitchFamily="34" charset="0"/>
                <a:cs typeface="Arial" pitchFamily="34" charset="0"/>
              </a:rPr>
              <a:t>Else Renate Myren.</a:t>
            </a:r>
          </a:p>
          <a:p>
            <a:pPr>
              <a:defRPr/>
            </a:pPr>
            <a:r>
              <a:rPr lang="nn-NO" sz="1200" dirty="0" smtClean="0">
                <a:solidFill>
                  <a:schemeClr val="tx1"/>
                </a:solidFill>
                <a:latin typeface="Arial" pitchFamily="34" charset="0"/>
                <a:cs typeface="Arial" pitchFamily="34" charset="0"/>
              </a:rPr>
              <a:t>Therese Holsen.</a:t>
            </a:r>
          </a:p>
          <a:p>
            <a:pPr>
              <a:defRPr/>
            </a:pPr>
            <a:r>
              <a:rPr lang="nn-NO" sz="1200" dirty="0" smtClean="0">
                <a:solidFill>
                  <a:schemeClr val="tx1"/>
                </a:solidFill>
                <a:latin typeface="Arial" pitchFamily="34" charset="0"/>
                <a:cs typeface="Arial" pitchFamily="34" charset="0"/>
              </a:rPr>
              <a:t>Ingrid Holsen – vara.</a:t>
            </a:r>
          </a:p>
        </p:txBody>
      </p:sp>
      <p:sp>
        <p:nvSpPr>
          <p:cNvPr id="2" name="TekstSylinder 1"/>
          <p:cNvSpPr txBox="1"/>
          <p:nvPr/>
        </p:nvSpPr>
        <p:spPr>
          <a:xfrm>
            <a:off x="47278" y="613828"/>
            <a:ext cx="3487489" cy="276999"/>
          </a:xfrm>
          <a:prstGeom prst="rect">
            <a:avLst/>
          </a:prstGeom>
          <a:noFill/>
        </p:spPr>
        <p:txBody>
          <a:bodyPr wrap="square" rtlCol="0">
            <a:spAutoFit/>
          </a:bodyPr>
          <a:lstStyle/>
          <a:p>
            <a:r>
              <a:rPr lang="nn-NO" sz="1200" b="1" u="sng" dirty="0" smtClean="0"/>
              <a:t>Tlf</a:t>
            </a:r>
            <a:r>
              <a:rPr lang="nn-NO" sz="1200" b="1" u="sng" dirty="0"/>
              <a:t>. Blåmann 47670986   </a:t>
            </a:r>
            <a:r>
              <a:rPr lang="nn-NO" sz="1200" b="1" u="sng" dirty="0" smtClean="0"/>
              <a:t>Nøtteliten 97429541</a:t>
            </a:r>
          </a:p>
        </p:txBody>
      </p:sp>
      <p:sp>
        <p:nvSpPr>
          <p:cNvPr id="21506" name="Plassholder for tekst 2"/>
          <p:cNvSpPr>
            <a:spLocks noGrp="1"/>
          </p:cNvSpPr>
          <p:nvPr>
            <p:ph type="body" idx="1"/>
          </p:nvPr>
        </p:nvSpPr>
        <p:spPr>
          <a:xfrm>
            <a:off x="179387" y="208185"/>
            <a:ext cx="4608513" cy="454025"/>
          </a:xfrm>
        </p:spPr>
        <p:txBody>
          <a:bodyPr/>
          <a:lstStyle/>
          <a:p>
            <a:pPr eaLnBrk="1" hangingPunct="1">
              <a:spcAft>
                <a:spcPct val="0"/>
              </a:spcAft>
            </a:pPr>
            <a:r>
              <a:rPr lang="nn-NO" altLang="nb-NO" sz="1800" b="1" dirty="0">
                <a:solidFill>
                  <a:schemeClr val="bg1"/>
                </a:solidFill>
                <a:latin typeface="Arial" charset="0"/>
                <a:cs typeface="Arial" charset="0"/>
              </a:rPr>
              <a:t> </a:t>
            </a:r>
            <a:r>
              <a:rPr lang="nn-NO" altLang="nb-NO" sz="1800" b="1" dirty="0">
                <a:latin typeface="Arial" charset="0"/>
                <a:cs typeface="Arial" charset="0"/>
              </a:rPr>
              <a:t>BARNEHAGEN SIN DAGSRYTME</a:t>
            </a:r>
          </a:p>
        </p:txBody>
      </p:sp>
      <p:sp>
        <p:nvSpPr>
          <p:cNvPr id="21507" name="Plassholder for lysbildenummer 1"/>
          <p:cNvSpPr>
            <a:spLocks noGrp="1"/>
          </p:cNvSpPr>
          <p:nvPr>
            <p:ph type="sldNum" sz="quarter" idx="12"/>
          </p:nvPr>
        </p:nvSpPr>
        <p:spPr bwMode="auto">
          <a:xfrm>
            <a:off x="8243888" y="6237288"/>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9B3C328D-EC57-40A7-889E-C6074C2EE1BF}" type="slidenum">
              <a:rPr lang="nn-NO" altLang="nb-NO" b="1">
                <a:solidFill>
                  <a:schemeClr val="tx2"/>
                </a:solidFill>
                <a:latin typeface="Arial" charset="0"/>
              </a:rPr>
              <a:pPr>
                <a:spcBef>
                  <a:spcPct val="0"/>
                </a:spcBef>
                <a:spcAft>
                  <a:spcPct val="0"/>
                </a:spcAft>
                <a:buClrTx/>
                <a:buFontTx/>
                <a:buNone/>
              </a:pPr>
              <a:t>5</a:t>
            </a:fld>
            <a:endParaRPr lang="nn-NO" altLang="nb-NO" b="1" dirty="0">
              <a:solidFill>
                <a:schemeClr val="tx2"/>
              </a:solidFill>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96000">
              <a:schemeClr val="accent1">
                <a:lumMod val="5000"/>
                <a:lumOff val="95000"/>
              </a:schemeClr>
            </a:gs>
            <a:gs pos="100000">
              <a:schemeClr val="accent1">
                <a:lumMod val="45000"/>
                <a:lumOff val="55000"/>
              </a:schemeClr>
            </a:gs>
            <a:gs pos="98000">
              <a:schemeClr val="accent1">
                <a:lumMod val="45000"/>
                <a:lumOff val="55000"/>
              </a:schemeClr>
            </a:gs>
            <a:gs pos="100000">
              <a:schemeClr val="accent1">
                <a:lumMod val="30000"/>
                <a:lumOff val="70000"/>
              </a:schemeClr>
            </a:gs>
          </a:gsLst>
          <a:path path="shape">
            <a:fillToRect l="50000" t="50000" r="50000" b="50000"/>
          </a:path>
        </a:gradFill>
        <a:effectLst/>
      </p:bgPr>
    </p:bg>
    <p:spTree>
      <p:nvGrpSpPr>
        <p:cNvPr id="1" name=""/>
        <p:cNvGrpSpPr/>
        <p:nvPr/>
      </p:nvGrpSpPr>
      <p:grpSpPr>
        <a:xfrm>
          <a:off x="0" y="0"/>
          <a:ext cx="0" cy="0"/>
          <a:chOff x="0" y="0"/>
          <a:chExt cx="0" cy="0"/>
        </a:xfrm>
      </p:grpSpPr>
      <p:graphicFrame>
        <p:nvGraphicFramePr>
          <p:cNvPr id="5" name="Tabell 4"/>
          <p:cNvGraphicFramePr>
            <a:graphicFrameLocks noGrp="1"/>
          </p:cNvGraphicFramePr>
          <p:nvPr>
            <p:extLst>
              <p:ext uri="{D42A27DB-BD31-4B8C-83A1-F6EECF244321}">
                <p14:modId xmlns:p14="http://schemas.microsoft.com/office/powerpoint/2010/main" val="2283646457"/>
              </p:ext>
            </p:extLst>
          </p:nvPr>
        </p:nvGraphicFramePr>
        <p:xfrm>
          <a:off x="179512" y="548680"/>
          <a:ext cx="8784976" cy="6117126"/>
        </p:xfrm>
        <a:graphic>
          <a:graphicData uri="http://schemas.openxmlformats.org/drawingml/2006/table">
            <a:tbl>
              <a:tblPr firstRow="1" bandRow="1">
                <a:tableStyleId>{5C22544A-7EE6-4342-B048-85BDC9FD1C3A}</a:tableStyleId>
              </a:tblPr>
              <a:tblGrid>
                <a:gridCol w="1364042">
                  <a:extLst>
                    <a:ext uri="{9D8B030D-6E8A-4147-A177-3AD203B41FA5}">
                      <a16:colId xmlns:a16="http://schemas.microsoft.com/office/drawing/2014/main" xmlns="" val="20000"/>
                    </a:ext>
                  </a:extLst>
                </a:gridCol>
                <a:gridCol w="1658511">
                  <a:extLst>
                    <a:ext uri="{9D8B030D-6E8A-4147-A177-3AD203B41FA5}">
                      <a16:colId xmlns:a16="http://schemas.microsoft.com/office/drawing/2014/main" xmlns="" val="20001"/>
                    </a:ext>
                  </a:extLst>
                </a:gridCol>
                <a:gridCol w="2691346">
                  <a:extLst>
                    <a:ext uri="{9D8B030D-6E8A-4147-A177-3AD203B41FA5}">
                      <a16:colId xmlns:a16="http://schemas.microsoft.com/office/drawing/2014/main" xmlns="" val="20002"/>
                    </a:ext>
                  </a:extLst>
                </a:gridCol>
                <a:gridCol w="1654790">
                  <a:extLst>
                    <a:ext uri="{9D8B030D-6E8A-4147-A177-3AD203B41FA5}">
                      <a16:colId xmlns:a16="http://schemas.microsoft.com/office/drawing/2014/main" xmlns="" val="20003"/>
                    </a:ext>
                  </a:extLst>
                </a:gridCol>
                <a:gridCol w="1416287">
                  <a:extLst>
                    <a:ext uri="{9D8B030D-6E8A-4147-A177-3AD203B41FA5}">
                      <a16:colId xmlns:a16="http://schemas.microsoft.com/office/drawing/2014/main" xmlns="" val="20004"/>
                    </a:ext>
                  </a:extLst>
                </a:gridCol>
              </a:tblGrid>
              <a:tr h="260272">
                <a:tc>
                  <a:txBody>
                    <a:bodyPr/>
                    <a:lstStyle/>
                    <a:p>
                      <a:r>
                        <a:rPr lang="nn-NO" sz="1100" b="1" dirty="0">
                          <a:solidFill>
                            <a:schemeClr val="tx1"/>
                          </a:solidFill>
                          <a:latin typeface="Arial" pitchFamily="34" charset="0"/>
                          <a:cs typeface="Arial" pitchFamily="34" charset="0"/>
                        </a:rPr>
                        <a:t>Månad</a:t>
                      </a:r>
                    </a:p>
                  </a:txBody>
                  <a:tcPr marT="45716" marB="45716">
                    <a:solidFill>
                      <a:schemeClr val="accent1">
                        <a:lumMod val="40000"/>
                        <a:lumOff val="60000"/>
                        <a:alpha val="60000"/>
                      </a:schemeClr>
                    </a:solidFill>
                  </a:tcPr>
                </a:tc>
                <a:tc>
                  <a:txBody>
                    <a:bodyPr/>
                    <a:lstStyle/>
                    <a:p>
                      <a:r>
                        <a:rPr lang="nn-NO" sz="1100" b="1" dirty="0">
                          <a:solidFill>
                            <a:schemeClr val="tx1"/>
                          </a:solidFill>
                          <a:latin typeface="Arial" pitchFamily="34" charset="0"/>
                          <a:cs typeface="Arial" pitchFamily="34" charset="0"/>
                        </a:rPr>
                        <a:t>Dato </a:t>
                      </a:r>
                    </a:p>
                  </a:txBody>
                  <a:tcPr marT="45716" marB="45716">
                    <a:solidFill>
                      <a:schemeClr val="accent1">
                        <a:lumMod val="40000"/>
                        <a:lumOff val="60000"/>
                        <a:alpha val="60000"/>
                      </a:schemeClr>
                    </a:solidFill>
                  </a:tcPr>
                </a:tc>
                <a:tc>
                  <a:txBody>
                    <a:bodyPr/>
                    <a:lstStyle/>
                    <a:p>
                      <a:r>
                        <a:rPr lang="nn-NO" sz="1100" b="1" dirty="0">
                          <a:solidFill>
                            <a:schemeClr val="tx1"/>
                          </a:solidFill>
                          <a:latin typeface="Arial" pitchFamily="34" charset="0"/>
                          <a:cs typeface="Arial" pitchFamily="34" charset="0"/>
                        </a:rPr>
                        <a:t>Gjeldande</a:t>
                      </a:r>
                    </a:p>
                  </a:txBody>
                  <a:tcPr marT="45716" marB="45716">
                    <a:solidFill>
                      <a:schemeClr val="accent1">
                        <a:lumMod val="40000"/>
                        <a:lumOff val="60000"/>
                        <a:alpha val="60000"/>
                      </a:schemeClr>
                    </a:solidFill>
                  </a:tcPr>
                </a:tc>
                <a:tc>
                  <a:txBody>
                    <a:bodyPr/>
                    <a:lstStyle/>
                    <a:p>
                      <a:r>
                        <a:rPr lang="nn-NO" sz="1100" b="1" dirty="0">
                          <a:solidFill>
                            <a:schemeClr val="tx1"/>
                          </a:solidFill>
                          <a:latin typeface="Arial" pitchFamily="34" charset="0"/>
                          <a:cs typeface="Arial" pitchFamily="34" charset="0"/>
                        </a:rPr>
                        <a:t>Klokka</a:t>
                      </a:r>
                    </a:p>
                  </a:txBody>
                  <a:tcPr marT="45716" marB="45716">
                    <a:solidFill>
                      <a:schemeClr val="accent1">
                        <a:lumMod val="40000"/>
                        <a:lumOff val="60000"/>
                        <a:alpha val="60000"/>
                      </a:schemeClr>
                    </a:solidFill>
                  </a:tcPr>
                </a:tc>
                <a:tc>
                  <a:txBody>
                    <a:bodyPr/>
                    <a:lstStyle/>
                    <a:p>
                      <a:r>
                        <a:rPr lang="nn-NO" sz="1100" b="1" dirty="0">
                          <a:solidFill>
                            <a:schemeClr val="tx1"/>
                          </a:solidFill>
                          <a:latin typeface="Arial" pitchFamily="34" charset="0"/>
                          <a:cs typeface="Arial" pitchFamily="34" charset="0"/>
                        </a:rPr>
                        <a:t>   Stengt</a:t>
                      </a:r>
                    </a:p>
                  </a:txBody>
                  <a:tcPr marT="45716" marB="45716">
                    <a:solidFill>
                      <a:schemeClr val="accent1">
                        <a:lumMod val="40000"/>
                        <a:lumOff val="60000"/>
                        <a:alpha val="60000"/>
                      </a:schemeClr>
                    </a:solidFill>
                  </a:tcPr>
                </a:tc>
                <a:extLst>
                  <a:ext uri="{0D108BD9-81ED-4DB2-BD59-A6C34878D82A}">
                    <a16:rowId xmlns:a16="http://schemas.microsoft.com/office/drawing/2014/main" xmlns="" val="10000"/>
                  </a:ext>
                </a:extLst>
              </a:tr>
              <a:tr h="260272">
                <a:tc>
                  <a:txBody>
                    <a:bodyPr/>
                    <a:lstStyle/>
                    <a:p>
                      <a:r>
                        <a:rPr lang="nn-NO" sz="1100" dirty="0">
                          <a:latin typeface="Arial" pitchFamily="34" charset="0"/>
                          <a:cs typeface="Arial" pitchFamily="34" charset="0"/>
                        </a:rPr>
                        <a:t>August</a:t>
                      </a:r>
                    </a:p>
                  </a:txBody>
                  <a:tcPr marT="45716" marB="45716">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14.8-20</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Planleggingsdag</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r>
                        <a:rPr lang="nn-NO" sz="1100" b="1" dirty="0">
                          <a:effectLst/>
                        </a:rPr>
                        <a:t>       </a:t>
                      </a:r>
                      <a:r>
                        <a:rPr lang="nn-NO" sz="1100" b="1" dirty="0">
                          <a:solidFill>
                            <a:srgbClr val="FF0000"/>
                          </a:solidFill>
                          <a:effectLst/>
                        </a:rPr>
                        <a:t>X</a:t>
                      </a:r>
                    </a:p>
                  </a:txBody>
                  <a:tcPr marT="45716" marB="45716">
                    <a:solidFill>
                      <a:schemeClr val="accent1">
                        <a:lumMod val="40000"/>
                        <a:lumOff val="60000"/>
                        <a:alpha val="60000"/>
                      </a:schemeClr>
                    </a:solidFill>
                  </a:tcPr>
                </a:tc>
                <a:extLst>
                  <a:ext uri="{0D108BD9-81ED-4DB2-BD59-A6C34878D82A}">
                    <a16:rowId xmlns:a16="http://schemas.microsoft.com/office/drawing/2014/main" xmlns="" val="10001"/>
                  </a:ext>
                </a:extLst>
              </a:tr>
              <a:tr h="428266">
                <a:tc>
                  <a:txBody>
                    <a:bodyPr/>
                    <a:lstStyle/>
                    <a:p>
                      <a:r>
                        <a:rPr lang="nn-NO" sz="1100" dirty="0">
                          <a:latin typeface="Arial" pitchFamily="34" charset="0"/>
                          <a:cs typeface="Arial" pitchFamily="34" charset="0"/>
                        </a:rPr>
                        <a:t>September</a:t>
                      </a:r>
                    </a:p>
                  </a:txBody>
                  <a:tcPr marT="45716" marB="45716">
                    <a:solidFill>
                      <a:schemeClr val="accent1">
                        <a:lumMod val="40000"/>
                        <a:lumOff val="60000"/>
                        <a:alpha val="60000"/>
                      </a:schemeClr>
                    </a:solidFill>
                  </a:tcPr>
                </a:tc>
                <a:tc>
                  <a:txBody>
                    <a:bodyPr/>
                    <a:lstStyle/>
                    <a:p>
                      <a:r>
                        <a:rPr lang="nn-NO" sz="1100" dirty="0" smtClean="0">
                          <a:solidFill>
                            <a:schemeClr val="tx1"/>
                          </a:solidFill>
                          <a:effectLst/>
                          <a:latin typeface="Arial" panose="020B0604020202020204" pitchFamily="34" charset="0"/>
                          <a:cs typeface="Arial" panose="020B0604020202020204" pitchFamily="34" charset="0"/>
                        </a:rPr>
                        <a:t>24.09-20</a:t>
                      </a:r>
                    </a:p>
                    <a:p>
                      <a:r>
                        <a:rPr lang="nn-NO" sz="1100" dirty="0" smtClean="0">
                          <a:solidFill>
                            <a:schemeClr val="tx1"/>
                          </a:solidFill>
                          <a:effectLst/>
                          <a:latin typeface="Arial" panose="020B0604020202020204" pitchFamily="34" charset="0"/>
                          <a:cs typeface="Arial" panose="020B0604020202020204" pitchFamily="34" charset="0"/>
                        </a:rPr>
                        <a:t>25.09-20</a:t>
                      </a:r>
                    </a:p>
                  </a:txBody>
                  <a:tcPr marT="45716" marB="45716">
                    <a:solidFill>
                      <a:schemeClr val="accent1">
                        <a:lumMod val="40000"/>
                        <a:lumOff val="60000"/>
                        <a:alpha val="6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100" dirty="0" smtClean="0">
                          <a:latin typeface="Arial" panose="020B0604020202020204" pitchFamily="34" charset="0"/>
                          <a:cs typeface="Arial" panose="020B0604020202020204" pitchFamily="34" charset="0"/>
                        </a:rPr>
                        <a:t>Foreldremøte</a:t>
                      </a:r>
                    </a:p>
                    <a:p>
                      <a:pPr marL="0" marR="0" indent="0" algn="l" defTabSz="457200" rtl="0" eaLnBrk="1" fontAlgn="auto" latinLnBrk="0" hangingPunct="1">
                        <a:lnSpc>
                          <a:spcPct val="100000"/>
                        </a:lnSpc>
                        <a:spcBef>
                          <a:spcPts val="0"/>
                        </a:spcBef>
                        <a:spcAft>
                          <a:spcPts val="0"/>
                        </a:spcAft>
                        <a:buClrTx/>
                        <a:buSzTx/>
                        <a:buFontTx/>
                        <a:buNone/>
                        <a:tabLst/>
                        <a:defRPr/>
                      </a:pPr>
                      <a:r>
                        <a:rPr lang="nn-NO" sz="1100" u="sng" dirty="0" smtClean="0">
                          <a:latin typeface="Arial" panose="020B0604020202020204" pitchFamily="34" charset="0"/>
                          <a:cs typeface="Arial" panose="020B0604020202020204" pitchFamily="34" charset="0"/>
                        </a:rPr>
                        <a:t>Innlevering</a:t>
                      </a:r>
                      <a:r>
                        <a:rPr lang="nn-NO" sz="1100" u="sng" baseline="0" dirty="0" smtClean="0">
                          <a:latin typeface="Arial" panose="020B0604020202020204" pitchFamily="34" charset="0"/>
                          <a:cs typeface="Arial" panose="020B0604020202020204" pitchFamily="34" charset="0"/>
                        </a:rPr>
                        <a:t> av haustferielapp</a:t>
                      </a:r>
                    </a:p>
                  </a:txBody>
                  <a:tcPr marT="45716" marB="45716">
                    <a:solidFill>
                      <a:schemeClr val="accent1">
                        <a:lumMod val="40000"/>
                        <a:lumOff val="60000"/>
                        <a:alpha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n-NO" sz="1100" dirty="0">
                          <a:latin typeface="Arial" panose="020B0604020202020204" pitchFamily="34" charset="0"/>
                          <a:cs typeface="Arial" panose="020B0604020202020204" pitchFamily="34" charset="0"/>
                        </a:rPr>
                        <a:t> </a:t>
                      </a:r>
                      <a:r>
                        <a:rPr lang="nn-NO" sz="1100" dirty="0" smtClean="0">
                          <a:latin typeface="Arial" panose="020B0604020202020204" pitchFamily="34" charset="0"/>
                          <a:cs typeface="Arial" panose="020B0604020202020204" pitchFamily="34" charset="0"/>
                        </a:rPr>
                        <a:t>18.30 – </a:t>
                      </a:r>
                      <a:r>
                        <a:rPr lang="nn-NO" sz="1100" dirty="0" err="1" smtClean="0">
                          <a:latin typeface="Arial" panose="020B0604020202020204" pitchFamily="34" charset="0"/>
                          <a:cs typeface="Arial" panose="020B0604020202020204" pitchFamily="34" charset="0"/>
                        </a:rPr>
                        <a:t>ca</a:t>
                      </a:r>
                      <a:r>
                        <a:rPr lang="nn-NO" sz="1100" dirty="0" smtClean="0">
                          <a:latin typeface="Arial" panose="020B0604020202020204" pitchFamily="34" charset="0"/>
                          <a:cs typeface="Arial" panose="020B0604020202020204" pitchFamily="34" charset="0"/>
                        </a:rPr>
                        <a:t> 20.00</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endParaRPr lang="nn-NO" sz="1100" b="1" dirty="0">
                        <a:effectLst/>
                      </a:endParaRPr>
                    </a:p>
                  </a:txBody>
                  <a:tcPr marT="45716" marB="45716">
                    <a:solidFill>
                      <a:schemeClr val="accent1">
                        <a:lumMod val="40000"/>
                        <a:lumOff val="60000"/>
                        <a:alpha val="60000"/>
                      </a:schemeClr>
                    </a:solidFill>
                  </a:tcPr>
                </a:tc>
                <a:extLst>
                  <a:ext uri="{0D108BD9-81ED-4DB2-BD59-A6C34878D82A}">
                    <a16:rowId xmlns:a16="http://schemas.microsoft.com/office/drawing/2014/main" xmlns="" val="10002"/>
                  </a:ext>
                </a:extLst>
              </a:tr>
              <a:tr h="284458">
                <a:tc>
                  <a:txBody>
                    <a:bodyPr/>
                    <a:lstStyle/>
                    <a:p>
                      <a:r>
                        <a:rPr lang="nn-NO" sz="1100" dirty="0">
                          <a:latin typeface="Arial" pitchFamily="34" charset="0"/>
                          <a:cs typeface="Arial" pitchFamily="34" charset="0"/>
                        </a:rPr>
                        <a:t>Oktober</a:t>
                      </a:r>
                    </a:p>
                  </a:txBody>
                  <a:tcPr marT="45716" marB="45716">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05 – 09.10-20</a:t>
                      </a:r>
                    </a:p>
                    <a:p>
                      <a:r>
                        <a:rPr lang="nn-NO" sz="1100" dirty="0" smtClean="0">
                          <a:latin typeface="Arial" panose="020B0604020202020204" pitchFamily="34" charset="0"/>
                          <a:cs typeface="Arial" panose="020B0604020202020204" pitchFamily="34" charset="0"/>
                        </a:rPr>
                        <a:t>22.10 -20</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100" dirty="0" smtClean="0">
                          <a:latin typeface="Arial" panose="020B0604020202020204" pitchFamily="34" charset="0"/>
                          <a:cs typeface="Arial" panose="020B0604020202020204" pitchFamily="34" charset="0"/>
                        </a:rPr>
                        <a:t>Skulen har haustferie         (Veke 41) Forut basar</a:t>
                      </a:r>
                    </a:p>
                  </a:txBody>
                  <a:tcPr marT="45716" marB="45716">
                    <a:solidFill>
                      <a:schemeClr val="accent1">
                        <a:lumMod val="40000"/>
                        <a:lumOff val="60000"/>
                        <a:alpha val="60000"/>
                      </a:schemeClr>
                    </a:solidFill>
                  </a:tcPr>
                </a:tc>
                <a:tc>
                  <a:txBody>
                    <a:bodyPr/>
                    <a:lstStyle/>
                    <a:p>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pPr algn="l"/>
                      <a:r>
                        <a:rPr lang="nn-NO" sz="1100" b="1" dirty="0">
                          <a:effectLst/>
                        </a:rPr>
                        <a:t>       </a:t>
                      </a:r>
                      <a:endParaRPr lang="nn-NO" sz="1100" b="1" dirty="0" smtClean="0">
                        <a:solidFill>
                          <a:srgbClr val="FF0000"/>
                        </a:solidFill>
                        <a:effectLst/>
                      </a:endParaRPr>
                    </a:p>
                  </a:txBody>
                  <a:tcPr marT="45716" marB="45716">
                    <a:solidFill>
                      <a:schemeClr val="accent1">
                        <a:lumMod val="40000"/>
                        <a:lumOff val="60000"/>
                        <a:alpha val="60000"/>
                      </a:schemeClr>
                    </a:solidFill>
                  </a:tcPr>
                </a:tc>
                <a:extLst>
                  <a:ext uri="{0D108BD9-81ED-4DB2-BD59-A6C34878D82A}">
                    <a16:rowId xmlns:a16="http://schemas.microsoft.com/office/drawing/2014/main" xmlns="" val="10003"/>
                  </a:ext>
                </a:extLst>
              </a:tr>
              <a:tr h="640702">
                <a:tc>
                  <a:txBody>
                    <a:bodyPr/>
                    <a:lstStyle/>
                    <a:p>
                      <a:r>
                        <a:rPr lang="nn-NO" sz="1100" dirty="0">
                          <a:latin typeface="Arial" pitchFamily="34" charset="0"/>
                          <a:cs typeface="Arial" pitchFamily="34" charset="0"/>
                        </a:rPr>
                        <a:t>November</a:t>
                      </a:r>
                    </a:p>
                  </a:txBody>
                  <a:tcPr marT="45716" marB="45716">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13.11-20</a:t>
                      </a:r>
                    </a:p>
                    <a:p>
                      <a:r>
                        <a:rPr lang="nn-NO" sz="1100" baseline="0" dirty="0" smtClean="0">
                          <a:latin typeface="Arial" panose="020B0604020202020204" pitchFamily="34" charset="0"/>
                          <a:cs typeface="Arial" panose="020B0604020202020204" pitchFamily="34" charset="0"/>
                        </a:rPr>
                        <a:t>…………………………..</a:t>
                      </a:r>
                    </a:p>
                    <a:p>
                      <a:r>
                        <a:rPr lang="nn-NO" sz="1100" dirty="0" smtClean="0">
                          <a:latin typeface="Arial" panose="020B0604020202020204" pitchFamily="34" charset="0"/>
                          <a:cs typeface="Arial" panose="020B0604020202020204" pitchFamily="34" charset="0"/>
                        </a:rPr>
                        <a:t>26.11-20</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100" dirty="0" smtClean="0">
                          <a:latin typeface="Arial" panose="020B0604020202020204" pitchFamily="34" charset="0"/>
                          <a:cs typeface="Arial" panose="020B0604020202020204" pitchFamily="34" charset="0"/>
                        </a:rPr>
                        <a:t>Planleggingsdag</a:t>
                      </a:r>
                    </a:p>
                    <a:p>
                      <a:r>
                        <a:rPr lang="nn-NO" sz="1100" dirty="0" smtClean="0">
                          <a:latin typeface="Arial" panose="020B0604020202020204" pitchFamily="34" charset="0"/>
                          <a:cs typeface="Arial" panose="020B0604020202020204" pitchFamily="34" charset="0"/>
                        </a:rPr>
                        <a:t>Foreldresamtalar</a:t>
                      </a:r>
                    </a:p>
                    <a:p>
                      <a:r>
                        <a:rPr lang="nn-NO" sz="1100" u="sng" dirty="0" smtClean="0">
                          <a:latin typeface="Arial" panose="020B0604020202020204" pitchFamily="34" charset="0"/>
                          <a:cs typeface="Arial" panose="020B0604020202020204" pitchFamily="34" charset="0"/>
                        </a:rPr>
                        <a:t>Innlevering av juleferielapp</a:t>
                      </a:r>
                      <a:endParaRPr lang="nn-NO" sz="1100" u="sng"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pPr algn="l"/>
                      <a:r>
                        <a:rPr lang="nn-NO" sz="1100" b="1" dirty="0" smtClean="0">
                          <a:effectLst/>
                        </a:rPr>
                        <a:t>       </a:t>
                      </a:r>
                      <a:r>
                        <a:rPr lang="nn-NO" sz="1100" b="1" dirty="0" smtClean="0">
                          <a:solidFill>
                            <a:srgbClr val="FF0000"/>
                          </a:solidFill>
                          <a:effectLst/>
                        </a:rPr>
                        <a:t>X</a:t>
                      </a:r>
                      <a:endParaRPr lang="nn-NO" sz="1100" b="1" dirty="0">
                        <a:effectLst/>
                      </a:endParaRPr>
                    </a:p>
                  </a:txBody>
                  <a:tcPr marT="45716" marB="45716">
                    <a:solidFill>
                      <a:schemeClr val="accent1">
                        <a:lumMod val="40000"/>
                        <a:lumOff val="60000"/>
                        <a:alpha val="60000"/>
                      </a:schemeClr>
                    </a:solidFill>
                  </a:tcPr>
                </a:tc>
                <a:extLst>
                  <a:ext uri="{0D108BD9-81ED-4DB2-BD59-A6C34878D82A}">
                    <a16:rowId xmlns:a16="http://schemas.microsoft.com/office/drawing/2014/main" xmlns="" val="10004"/>
                  </a:ext>
                </a:extLst>
              </a:tr>
              <a:tr h="428266">
                <a:tc>
                  <a:txBody>
                    <a:bodyPr/>
                    <a:lstStyle/>
                    <a:p>
                      <a:r>
                        <a:rPr lang="nn-NO" sz="1100" dirty="0">
                          <a:latin typeface="Arial" panose="020B0604020202020204" pitchFamily="34" charset="0"/>
                          <a:cs typeface="Arial" panose="020B0604020202020204" pitchFamily="34" charset="0"/>
                        </a:rPr>
                        <a:t>Desember</a:t>
                      </a:r>
                    </a:p>
                  </a:txBody>
                  <a:tcPr marT="45716" marB="45716">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01.12.20</a:t>
                      </a:r>
                    </a:p>
                    <a:p>
                      <a:r>
                        <a:rPr lang="nn-NO" sz="1100" dirty="0" smtClean="0">
                          <a:latin typeface="Arial" panose="020B0604020202020204" pitchFamily="34" charset="0"/>
                          <a:cs typeface="Arial" panose="020B0604020202020204" pitchFamily="34" charset="0"/>
                        </a:rPr>
                        <a:t>………….</a:t>
                      </a:r>
                    </a:p>
                  </a:txBody>
                  <a:tcPr marT="45716" marB="45716">
                    <a:solidFill>
                      <a:schemeClr val="accent1">
                        <a:lumMod val="40000"/>
                        <a:lumOff val="60000"/>
                        <a:alpha val="60000"/>
                      </a:schemeClr>
                    </a:solidFill>
                  </a:tcPr>
                </a:tc>
                <a:tc>
                  <a:txBody>
                    <a:bodyPr/>
                    <a:lstStyle/>
                    <a:p>
                      <a:r>
                        <a:rPr lang="nn-NO" sz="1100" dirty="0">
                          <a:latin typeface="Arial" panose="020B0604020202020204" pitchFamily="34" charset="0"/>
                          <a:cs typeface="Arial" panose="020B0604020202020204" pitchFamily="34" charset="0"/>
                        </a:rPr>
                        <a:t>Adventsfrukost </a:t>
                      </a:r>
                      <a:endParaRPr lang="nn-NO" sz="1100" dirty="0" smtClean="0">
                        <a:latin typeface="Arial" panose="020B0604020202020204" pitchFamily="34" charset="0"/>
                        <a:cs typeface="Arial" panose="020B0604020202020204" pitchFamily="34" charset="0"/>
                      </a:endParaRPr>
                    </a:p>
                    <a:p>
                      <a:r>
                        <a:rPr lang="nn-NO" sz="1100" dirty="0" smtClean="0">
                          <a:latin typeface="Arial" panose="020B0604020202020204" pitchFamily="34" charset="0"/>
                          <a:cs typeface="Arial" panose="020B0604020202020204" pitchFamily="34" charset="0"/>
                        </a:rPr>
                        <a:t>Nissefest</a:t>
                      </a:r>
                      <a:r>
                        <a:rPr lang="nn-NO" sz="1100" baseline="0" dirty="0" smtClean="0">
                          <a:latin typeface="Arial" panose="020B0604020202020204" pitchFamily="34" charset="0"/>
                          <a:cs typeface="Arial" panose="020B0604020202020204" pitchFamily="34" charset="0"/>
                        </a:rPr>
                        <a:t> saman med skulen.</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06.45-09.00</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pPr algn="l"/>
                      <a:endParaRPr lang="nn-NO" sz="1100" b="1" dirty="0">
                        <a:effectLst/>
                      </a:endParaRPr>
                    </a:p>
                  </a:txBody>
                  <a:tcPr marT="45716" marB="45716">
                    <a:solidFill>
                      <a:schemeClr val="accent1">
                        <a:lumMod val="40000"/>
                        <a:lumOff val="60000"/>
                        <a:alpha val="60000"/>
                      </a:schemeClr>
                    </a:solidFill>
                  </a:tcPr>
                </a:tc>
                <a:extLst>
                  <a:ext uri="{0D108BD9-81ED-4DB2-BD59-A6C34878D82A}">
                    <a16:rowId xmlns:a16="http://schemas.microsoft.com/office/drawing/2014/main" xmlns="" val="10005"/>
                  </a:ext>
                </a:extLst>
              </a:tr>
              <a:tr h="287363">
                <a:tc>
                  <a:txBody>
                    <a:bodyPr/>
                    <a:lstStyle/>
                    <a:p>
                      <a:r>
                        <a:rPr lang="nn-NO" sz="1100" dirty="0">
                          <a:latin typeface="Arial" panose="020B0604020202020204" pitchFamily="34" charset="0"/>
                          <a:cs typeface="Arial" panose="020B0604020202020204" pitchFamily="34" charset="0"/>
                        </a:rPr>
                        <a:t>Januar</a:t>
                      </a:r>
                    </a:p>
                  </a:txBody>
                  <a:tcPr marT="45716" marB="45716">
                    <a:solidFill>
                      <a:schemeClr val="accent1">
                        <a:lumMod val="40000"/>
                        <a:lumOff val="60000"/>
                        <a:alpha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n-NO" sz="1100" b="0" dirty="0" smtClean="0">
                          <a:latin typeface="Arial" panose="020B0604020202020204" pitchFamily="34" charset="0"/>
                          <a:cs typeface="Arial" panose="020B0604020202020204" pitchFamily="34" charset="0"/>
                        </a:rPr>
                        <a:t>25.01.-21</a:t>
                      </a:r>
                    </a:p>
                  </a:txBody>
                  <a:tcPr marT="45716" marB="45716">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Planleggingsdag</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pPr algn="l"/>
                      <a:r>
                        <a:rPr lang="nn-NO" sz="1100" b="1" dirty="0">
                          <a:effectLst/>
                        </a:rPr>
                        <a:t>      </a:t>
                      </a:r>
                      <a:r>
                        <a:rPr lang="nn-NO" sz="1100" b="1" dirty="0">
                          <a:solidFill>
                            <a:srgbClr val="FF0000"/>
                          </a:solidFill>
                          <a:effectLst/>
                        </a:rPr>
                        <a:t> </a:t>
                      </a:r>
                      <a:r>
                        <a:rPr lang="nn-NO" sz="1100" b="1" dirty="0" smtClean="0">
                          <a:solidFill>
                            <a:srgbClr val="FF0000"/>
                          </a:solidFill>
                          <a:effectLst/>
                        </a:rPr>
                        <a:t>X</a:t>
                      </a:r>
                      <a:endParaRPr lang="nn-NO" sz="1100" b="1" dirty="0">
                        <a:solidFill>
                          <a:srgbClr val="FF0000"/>
                        </a:solidFill>
                        <a:effectLst/>
                      </a:endParaRPr>
                    </a:p>
                  </a:txBody>
                  <a:tcPr marT="45716" marB="45716">
                    <a:solidFill>
                      <a:schemeClr val="accent1">
                        <a:lumMod val="40000"/>
                        <a:lumOff val="60000"/>
                        <a:alpha val="60000"/>
                      </a:schemeClr>
                    </a:solidFill>
                  </a:tcPr>
                </a:tc>
                <a:extLst>
                  <a:ext uri="{0D108BD9-81ED-4DB2-BD59-A6C34878D82A}">
                    <a16:rowId xmlns:a16="http://schemas.microsoft.com/office/drawing/2014/main" xmlns="" val="10006"/>
                  </a:ext>
                </a:extLst>
              </a:tr>
              <a:tr h="596516">
                <a:tc>
                  <a:txBody>
                    <a:bodyPr/>
                    <a:lstStyle/>
                    <a:p>
                      <a:r>
                        <a:rPr lang="nn-NO" sz="1100" dirty="0">
                          <a:latin typeface="Arial" panose="020B0604020202020204" pitchFamily="34" charset="0"/>
                          <a:cs typeface="Arial" panose="020B0604020202020204" pitchFamily="34" charset="0"/>
                        </a:rPr>
                        <a:t>Februar</a:t>
                      </a:r>
                    </a:p>
                  </a:txBody>
                  <a:tcPr marT="45716" marB="45716">
                    <a:solidFill>
                      <a:schemeClr val="accent1">
                        <a:lumMod val="40000"/>
                        <a:lumOff val="60000"/>
                        <a:alpha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n-NO" sz="1100" b="0" dirty="0" smtClean="0">
                          <a:latin typeface="Arial" panose="020B0604020202020204" pitchFamily="34" charset="0"/>
                          <a:cs typeface="Arial" panose="020B0604020202020204" pitchFamily="34" charset="0"/>
                        </a:rPr>
                        <a:t>04.02-21</a:t>
                      </a:r>
                    </a:p>
                    <a:p>
                      <a:pPr marL="0" marR="0" lvl="0" indent="0" algn="l" defTabSz="457200" rtl="0" eaLnBrk="1" fontAlgn="auto" latinLnBrk="0" hangingPunct="1">
                        <a:lnSpc>
                          <a:spcPct val="100000"/>
                        </a:lnSpc>
                        <a:spcBef>
                          <a:spcPts val="0"/>
                        </a:spcBef>
                        <a:spcAft>
                          <a:spcPts val="0"/>
                        </a:spcAft>
                        <a:buClrTx/>
                        <a:buSzTx/>
                        <a:buFontTx/>
                        <a:buNone/>
                        <a:tabLst/>
                        <a:defRPr/>
                      </a:pPr>
                      <a:r>
                        <a:rPr lang="nn-NO" sz="1100" b="0" dirty="0" smtClean="0">
                          <a:latin typeface="Arial" panose="020B0604020202020204" pitchFamily="34" charset="0"/>
                          <a:cs typeface="Arial" panose="020B0604020202020204" pitchFamily="34" charset="0"/>
                        </a:rPr>
                        <a:t>12.2- 21</a:t>
                      </a:r>
                    </a:p>
                    <a:p>
                      <a:pPr marL="0" marR="0" lvl="0" indent="0" algn="l" defTabSz="457200" rtl="0" eaLnBrk="1" fontAlgn="auto" latinLnBrk="0" hangingPunct="1">
                        <a:lnSpc>
                          <a:spcPct val="100000"/>
                        </a:lnSpc>
                        <a:spcBef>
                          <a:spcPts val="0"/>
                        </a:spcBef>
                        <a:spcAft>
                          <a:spcPts val="0"/>
                        </a:spcAft>
                        <a:buClrTx/>
                        <a:buSzTx/>
                        <a:buFontTx/>
                        <a:buNone/>
                        <a:tabLst/>
                        <a:defRPr/>
                      </a:pPr>
                      <a:r>
                        <a:rPr lang="nn-NO" sz="1100" b="0" dirty="0" smtClean="0">
                          <a:latin typeface="Arial" panose="020B0604020202020204" pitchFamily="34" charset="0"/>
                          <a:cs typeface="Arial" panose="020B0604020202020204" pitchFamily="34" charset="0"/>
                        </a:rPr>
                        <a:t>22.2</a:t>
                      </a:r>
                      <a:r>
                        <a:rPr lang="nn-NO" sz="1100" b="0" baseline="0" dirty="0" smtClean="0">
                          <a:latin typeface="Arial" panose="020B0604020202020204" pitchFamily="34" charset="0"/>
                          <a:cs typeface="Arial" panose="020B0604020202020204" pitchFamily="34" charset="0"/>
                        </a:rPr>
                        <a:t> –26.2-21</a:t>
                      </a:r>
                      <a:endParaRPr lang="nn-NO" sz="1100" b="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n-NO" sz="1100" u="sng" dirty="0" smtClean="0"/>
                        <a:t>Innlevering av vinterferielapp</a:t>
                      </a:r>
                      <a:endParaRPr lang="nn-NO" sz="110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nn-NO" sz="1100" dirty="0" smtClean="0"/>
                        <a:t>Karneval</a:t>
                      </a:r>
                    </a:p>
                    <a:p>
                      <a:pPr marL="0" marR="0" lvl="0" indent="0" algn="l" defTabSz="457200" rtl="0" eaLnBrk="1" fontAlgn="auto" latinLnBrk="0" hangingPunct="1">
                        <a:lnSpc>
                          <a:spcPct val="100000"/>
                        </a:lnSpc>
                        <a:spcBef>
                          <a:spcPts val="0"/>
                        </a:spcBef>
                        <a:spcAft>
                          <a:spcPts val="0"/>
                        </a:spcAft>
                        <a:buClrTx/>
                        <a:buSzTx/>
                        <a:buFontTx/>
                        <a:buNone/>
                        <a:tabLst/>
                        <a:defRPr/>
                      </a:pPr>
                      <a:r>
                        <a:rPr lang="nn-NO" sz="1100" dirty="0" smtClean="0"/>
                        <a:t>Skulen har vinterferie ( </a:t>
                      </a:r>
                      <a:r>
                        <a:rPr lang="nn-NO" sz="1100" b="0" baseline="0" dirty="0" smtClean="0"/>
                        <a:t>veke 8)</a:t>
                      </a:r>
                      <a:endParaRPr lang="nn-NO" sz="1100" dirty="0"/>
                    </a:p>
                  </a:txBody>
                  <a:tcPr marT="45716" marB="45716">
                    <a:solidFill>
                      <a:schemeClr val="accent1">
                        <a:lumMod val="40000"/>
                        <a:lumOff val="60000"/>
                        <a:alpha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txBody>
                  <a:tcPr marT="45716" marB="45716">
                    <a:solidFill>
                      <a:schemeClr val="accent1">
                        <a:lumMod val="40000"/>
                        <a:lumOff val="60000"/>
                        <a:alpha val="60000"/>
                      </a:schemeClr>
                    </a:solidFill>
                  </a:tcPr>
                </a:tc>
                <a:tc>
                  <a:txBody>
                    <a:bodyPr/>
                    <a:lstStyle/>
                    <a:p>
                      <a:pPr algn="l"/>
                      <a:endParaRPr lang="nn-NO" sz="1100" b="1" dirty="0">
                        <a:effectLst/>
                      </a:endParaRPr>
                    </a:p>
                  </a:txBody>
                  <a:tcPr marT="45716" marB="45716">
                    <a:solidFill>
                      <a:schemeClr val="accent1">
                        <a:lumMod val="40000"/>
                        <a:lumOff val="60000"/>
                        <a:alpha val="60000"/>
                      </a:schemeClr>
                    </a:solidFill>
                  </a:tcPr>
                </a:tc>
                <a:extLst>
                  <a:ext uri="{0D108BD9-81ED-4DB2-BD59-A6C34878D82A}">
                    <a16:rowId xmlns:a16="http://schemas.microsoft.com/office/drawing/2014/main" xmlns="" val="10007"/>
                  </a:ext>
                </a:extLst>
              </a:tr>
              <a:tr h="596516">
                <a:tc>
                  <a:txBody>
                    <a:bodyPr/>
                    <a:lstStyle/>
                    <a:p>
                      <a:r>
                        <a:rPr lang="nn-NO" sz="1100" dirty="0">
                          <a:latin typeface="Arial" panose="020B0604020202020204" pitchFamily="34" charset="0"/>
                          <a:cs typeface="Arial" panose="020B0604020202020204" pitchFamily="34" charset="0"/>
                        </a:rPr>
                        <a:t>Mars</a:t>
                      </a:r>
                    </a:p>
                  </a:txBody>
                  <a:tcPr marT="45716" marB="45716">
                    <a:solidFill>
                      <a:schemeClr val="accent1">
                        <a:lumMod val="40000"/>
                        <a:lumOff val="60000"/>
                        <a:alpha val="60000"/>
                      </a:schemeClr>
                    </a:solidFill>
                  </a:tcPr>
                </a:tc>
                <a:tc>
                  <a:txBody>
                    <a:bodyPr/>
                    <a:lstStyle/>
                    <a:p>
                      <a:r>
                        <a:rPr lang="nn-NO" sz="1100" dirty="0" smtClean="0">
                          <a:latin typeface="Arial" pitchFamily="34" charset="0"/>
                          <a:cs typeface="Arial" pitchFamily="34" charset="0"/>
                        </a:rPr>
                        <a:t>10.3-21</a:t>
                      </a:r>
                    </a:p>
                    <a:p>
                      <a:pPr marL="0" marR="0" indent="0" algn="l" defTabSz="457200" rtl="0" eaLnBrk="1" fontAlgn="auto" latinLnBrk="0" hangingPunct="1">
                        <a:lnSpc>
                          <a:spcPct val="100000"/>
                        </a:lnSpc>
                        <a:spcBef>
                          <a:spcPts val="0"/>
                        </a:spcBef>
                        <a:spcAft>
                          <a:spcPts val="0"/>
                        </a:spcAft>
                        <a:buClrTx/>
                        <a:buSzTx/>
                        <a:buFontTx/>
                        <a:buNone/>
                        <a:tabLst/>
                        <a:defRPr/>
                      </a:pPr>
                      <a:r>
                        <a:rPr lang="nn-NO" sz="1100" dirty="0" smtClean="0">
                          <a:latin typeface="Arial" pitchFamily="34" charset="0"/>
                          <a:cs typeface="Arial" pitchFamily="34" charset="0"/>
                        </a:rPr>
                        <a:t>12.3-21</a:t>
                      </a:r>
                    </a:p>
                    <a:p>
                      <a:pPr marL="0" marR="0" indent="0" algn="l" defTabSz="457200" rtl="0" eaLnBrk="1" fontAlgn="auto" latinLnBrk="0" hangingPunct="1">
                        <a:lnSpc>
                          <a:spcPct val="100000"/>
                        </a:lnSpc>
                        <a:spcBef>
                          <a:spcPts val="0"/>
                        </a:spcBef>
                        <a:spcAft>
                          <a:spcPts val="0"/>
                        </a:spcAft>
                        <a:buClrTx/>
                        <a:buSzTx/>
                        <a:buFontTx/>
                        <a:buNone/>
                        <a:tabLst/>
                        <a:defRPr/>
                      </a:pPr>
                      <a:r>
                        <a:rPr lang="nn-NO" sz="1100" dirty="0" smtClean="0">
                          <a:latin typeface="Arial" pitchFamily="34" charset="0"/>
                          <a:cs typeface="Arial" pitchFamily="34" charset="0"/>
                        </a:rPr>
                        <a:t>18.03-21</a:t>
                      </a:r>
                    </a:p>
                  </a:txBody>
                  <a:tcPr marT="45716" marB="45716">
                    <a:solidFill>
                      <a:schemeClr val="accent1">
                        <a:lumMod val="40000"/>
                        <a:lumOff val="60000"/>
                        <a:alpha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n-NO" sz="1100" u="sng" baseline="0" dirty="0" smtClean="0">
                          <a:latin typeface="Arial" panose="020B0604020202020204" pitchFamily="34" charset="0"/>
                          <a:cs typeface="Arial" panose="020B0604020202020204" pitchFamily="34" charset="0"/>
                        </a:rPr>
                        <a:t>Innlevering av påskeferielapp</a:t>
                      </a:r>
                    </a:p>
                    <a:p>
                      <a:pPr marL="0" marR="0" lvl="0" indent="0" algn="l" defTabSz="457200" rtl="0" eaLnBrk="1" fontAlgn="auto" latinLnBrk="0" hangingPunct="1">
                        <a:lnSpc>
                          <a:spcPct val="100000"/>
                        </a:lnSpc>
                        <a:spcBef>
                          <a:spcPts val="0"/>
                        </a:spcBef>
                        <a:spcAft>
                          <a:spcPts val="0"/>
                        </a:spcAft>
                        <a:buClrTx/>
                        <a:buSzTx/>
                        <a:buFontTx/>
                        <a:buNone/>
                        <a:tabLst/>
                        <a:defRPr/>
                      </a:pPr>
                      <a:r>
                        <a:rPr lang="nn-NO" sz="1100" dirty="0" smtClean="0">
                          <a:latin typeface="Arial" panose="020B0604020202020204" pitchFamily="34" charset="0"/>
                          <a:cs typeface="Arial" panose="020B0604020202020204" pitchFamily="34" charset="0"/>
                        </a:rPr>
                        <a:t>Planleggingsdag</a:t>
                      </a:r>
                    </a:p>
                    <a:p>
                      <a:pPr marL="0" marR="0" lvl="0" indent="0" algn="l" defTabSz="457200" rtl="0" eaLnBrk="1" fontAlgn="auto" latinLnBrk="0" hangingPunct="1">
                        <a:lnSpc>
                          <a:spcPct val="100000"/>
                        </a:lnSpc>
                        <a:spcBef>
                          <a:spcPts val="0"/>
                        </a:spcBef>
                        <a:spcAft>
                          <a:spcPts val="0"/>
                        </a:spcAft>
                        <a:buClrTx/>
                        <a:buSzTx/>
                        <a:buFontTx/>
                        <a:buNone/>
                        <a:tabLst/>
                        <a:defRPr/>
                      </a:pPr>
                      <a:r>
                        <a:rPr lang="nn-NO" sz="1100" dirty="0" smtClean="0"/>
                        <a:t>Foreldremøte</a:t>
                      </a:r>
                      <a:endParaRPr lang="nn-NO" sz="1100" u="sng" baseline="0" dirty="0" smtClean="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1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18.30 –20.30</a:t>
                      </a:r>
                    </a:p>
                  </a:txBody>
                  <a:tcPr marT="45716" marB="45716">
                    <a:solidFill>
                      <a:schemeClr val="accent1">
                        <a:lumMod val="40000"/>
                        <a:lumOff val="60000"/>
                        <a:alpha val="60000"/>
                      </a:schemeClr>
                    </a:solidFill>
                  </a:tcPr>
                </a:tc>
                <a:tc>
                  <a:txBody>
                    <a:bodyPr/>
                    <a:lstStyle/>
                    <a:p>
                      <a:pPr algn="l"/>
                      <a:r>
                        <a:rPr lang="nn-NO" sz="1100" b="1" dirty="0">
                          <a:solidFill>
                            <a:srgbClr val="FF0000"/>
                          </a:solidFill>
                          <a:effectLst/>
                        </a:rPr>
                        <a:t>     </a:t>
                      </a:r>
                      <a:endParaRPr lang="nn-NO" sz="1100" b="1" dirty="0" smtClean="0">
                        <a:solidFill>
                          <a:srgbClr val="FF0000"/>
                        </a:solidFill>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nn-NO" sz="1100" b="1" dirty="0" smtClean="0">
                          <a:solidFill>
                            <a:srgbClr val="FF0000"/>
                          </a:solidFill>
                          <a:effectLst/>
                        </a:rPr>
                        <a:t>       X</a:t>
                      </a:r>
                    </a:p>
                    <a:p>
                      <a:pPr algn="l"/>
                      <a:r>
                        <a:rPr lang="nn-NO" sz="1100" b="1" dirty="0" smtClean="0">
                          <a:solidFill>
                            <a:srgbClr val="FF0000"/>
                          </a:solidFill>
                          <a:effectLst/>
                        </a:rPr>
                        <a:t> </a:t>
                      </a:r>
                      <a:endParaRPr lang="nn-NO" sz="1100" b="1" dirty="0">
                        <a:solidFill>
                          <a:srgbClr val="FF0000"/>
                        </a:solidFill>
                        <a:effectLst/>
                      </a:endParaRPr>
                    </a:p>
                  </a:txBody>
                  <a:tcPr marT="45716" marB="45716">
                    <a:solidFill>
                      <a:schemeClr val="accent1">
                        <a:lumMod val="40000"/>
                        <a:lumOff val="60000"/>
                        <a:alpha val="60000"/>
                      </a:schemeClr>
                    </a:solidFill>
                  </a:tcPr>
                </a:tc>
                <a:extLst>
                  <a:ext uri="{0D108BD9-81ED-4DB2-BD59-A6C34878D82A}">
                    <a16:rowId xmlns:a16="http://schemas.microsoft.com/office/drawing/2014/main" xmlns="" val="10008"/>
                  </a:ext>
                </a:extLst>
              </a:tr>
              <a:tr h="892679">
                <a:tc>
                  <a:txBody>
                    <a:bodyPr/>
                    <a:lstStyle/>
                    <a:p>
                      <a:r>
                        <a:rPr lang="nn-NO" sz="1100" dirty="0" smtClean="0">
                          <a:latin typeface="Arial" pitchFamily="34" charset="0"/>
                          <a:cs typeface="Arial" pitchFamily="34" charset="0"/>
                        </a:rPr>
                        <a:t>April</a:t>
                      </a:r>
                      <a:endParaRPr lang="nn-NO" sz="1100" dirty="0">
                        <a:latin typeface="Arial" pitchFamily="34" charset="0"/>
                        <a:cs typeface="Arial" pitchFamily="34" charset="0"/>
                      </a:endParaRPr>
                    </a:p>
                  </a:txBody>
                  <a:tcPr marL="72000" marT="36000" marB="0">
                    <a:solidFill>
                      <a:schemeClr val="accent1">
                        <a:lumMod val="40000"/>
                        <a:lumOff val="60000"/>
                        <a:alpha val="6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100" baseline="0" dirty="0" smtClean="0">
                          <a:latin typeface="Arial" panose="020B0604020202020204" pitchFamily="34" charset="0"/>
                          <a:cs typeface="Arial" panose="020B0604020202020204" pitchFamily="34" charset="0"/>
                        </a:rPr>
                        <a:t>31.03-21</a:t>
                      </a:r>
                    </a:p>
                    <a:p>
                      <a:pPr marL="0" marR="0" indent="0" algn="l" defTabSz="457200" rtl="0" eaLnBrk="1" fontAlgn="auto" latinLnBrk="0" hangingPunct="1">
                        <a:lnSpc>
                          <a:spcPct val="100000"/>
                        </a:lnSpc>
                        <a:spcBef>
                          <a:spcPts val="0"/>
                        </a:spcBef>
                        <a:spcAft>
                          <a:spcPts val="0"/>
                        </a:spcAft>
                        <a:buClrTx/>
                        <a:buSzTx/>
                        <a:buFontTx/>
                        <a:buNone/>
                        <a:tabLst/>
                        <a:defRPr/>
                      </a:pPr>
                      <a:r>
                        <a:rPr lang="nn-NO" sz="1100" baseline="0" dirty="0" smtClean="0">
                          <a:latin typeface="Arial" panose="020B0604020202020204" pitchFamily="34" charset="0"/>
                          <a:cs typeface="Arial" panose="020B0604020202020204" pitchFamily="34" charset="0"/>
                        </a:rPr>
                        <a:t>01.04-21</a:t>
                      </a:r>
                    </a:p>
                    <a:p>
                      <a:pPr marL="0" marR="0" indent="0" algn="l" defTabSz="457200" rtl="0" eaLnBrk="1" fontAlgn="auto" latinLnBrk="0" hangingPunct="1">
                        <a:lnSpc>
                          <a:spcPct val="100000"/>
                        </a:lnSpc>
                        <a:spcBef>
                          <a:spcPts val="0"/>
                        </a:spcBef>
                        <a:spcAft>
                          <a:spcPts val="0"/>
                        </a:spcAft>
                        <a:buClrTx/>
                        <a:buSzTx/>
                        <a:buFontTx/>
                        <a:buNone/>
                        <a:tabLst/>
                        <a:defRPr/>
                      </a:pPr>
                      <a:r>
                        <a:rPr lang="nn-NO" sz="1100" baseline="0" dirty="0" smtClean="0">
                          <a:latin typeface="Arial" panose="020B0604020202020204" pitchFamily="34" charset="0"/>
                          <a:cs typeface="Arial" panose="020B0604020202020204" pitchFamily="34" charset="0"/>
                        </a:rPr>
                        <a:t>02.04-21</a:t>
                      </a:r>
                    </a:p>
                    <a:p>
                      <a:pPr marL="0" marR="0" indent="0" algn="l" defTabSz="457200" rtl="0" eaLnBrk="1" fontAlgn="auto" latinLnBrk="0" hangingPunct="1">
                        <a:lnSpc>
                          <a:spcPct val="100000"/>
                        </a:lnSpc>
                        <a:spcBef>
                          <a:spcPts val="0"/>
                        </a:spcBef>
                        <a:spcAft>
                          <a:spcPts val="0"/>
                        </a:spcAft>
                        <a:buClrTx/>
                        <a:buSzTx/>
                        <a:buFontTx/>
                        <a:buNone/>
                        <a:tabLst/>
                        <a:defRPr/>
                      </a:pPr>
                      <a:r>
                        <a:rPr lang="nn-NO" sz="1100" baseline="0" dirty="0" smtClean="0">
                          <a:latin typeface="Arial" panose="020B0604020202020204" pitchFamily="34" charset="0"/>
                          <a:cs typeface="Arial" panose="020B0604020202020204" pitchFamily="34" charset="0"/>
                        </a:rPr>
                        <a:t>05.04-21</a:t>
                      </a:r>
                    </a:p>
                    <a:p>
                      <a:pPr marL="0" marR="0" indent="0" algn="l" defTabSz="457200" rtl="0" eaLnBrk="1" fontAlgn="auto" latinLnBrk="0" hangingPunct="1">
                        <a:lnSpc>
                          <a:spcPct val="100000"/>
                        </a:lnSpc>
                        <a:spcBef>
                          <a:spcPts val="0"/>
                        </a:spcBef>
                        <a:spcAft>
                          <a:spcPts val="0"/>
                        </a:spcAft>
                        <a:buClrTx/>
                        <a:buSzTx/>
                        <a:buFontTx/>
                        <a:buNone/>
                        <a:tabLst/>
                        <a:defRPr/>
                      </a:pPr>
                      <a:r>
                        <a:rPr lang="nn-NO" sz="1100" baseline="0" dirty="0" smtClean="0">
                          <a:latin typeface="Arial" panose="020B0604020202020204" pitchFamily="34" charset="0"/>
                          <a:cs typeface="Arial" panose="020B0604020202020204" pitchFamily="34" charset="0"/>
                        </a:rPr>
                        <a:t>………………………</a:t>
                      </a:r>
                    </a:p>
                  </a:txBody>
                  <a:tcPr marL="72000" marT="36000" marB="0">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Halv</a:t>
                      </a:r>
                      <a:r>
                        <a:rPr lang="nn-NO" sz="1100" baseline="0" dirty="0" smtClean="0">
                          <a:latin typeface="Arial" panose="020B0604020202020204" pitchFamily="34" charset="0"/>
                          <a:cs typeface="Arial" panose="020B0604020202020204" pitchFamily="34" charset="0"/>
                        </a:rPr>
                        <a:t> dag.   </a:t>
                      </a:r>
                      <a:r>
                        <a:rPr lang="nn-NO" sz="1200" b="1" baseline="0" dirty="0" smtClean="0">
                          <a:latin typeface="Arial" panose="020B0604020202020204" pitchFamily="34" charset="0"/>
                          <a:cs typeface="Arial" panose="020B0604020202020204" pitchFamily="34" charset="0"/>
                        </a:rPr>
                        <a:t>Ope til </a:t>
                      </a:r>
                      <a:r>
                        <a:rPr lang="nn-NO" sz="1200" b="1" baseline="0" dirty="0" err="1" smtClean="0">
                          <a:latin typeface="Arial" panose="020B0604020202020204" pitchFamily="34" charset="0"/>
                          <a:cs typeface="Arial" panose="020B0604020202020204" pitchFamily="34" charset="0"/>
                        </a:rPr>
                        <a:t>kl</a:t>
                      </a:r>
                      <a:r>
                        <a:rPr lang="nn-NO" sz="1200" b="1" baseline="0" dirty="0" smtClean="0">
                          <a:latin typeface="Arial" panose="020B0604020202020204" pitchFamily="34" charset="0"/>
                          <a:cs typeface="Arial" panose="020B0604020202020204" pitchFamily="34" charset="0"/>
                        </a:rPr>
                        <a:t> 12.00</a:t>
                      </a:r>
                    </a:p>
                    <a:p>
                      <a:r>
                        <a:rPr lang="nn-NO" sz="1100" baseline="0" dirty="0" smtClean="0">
                          <a:latin typeface="Arial" panose="020B0604020202020204" pitchFamily="34" charset="0"/>
                          <a:cs typeface="Arial" panose="020B0604020202020204" pitchFamily="34" charset="0"/>
                        </a:rPr>
                        <a:t>Skjærtorsdag</a:t>
                      </a:r>
                    </a:p>
                    <a:p>
                      <a:r>
                        <a:rPr lang="nn-NO" sz="1100" baseline="0" dirty="0" smtClean="0">
                          <a:latin typeface="Arial" panose="020B0604020202020204" pitchFamily="34" charset="0"/>
                          <a:cs typeface="Arial" panose="020B0604020202020204" pitchFamily="34" charset="0"/>
                        </a:rPr>
                        <a:t>Langfredag</a:t>
                      </a:r>
                    </a:p>
                    <a:p>
                      <a:pPr marL="0" marR="0" indent="0" algn="l" defTabSz="457200" rtl="0" eaLnBrk="1" fontAlgn="auto" latinLnBrk="0" hangingPunct="1">
                        <a:lnSpc>
                          <a:spcPct val="100000"/>
                        </a:lnSpc>
                        <a:spcBef>
                          <a:spcPts val="0"/>
                        </a:spcBef>
                        <a:spcAft>
                          <a:spcPts val="0"/>
                        </a:spcAft>
                        <a:buClrTx/>
                        <a:buSzTx/>
                        <a:buFontTx/>
                        <a:buNone/>
                        <a:tabLst/>
                        <a:defRPr/>
                      </a:pPr>
                      <a:r>
                        <a:rPr lang="nn-NO" sz="1100" baseline="0" dirty="0" smtClean="0">
                          <a:latin typeface="Arial" panose="020B0604020202020204" pitchFamily="34" charset="0"/>
                          <a:cs typeface="Arial" panose="020B0604020202020204" pitchFamily="34" charset="0"/>
                        </a:rPr>
                        <a:t>2. Påskedag</a:t>
                      </a:r>
                    </a:p>
                    <a:p>
                      <a:pPr marL="0" marR="0" indent="0" algn="l" defTabSz="457200" rtl="0" eaLnBrk="1" fontAlgn="auto" latinLnBrk="0" hangingPunct="1">
                        <a:lnSpc>
                          <a:spcPct val="100000"/>
                        </a:lnSpc>
                        <a:spcBef>
                          <a:spcPts val="0"/>
                        </a:spcBef>
                        <a:spcAft>
                          <a:spcPts val="0"/>
                        </a:spcAft>
                        <a:buClrTx/>
                        <a:buSzTx/>
                        <a:buFontTx/>
                        <a:buNone/>
                        <a:tabLst/>
                        <a:defRPr/>
                      </a:pPr>
                      <a:r>
                        <a:rPr lang="nn-NO" sz="1100" dirty="0" smtClean="0"/>
                        <a:t>Foreldresamtalar</a:t>
                      </a:r>
                      <a:r>
                        <a:rPr lang="nn-NO" sz="1100" baseline="0" dirty="0" smtClean="0"/>
                        <a:t> </a:t>
                      </a:r>
                    </a:p>
                  </a:txBody>
                  <a:tcPr marL="72000" marT="36000" marB="0">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a:t>
                      </a:r>
                    </a:p>
                    <a:p>
                      <a:endParaRPr lang="nn-NO" sz="1100" dirty="0" smtClean="0">
                        <a:latin typeface="Arial" panose="020B0604020202020204" pitchFamily="34" charset="0"/>
                        <a:cs typeface="Arial" panose="020B0604020202020204" pitchFamily="34" charset="0"/>
                      </a:endParaRPr>
                    </a:p>
                    <a:p>
                      <a:endParaRPr lang="nn-NO" sz="1100" dirty="0" smtClean="0">
                        <a:latin typeface="Arial" panose="020B0604020202020204" pitchFamily="34" charset="0"/>
                        <a:cs typeface="Arial" panose="020B0604020202020204" pitchFamily="34" charset="0"/>
                      </a:endParaRPr>
                    </a:p>
                  </a:txBody>
                  <a:tcPr marL="72000" marT="36000" marB="0">
                    <a:solidFill>
                      <a:schemeClr val="accent1">
                        <a:lumMod val="40000"/>
                        <a:lumOff val="60000"/>
                        <a:alpha val="60000"/>
                      </a:schemeClr>
                    </a:solidFill>
                  </a:tcPr>
                </a:tc>
                <a:tc>
                  <a:txBody>
                    <a:bodyPr/>
                    <a:lstStyle/>
                    <a:p>
                      <a:r>
                        <a:rPr lang="nn-NO" sz="1100" b="1" dirty="0" smtClean="0">
                          <a:effectLst/>
                        </a:rPr>
                        <a:t>  </a:t>
                      </a:r>
                      <a:endParaRPr lang="nn-NO" sz="1100" b="1" dirty="0">
                        <a:effectLst/>
                      </a:endParaRPr>
                    </a:p>
                    <a:p>
                      <a:r>
                        <a:rPr lang="nn-NO" sz="1100" b="1" baseline="0" dirty="0">
                          <a:effectLst/>
                        </a:rPr>
                        <a:t> </a:t>
                      </a:r>
                      <a:r>
                        <a:rPr lang="nn-NO" sz="1100" b="1" baseline="0" dirty="0" smtClean="0">
                          <a:effectLst/>
                        </a:rPr>
                        <a:t>     </a:t>
                      </a:r>
                      <a:r>
                        <a:rPr lang="nn-NO" sz="1100" b="1" baseline="0" dirty="0" smtClean="0">
                          <a:solidFill>
                            <a:srgbClr val="FF0000"/>
                          </a:solidFill>
                          <a:effectLst/>
                        </a:rPr>
                        <a:t> x</a:t>
                      </a:r>
                    </a:p>
                    <a:p>
                      <a:r>
                        <a:rPr lang="nn-NO" sz="1100" b="1" baseline="0" dirty="0" smtClean="0">
                          <a:solidFill>
                            <a:srgbClr val="FF0000"/>
                          </a:solidFill>
                          <a:effectLst/>
                        </a:rPr>
                        <a:t>       X</a:t>
                      </a:r>
                    </a:p>
                    <a:p>
                      <a:r>
                        <a:rPr lang="nn-NO" sz="1100" b="1" baseline="0" dirty="0" smtClean="0">
                          <a:solidFill>
                            <a:srgbClr val="FF0000"/>
                          </a:solidFill>
                          <a:effectLst/>
                        </a:rPr>
                        <a:t>       x</a:t>
                      </a:r>
                    </a:p>
                    <a:p>
                      <a:r>
                        <a:rPr lang="nn-NO" sz="1100" b="1" baseline="0" dirty="0" smtClean="0">
                          <a:solidFill>
                            <a:srgbClr val="FF0000"/>
                          </a:solidFill>
                          <a:effectLst/>
                        </a:rPr>
                        <a:t>       </a:t>
                      </a:r>
                    </a:p>
                  </a:txBody>
                  <a:tcPr marL="72000" marT="36000" marB="0">
                    <a:solidFill>
                      <a:schemeClr val="accent1">
                        <a:lumMod val="40000"/>
                        <a:lumOff val="60000"/>
                        <a:alpha val="60000"/>
                      </a:schemeClr>
                    </a:solidFill>
                  </a:tcPr>
                </a:tc>
                <a:extLst>
                  <a:ext uri="{0D108BD9-81ED-4DB2-BD59-A6C34878D82A}">
                    <a16:rowId xmlns:a16="http://schemas.microsoft.com/office/drawing/2014/main" xmlns="" val="574115769"/>
                  </a:ext>
                </a:extLst>
              </a:tr>
              <a:tr h="59651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n-NO" sz="1100" dirty="0">
                          <a:latin typeface="Arial" pitchFamily="34" charset="0"/>
                          <a:cs typeface="Arial" pitchFamily="34" charset="0"/>
                        </a:rPr>
                        <a:t>Mai.</a:t>
                      </a:r>
                    </a:p>
                  </a:txBody>
                  <a:tcPr marT="45716" marB="45716">
                    <a:solidFill>
                      <a:schemeClr val="accent1">
                        <a:lumMod val="40000"/>
                        <a:lumOff val="60000"/>
                        <a:alpha val="60000"/>
                      </a:schemeClr>
                    </a:solidFill>
                  </a:tcPr>
                </a:tc>
                <a:tc>
                  <a:txBody>
                    <a:bodyPr/>
                    <a:lstStyle/>
                    <a:p>
                      <a:pPr algn="l"/>
                      <a:r>
                        <a:rPr lang="nn-NO" sz="1100" dirty="0" smtClean="0">
                          <a:latin typeface="Arial" panose="020B0604020202020204" pitchFamily="34" charset="0"/>
                          <a:cs typeface="Arial" panose="020B0604020202020204" pitchFamily="34" charset="0"/>
                        </a:rPr>
                        <a:t>01.05-21</a:t>
                      </a:r>
                    </a:p>
                    <a:p>
                      <a:r>
                        <a:rPr lang="nn-NO" sz="1100" dirty="0" smtClean="0">
                          <a:latin typeface="Arial" panose="020B0604020202020204" pitchFamily="34" charset="0"/>
                          <a:cs typeface="Arial" panose="020B0604020202020204" pitchFamily="34" charset="0"/>
                        </a:rPr>
                        <a:t>13.05-21</a:t>
                      </a:r>
                    </a:p>
                    <a:p>
                      <a:pPr marL="0" marR="0" indent="0" algn="l" defTabSz="457200" rtl="0" eaLnBrk="1" fontAlgn="auto" latinLnBrk="0" hangingPunct="1">
                        <a:lnSpc>
                          <a:spcPct val="100000"/>
                        </a:lnSpc>
                        <a:spcBef>
                          <a:spcPts val="0"/>
                        </a:spcBef>
                        <a:spcAft>
                          <a:spcPts val="0"/>
                        </a:spcAft>
                        <a:buClrTx/>
                        <a:buSzTx/>
                        <a:buFontTx/>
                        <a:buNone/>
                        <a:tabLst/>
                        <a:defRPr/>
                      </a:pPr>
                      <a:r>
                        <a:rPr lang="nn-NO" sz="1100" dirty="0" smtClean="0">
                          <a:latin typeface="Arial" panose="020B0604020202020204" pitchFamily="34" charset="0"/>
                          <a:cs typeface="Arial" panose="020B0604020202020204" pitchFamily="34" charset="0"/>
                        </a:rPr>
                        <a:t>24.05-21</a:t>
                      </a:r>
                    </a:p>
                  </a:txBody>
                  <a:tcPr marT="45716" marB="45716">
                    <a:solidFill>
                      <a:schemeClr val="accent1">
                        <a:lumMod val="40000"/>
                        <a:lumOff val="60000"/>
                        <a:alpha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n-NO" sz="1100" u="sng" dirty="0" smtClean="0">
                          <a:latin typeface="Arial" panose="020B0604020202020204" pitchFamily="34" charset="0"/>
                          <a:cs typeface="Arial" panose="020B0604020202020204" pitchFamily="34" charset="0"/>
                        </a:rPr>
                        <a:t>Frist for Innlevering</a:t>
                      </a:r>
                      <a:r>
                        <a:rPr lang="nn-NO" sz="1100" u="sng" baseline="0" dirty="0" smtClean="0">
                          <a:latin typeface="Arial" panose="020B0604020202020204" pitchFamily="34" charset="0"/>
                          <a:cs typeface="Arial" panose="020B0604020202020204" pitchFamily="34" charset="0"/>
                        </a:rPr>
                        <a:t> av sommarferielapp </a:t>
                      </a:r>
                      <a:endParaRPr lang="nn-NO" sz="1100" u="sng" dirty="0" smtClean="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n-NO" sz="1100" dirty="0" smtClean="0">
                          <a:latin typeface="Arial" panose="020B0604020202020204" pitchFamily="34" charset="0"/>
                          <a:cs typeface="Arial" panose="020B0604020202020204" pitchFamily="34" charset="0"/>
                        </a:rPr>
                        <a:t>Kristi himmelfartsdag</a:t>
                      </a:r>
                    </a:p>
                    <a:p>
                      <a:pPr marL="0" marR="0" lvl="0" indent="0" algn="l" defTabSz="457200" rtl="0" eaLnBrk="1" fontAlgn="auto" latinLnBrk="0" hangingPunct="1">
                        <a:lnSpc>
                          <a:spcPct val="100000"/>
                        </a:lnSpc>
                        <a:spcBef>
                          <a:spcPts val="0"/>
                        </a:spcBef>
                        <a:spcAft>
                          <a:spcPts val="0"/>
                        </a:spcAft>
                        <a:buClrTx/>
                        <a:buSzTx/>
                        <a:buFontTx/>
                        <a:buNone/>
                        <a:tabLst/>
                        <a:defRPr/>
                      </a:pPr>
                      <a:r>
                        <a:rPr lang="nn-NO" sz="1100" dirty="0" smtClean="0">
                          <a:latin typeface="Arial" panose="020B0604020202020204" pitchFamily="34" charset="0"/>
                          <a:cs typeface="Arial" panose="020B0604020202020204" pitchFamily="34" charset="0"/>
                        </a:rPr>
                        <a:t>Andre</a:t>
                      </a:r>
                      <a:r>
                        <a:rPr lang="nn-NO" sz="1100" baseline="0" dirty="0" smtClean="0">
                          <a:latin typeface="Arial" panose="020B0604020202020204" pitchFamily="34" charset="0"/>
                          <a:cs typeface="Arial" panose="020B0604020202020204" pitchFamily="34" charset="0"/>
                        </a:rPr>
                        <a:t> pinsdag</a:t>
                      </a:r>
                    </a:p>
                  </a:txBody>
                  <a:tcPr marT="45716" marB="45716">
                    <a:solidFill>
                      <a:schemeClr val="accent1">
                        <a:lumMod val="40000"/>
                        <a:lumOff val="60000"/>
                        <a:alpha val="60000"/>
                      </a:schemeClr>
                    </a:solidFill>
                  </a:tcPr>
                </a:tc>
                <a:tc>
                  <a:txBody>
                    <a:bodyPr/>
                    <a:lstStyle/>
                    <a:p>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n-NO" sz="1100" b="1" dirty="0">
                          <a:solidFill>
                            <a:srgbClr val="FF0000"/>
                          </a:solidFill>
                          <a:effectLst/>
                        </a:rPr>
                        <a:t>      </a:t>
                      </a:r>
                      <a:endParaRPr lang="nn-NO" sz="1100" b="1" dirty="0" smtClean="0">
                        <a:solidFill>
                          <a:srgbClr val="FF0000"/>
                        </a:solidFill>
                        <a:effectLst/>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n-NO" sz="1100" b="1" dirty="0" smtClean="0">
                          <a:solidFill>
                            <a:srgbClr val="FF0000"/>
                          </a:solidFill>
                          <a:effectLst/>
                        </a:rPr>
                        <a:t>       </a:t>
                      </a:r>
                      <a:r>
                        <a:rPr lang="nn-NO" sz="1100" b="1" dirty="0">
                          <a:solidFill>
                            <a:srgbClr val="FF0000"/>
                          </a:solidFill>
                          <a:effectLst/>
                        </a:rPr>
                        <a:t>X</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100" b="1" i="0" u="none" strike="noStrike" kern="1200" cap="none" spc="0" normalizeH="0" baseline="0" noProof="0" dirty="0">
                          <a:ln>
                            <a:noFill/>
                          </a:ln>
                          <a:solidFill>
                            <a:srgbClr val="FF0000"/>
                          </a:solidFill>
                          <a:effectLst/>
                          <a:uLnTx/>
                          <a:uFillTx/>
                          <a:latin typeface="+mn-lt"/>
                          <a:ea typeface="+mn-ea"/>
                          <a:cs typeface="+mn-cs"/>
                        </a:rPr>
                        <a:t>       X</a:t>
                      </a:r>
                    </a:p>
                  </a:txBody>
                  <a:tcPr marT="45716" marB="45716">
                    <a:solidFill>
                      <a:schemeClr val="accent1">
                        <a:lumMod val="40000"/>
                        <a:lumOff val="60000"/>
                        <a:alpha val="60000"/>
                      </a:schemeClr>
                    </a:solidFill>
                  </a:tcPr>
                </a:tc>
                <a:extLst>
                  <a:ext uri="{0D108BD9-81ED-4DB2-BD59-A6C34878D82A}">
                    <a16:rowId xmlns:a16="http://schemas.microsoft.com/office/drawing/2014/main" xmlns="" val="10010"/>
                  </a:ext>
                </a:extLst>
              </a:tr>
              <a:tr h="433793">
                <a:tc>
                  <a:txBody>
                    <a:bodyPr/>
                    <a:lstStyle/>
                    <a:p>
                      <a:r>
                        <a:rPr lang="nn-NO" sz="1100" dirty="0">
                          <a:latin typeface="Arial" pitchFamily="34" charset="0"/>
                          <a:cs typeface="Arial" pitchFamily="34" charset="0"/>
                        </a:rPr>
                        <a:t>Juni</a:t>
                      </a:r>
                    </a:p>
                  </a:txBody>
                  <a:tcPr marT="45716" marB="45716">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10.06-21</a:t>
                      </a:r>
                    </a:p>
                    <a:p>
                      <a:r>
                        <a:rPr lang="nn-NO" sz="1100" dirty="0" smtClean="0">
                          <a:latin typeface="Arial" panose="020B0604020202020204" pitchFamily="34" charset="0"/>
                          <a:cs typeface="Arial" panose="020B0604020202020204" pitchFamily="34" charset="0"/>
                        </a:rPr>
                        <a:t>18.06-21</a:t>
                      </a:r>
                    </a:p>
                  </a:txBody>
                  <a:tcPr marT="45716" marB="45716">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Sommarfest</a:t>
                      </a:r>
                    </a:p>
                    <a:p>
                      <a:r>
                        <a:rPr lang="nn-NO" sz="1100" dirty="0" smtClean="0">
                          <a:latin typeface="Arial" panose="020B0604020202020204" pitchFamily="34" charset="0"/>
                          <a:cs typeface="Arial" panose="020B0604020202020204" pitchFamily="34" charset="0"/>
                        </a:rPr>
                        <a:t>Planleggingsdag</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100" dirty="0" smtClean="0">
                          <a:latin typeface="Arial" panose="020B0604020202020204" pitchFamily="34" charset="0"/>
                          <a:cs typeface="Arial" panose="020B0604020202020204" pitchFamily="34" charset="0"/>
                        </a:rPr>
                        <a:t>16.00-18.00</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100" b="0" dirty="0" smtClean="0">
                          <a:effectLst/>
                          <a:latin typeface="Arial" panose="020B0604020202020204" pitchFamily="34" charset="0"/>
                          <a:cs typeface="Arial" panose="020B0604020202020204" pitchFamily="34" charset="0"/>
                        </a:rPr>
                        <a:t>Velkomen</a:t>
                      </a:r>
                    </a:p>
                    <a:p>
                      <a:pPr algn="l"/>
                      <a:r>
                        <a:rPr lang="nn-NO" sz="1100" b="1" dirty="0" smtClean="0">
                          <a:effectLst/>
                        </a:rPr>
                        <a:t>       </a:t>
                      </a:r>
                      <a:r>
                        <a:rPr lang="nn-NO" sz="1100" b="1" dirty="0" smtClean="0">
                          <a:solidFill>
                            <a:srgbClr val="FF0000"/>
                          </a:solidFill>
                          <a:effectLst/>
                        </a:rPr>
                        <a:t>X</a:t>
                      </a:r>
                      <a:endParaRPr lang="nn-NO" sz="1100" b="1" dirty="0">
                        <a:solidFill>
                          <a:srgbClr val="FF0000"/>
                        </a:solidFill>
                        <a:effectLst/>
                      </a:endParaRPr>
                    </a:p>
                  </a:txBody>
                  <a:tcPr marT="45716" marB="45716">
                    <a:solidFill>
                      <a:schemeClr val="accent1">
                        <a:lumMod val="40000"/>
                        <a:lumOff val="60000"/>
                        <a:alpha val="60000"/>
                      </a:schemeClr>
                    </a:solidFill>
                  </a:tcPr>
                </a:tc>
                <a:extLst>
                  <a:ext uri="{0D108BD9-81ED-4DB2-BD59-A6C34878D82A}">
                    <a16:rowId xmlns:a16="http://schemas.microsoft.com/office/drawing/2014/main" xmlns="" val="10012"/>
                  </a:ext>
                </a:extLst>
              </a:tr>
              <a:tr h="269253">
                <a:tc>
                  <a:txBody>
                    <a:bodyPr/>
                    <a:lstStyle/>
                    <a:p>
                      <a:r>
                        <a:rPr lang="nn-NO" sz="1100" dirty="0" smtClean="0">
                          <a:latin typeface="Arial" pitchFamily="34" charset="0"/>
                          <a:cs typeface="Arial" pitchFamily="34" charset="0"/>
                        </a:rPr>
                        <a:t>Juni</a:t>
                      </a:r>
                      <a:r>
                        <a:rPr lang="nn-NO" sz="1100" baseline="0" dirty="0" smtClean="0">
                          <a:latin typeface="Arial" pitchFamily="34" charset="0"/>
                          <a:cs typeface="Arial" pitchFamily="34" charset="0"/>
                        </a:rPr>
                        <a:t> - september</a:t>
                      </a:r>
                      <a:endParaRPr lang="nn-NO" sz="1100" dirty="0">
                        <a:latin typeface="Arial" pitchFamily="34" charset="0"/>
                        <a:cs typeface="Arial" pitchFamily="34" charset="0"/>
                      </a:endParaRPr>
                    </a:p>
                  </a:txBody>
                  <a:tcPr marT="45716" marB="45716">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01.06-</a:t>
                      </a:r>
                      <a:r>
                        <a:rPr lang="nn-NO" sz="1100" baseline="0" dirty="0" smtClean="0">
                          <a:latin typeface="Arial" panose="020B0604020202020204" pitchFamily="34" charset="0"/>
                          <a:cs typeface="Arial" panose="020B0604020202020204" pitchFamily="34" charset="0"/>
                        </a:rPr>
                        <a:t> 01.09-21</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r>
                        <a:rPr lang="nn-NO" sz="1100" dirty="0" smtClean="0">
                          <a:latin typeface="Arial" panose="020B0604020202020204" pitchFamily="34" charset="0"/>
                          <a:cs typeface="Arial" panose="020B0604020202020204" pitchFamily="34" charset="0"/>
                        </a:rPr>
                        <a:t>Avvikling av Sommarferie</a:t>
                      </a:r>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endParaRPr lang="nn-NO" sz="1100" dirty="0">
                        <a:latin typeface="Arial" panose="020B0604020202020204" pitchFamily="34" charset="0"/>
                        <a:cs typeface="Arial" panose="020B0604020202020204" pitchFamily="34" charset="0"/>
                      </a:endParaRPr>
                    </a:p>
                  </a:txBody>
                  <a:tcPr marT="45716" marB="45716">
                    <a:solidFill>
                      <a:schemeClr val="accent1">
                        <a:lumMod val="40000"/>
                        <a:lumOff val="60000"/>
                        <a:alpha val="60000"/>
                      </a:schemeClr>
                    </a:solidFill>
                  </a:tcPr>
                </a:tc>
                <a:tc>
                  <a:txBody>
                    <a:bodyPr/>
                    <a:lstStyle/>
                    <a:p>
                      <a:r>
                        <a:rPr lang="nn-NO" sz="1100" dirty="0"/>
                        <a:t>     </a:t>
                      </a:r>
                      <a:endParaRPr lang="nn-NO" sz="1100" b="1" dirty="0">
                        <a:solidFill>
                          <a:srgbClr val="FF0000"/>
                        </a:solidFill>
                      </a:endParaRPr>
                    </a:p>
                  </a:txBody>
                  <a:tcPr marT="45716" marB="45716">
                    <a:solidFill>
                      <a:schemeClr val="accent1">
                        <a:lumMod val="40000"/>
                        <a:lumOff val="60000"/>
                        <a:alpha val="60000"/>
                      </a:schemeClr>
                    </a:solidFill>
                  </a:tcPr>
                </a:tc>
                <a:extLst>
                  <a:ext uri="{0D108BD9-81ED-4DB2-BD59-A6C34878D82A}">
                    <a16:rowId xmlns:a16="http://schemas.microsoft.com/office/drawing/2014/main" xmlns="" val="10013"/>
                  </a:ext>
                </a:extLst>
              </a:tr>
            </a:tbl>
          </a:graphicData>
        </a:graphic>
      </p:graphicFrame>
      <p:sp>
        <p:nvSpPr>
          <p:cNvPr id="26725" name="TekstSylinder 5"/>
          <p:cNvSpPr txBox="1">
            <a:spLocks noChangeArrowheads="1"/>
          </p:cNvSpPr>
          <p:nvPr/>
        </p:nvSpPr>
        <p:spPr bwMode="auto">
          <a:xfrm>
            <a:off x="1115616" y="114834"/>
            <a:ext cx="7272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r>
              <a:rPr lang="nn-NO" altLang="nb-NO" sz="1600" dirty="0" smtClean="0">
                <a:latin typeface="Arial" charset="0"/>
              </a:rPr>
              <a:t> Årshjul for 20-21  med dagar som er vert å </a:t>
            </a:r>
            <a:r>
              <a:rPr lang="nn-NO" altLang="nb-NO" sz="1600" dirty="0">
                <a:latin typeface="Arial" charset="0"/>
              </a:rPr>
              <a:t>merke </a:t>
            </a:r>
            <a:r>
              <a:rPr lang="nn-NO" altLang="nb-NO" sz="1600" dirty="0" smtClean="0">
                <a:latin typeface="Arial" charset="0"/>
              </a:rPr>
              <a:t>seg:</a:t>
            </a:r>
            <a:endParaRPr lang="nn-NO" altLang="nb-NO" sz="1600" dirty="0">
              <a:latin typeface="Arial" charset="0"/>
            </a:endParaRPr>
          </a:p>
        </p:txBody>
      </p:sp>
      <p:sp>
        <p:nvSpPr>
          <p:cNvPr id="26626" name="Plassholder for lysbildenummer 1"/>
          <p:cNvSpPr>
            <a:spLocks noGrp="1"/>
          </p:cNvSpPr>
          <p:nvPr>
            <p:ph type="sldNum" sz="quarter" idx="12"/>
          </p:nvPr>
        </p:nvSpPr>
        <p:spPr bwMode="auto">
          <a:xfrm>
            <a:off x="8660482" y="6309320"/>
            <a:ext cx="608012" cy="43713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48FF57B5-E37B-41A2-ACC7-85CDB566919D}" type="slidenum">
              <a:rPr lang="nn-NO" altLang="nb-NO">
                <a:solidFill>
                  <a:schemeClr val="tx2"/>
                </a:solidFill>
                <a:latin typeface="Arial" charset="0"/>
              </a:rPr>
              <a:pPr>
                <a:spcBef>
                  <a:spcPct val="0"/>
                </a:spcBef>
                <a:spcAft>
                  <a:spcPct val="0"/>
                </a:spcAft>
                <a:buClrTx/>
                <a:buFontTx/>
                <a:buNone/>
              </a:pPr>
              <a:t>6</a:t>
            </a:fld>
            <a:endParaRPr lang="nn-NO" altLang="nb-NO" dirty="0">
              <a:solidFill>
                <a:schemeClr val="tx2"/>
              </a:solidFill>
              <a:latin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8618" y="187730"/>
            <a:ext cx="2407692" cy="1354327"/>
          </a:xfrm>
          <a:prstGeom prst="ellipse">
            <a:avLst/>
          </a:prstGeom>
          <a:ln>
            <a:noFill/>
          </a:ln>
          <a:effectLst>
            <a:softEdge rad="112500"/>
          </a:effectLst>
        </p:spPr>
      </p:pic>
      <p:pic>
        <p:nvPicPr>
          <p:cNvPr id="9" name="Bild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4028158"/>
            <a:ext cx="1504801" cy="2675202"/>
          </a:xfrm>
          <a:prstGeom prst="rect">
            <a:avLst/>
          </a:prstGeom>
          <a:ln>
            <a:noFill/>
          </a:ln>
          <a:effectLst>
            <a:outerShdw blurRad="292100" dist="139700" dir="2700000" algn="tl" rotWithShape="0">
              <a:srgbClr val="333333">
                <a:alpha val="65000"/>
              </a:srgbClr>
            </a:outerShdw>
          </a:effectLst>
        </p:spPr>
      </p:pic>
      <p:sp>
        <p:nvSpPr>
          <p:cNvPr id="2" name="TekstSylinder 1"/>
          <p:cNvSpPr txBox="1"/>
          <p:nvPr/>
        </p:nvSpPr>
        <p:spPr>
          <a:xfrm>
            <a:off x="372271" y="2022129"/>
            <a:ext cx="6966851" cy="4508927"/>
          </a:xfrm>
          <a:custGeom>
            <a:avLst/>
            <a:gdLst>
              <a:gd name="connsiteX0" fmla="*/ 0 w 8586663"/>
              <a:gd name="connsiteY0" fmla="*/ 0 h 3385542"/>
              <a:gd name="connsiteX1" fmla="*/ 8586663 w 8586663"/>
              <a:gd name="connsiteY1" fmla="*/ 0 h 3385542"/>
              <a:gd name="connsiteX2" fmla="*/ 8586663 w 8586663"/>
              <a:gd name="connsiteY2" fmla="*/ 3385542 h 3385542"/>
              <a:gd name="connsiteX3" fmla="*/ 0 w 8586663"/>
              <a:gd name="connsiteY3" fmla="*/ 3385542 h 3385542"/>
              <a:gd name="connsiteX4" fmla="*/ 0 w 8586663"/>
              <a:gd name="connsiteY4" fmla="*/ 0 h 3385542"/>
              <a:gd name="connsiteX0" fmla="*/ 0 w 8635301"/>
              <a:gd name="connsiteY0" fmla="*/ 0 h 3385542"/>
              <a:gd name="connsiteX1" fmla="*/ 8586663 w 8635301"/>
              <a:gd name="connsiteY1" fmla="*/ 0 h 3385542"/>
              <a:gd name="connsiteX2" fmla="*/ 8635301 w 8635301"/>
              <a:gd name="connsiteY2" fmla="*/ 2334955 h 3385542"/>
              <a:gd name="connsiteX3" fmla="*/ 0 w 8635301"/>
              <a:gd name="connsiteY3" fmla="*/ 3385542 h 3385542"/>
              <a:gd name="connsiteX4" fmla="*/ 0 w 8635301"/>
              <a:gd name="connsiteY4" fmla="*/ 0 h 3385542"/>
              <a:gd name="connsiteX0" fmla="*/ 0 w 8664484"/>
              <a:gd name="connsiteY0" fmla="*/ 0 h 3385542"/>
              <a:gd name="connsiteX1" fmla="*/ 8586663 w 8664484"/>
              <a:gd name="connsiteY1" fmla="*/ 0 h 3385542"/>
              <a:gd name="connsiteX2" fmla="*/ 8664484 w 8664484"/>
              <a:gd name="connsiteY2" fmla="*/ 2811610 h 3385542"/>
              <a:gd name="connsiteX3" fmla="*/ 0 w 8664484"/>
              <a:gd name="connsiteY3" fmla="*/ 3385542 h 3385542"/>
              <a:gd name="connsiteX4" fmla="*/ 0 w 8664484"/>
              <a:gd name="connsiteY4" fmla="*/ 0 h 3385542"/>
              <a:gd name="connsiteX0" fmla="*/ 0 w 8664484"/>
              <a:gd name="connsiteY0" fmla="*/ 0 h 2811610"/>
              <a:gd name="connsiteX1" fmla="*/ 8586663 w 8664484"/>
              <a:gd name="connsiteY1" fmla="*/ 0 h 2811610"/>
              <a:gd name="connsiteX2" fmla="*/ 8664484 w 8664484"/>
              <a:gd name="connsiteY2" fmla="*/ 2811610 h 2811610"/>
              <a:gd name="connsiteX3" fmla="*/ 19456 w 8664484"/>
              <a:gd name="connsiteY3" fmla="*/ 2772700 h 2811610"/>
              <a:gd name="connsiteX4" fmla="*/ 0 w 8664484"/>
              <a:gd name="connsiteY4" fmla="*/ 0 h 2811610"/>
              <a:gd name="connsiteX0" fmla="*/ 0 w 8664484"/>
              <a:gd name="connsiteY0" fmla="*/ 0 h 2811610"/>
              <a:gd name="connsiteX1" fmla="*/ 8586663 w 8664484"/>
              <a:gd name="connsiteY1" fmla="*/ 0 h 2811610"/>
              <a:gd name="connsiteX2" fmla="*/ 8664484 w 8664484"/>
              <a:gd name="connsiteY2" fmla="*/ 2811610 h 2811610"/>
              <a:gd name="connsiteX3" fmla="*/ 19456 w 8664484"/>
              <a:gd name="connsiteY3" fmla="*/ 2772700 h 2811610"/>
              <a:gd name="connsiteX4" fmla="*/ 0 w 8664484"/>
              <a:gd name="connsiteY4" fmla="*/ 0 h 2811610"/>
              <a:gd name="connsiteX0" fmla="*/ 0 w 8664484"/>
              <a:gd name="connsiteY0" fmla="*/ 0 h 2811610"/>
              <a:gd name="connsiteX1" fmla="*/ 8644297 w 8664484"/>
              <a:gd name="connsiteY1" fmla="*/ 0 h 2811610"/>
              <a:gd name="connsiteX2" fmla="*/ 8664484 w 8664484"/>
              <a:gd name="connsiteY2" fmla="*/ 2811610 h 2811610"/>
              <a:gd name="connsiteX3" fmla="*/ 19456 w 8664484"/>
              <a:gd name="connsiteY3" fmla="*/ 2772700 h 2811610"/>
              <a:gd name="connsiteX4" fmla="*/ 0 w 8664484"/>
              <a:gd name="connsiteY4" fmla="*/ 0 h 2811610"/>
              <a:gd name="connsiteX0" fmla="*/ 0 w 8664484"/>
              <a:gd name="connsiteY0" fmla="*/ 0 h 2811610"/>
              <a:gd name="connsiteX1" fmla="*/ 8644297 w 8664484"/>
              <a:gd name="connsiteY1" fmla="*/ 0 h 2811610"/>
              <a:gd name="connsiteX2" fmla="*/ 8664484 w 8664484"/>
              <a:gd name="connsiteY2" fmla="*/ 2811610 h 2811610"/>
              <a:gd name="connsiteX3" fmla="*/ 4073676 w 8664484"/>
              <a:gd name="connsiteY3" fmla="*/ 2307316 h 2811610"/>
              <a:gd name="connsiteX4" fmla="*/ 19456 w 8664484"/>
              <a:gd name="connsiteY4" fmla="*/ 2772700 h 2811610"/>
              <a:gd name="connsiteX5" fmla="*/ 0 w 8664484"/>
              <a:gd name="connsiteY5" fmla="*/ 0 h 2811610"/>
              <a:gd name="connsiteX0" fmla="*/ 0 w 8644297"/>
              <a:gd name="connsiteY0" fmla="*/ 0 h 2772700"/>
              <a:gd name="connsiteX1" fmla="*/ 8644297 w 8644297"/>
              <a:gd name="connsiteY1" fmla="*/ 0 h 2772700"/>
              <a:gd name="connsiteX2" fmla="*/ 8592442 w 8644297"/>
              <a:gd name="connsiteY2" fmla="*/ 2315250 h 2772700"/>
              <a:gd name="connsiteX3" fmla="*/ 4073676 w 8644297"/>
              <a:gd name="connsiteY3" fmla="*/ 2307316 h 2772700"/>
              <a:gd name="connsiteX4" fmla="*/ 19456 w 8644297"/>
              <a:gd name="connsiteY4" fmla="*/ 2772700 h 2772700"/>
              <a:gd name="connsiteX5" fmla="*/ 0 w 8644297"/>
              <a:gd name="connsiteY5" fmla="*/ 0 h 2772700"/>
              <a:gd name="connsiteX0" fmla="*/ 0 w 8644297"/>
              <a:gd name="connsiteY0" fmla="*/ 0 h 2324375"/>
              <a:gd name="connsiteX1" fmla="*/ 8644297 w 8644297"/>
              <a:gd name="connsiteY1" fmla="*/ 0 h 2324375"/>
              <a:gd name="connsiteX2" fmla="*/ 8592442 w 8644297"/>
              <a:gd name="connsiteY2" fmla="*/ 2315250 h 2324375"/>
              <a:gd name="connsiteX3" fmla="*/ 4073676 w 8644297"/>
              <a:gd name="connsiteY3" fmla="*/ 2307316 h 2324375"/>
              <a:gd name="connsiteX4" fmla="*/ 5048 w 8644297"/>
              <a:gd name="connsiteY4" fmla="*/ 2324375 h 2324375"/>
              <a:gd name="connsiteX5" fmla="*/ 0 w 8644297"/>
              <a:gd name="connsiteY5" fmla="*/ 0 h 232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4297" h="2324375">
                <a:moveTo>
                  <a:pt x="0" y="0"/>
                </a:moveTo>
                <a:lnTo>
                  <a:pt x="8644297" y="0"/>
                </a:lnTo>
                <a:lnTo>
                  <a:pt x="8592442" y="2315250"/>
                </a:lnTo>
                <a:lnTo>
                  <a:pt x="4073676" y="2307316"/>
                </a:lnTo>
                <a:lnTo>
                  <a:pt x="5048" y="2324375"/>
                </a:lnTo>
                <a:cubicBezTo>
                  <a:pt x="3365" y="1549583"/>
                  <a:pt x="1683" y="774792"/>
                  <a:pt x="0" y="0"/>
                </a:cubicBezTo>
                <a:close/>
              </a:path>
            </a:pathLst>
          </a:custGeom>
          <a:noFill/>
        </p:spPr>
        <p:txBody>
          <a:bodyPr wrap="square" rtlCol="0">
            <a:spAutoFit/>
          </a:bodyPr>
          <a:lstStyle/>
          <a:p>
            <a:r>
              <a:rPr lang="nn-NO" sz="1400" dirty="0" smtClean="0"/>
              <a:t> </a:t>
            </a:r>
            <a:endParaRPr lang="nn-NO" sz="1600" b="1" u="sng" dirty="0" smtClean="0"/>
          </a:p>
          <a:p>
            <a:pPr>
              <a:lnSpc>
                <a:spcPct val="150000"/>
              </a:lnSpc>
            </a:pPr>
            <a:r>
              <a:rPr lang="nn-NO" sz="1200" dirty="0" smtClean="0"/>
              <a:t> </a:t>
            </a:r>
            <a:r>
              <a:rPr lang="nn-NO" sz="1200" b="1" dirty="0" smtClean="0"/>
              <a:t>I Barnehagen </a:t>
            </a:r>
            <a:r>
              <a:rPr lang="nn-NO" sz="1200" b="1" dirty="0"/>
              <a:t>skal</a:t>
            </a:r>
            <a:r>
              <a:rPr lang="nn-NO" sz="1200" b="1" dirty="0" smtClean="0"/>
              <a:t>:</a:t>
            </a:r>
          </a:p>
          <a:p>
            <a:pPr marL="285750" indent="-285750">
              <a:lnSpc>
                <a:spcPct val="150000"/>
              </a:lnSpc>
              <a:buFont typeface="Arial" panose="020B0604020202020204" pitchFamily="34" charset="0"/>
              <a:buChar char="•"/>
            </a:pPr>
            <a:r>
              <a:rPr lang="nn-NO" sz="1200" dirty="0" smtClean="0"/>
              <a:t>Barna oppleve </a:t>
            </a:r>
            <a:r>
              <a:rPr lang="nn-NO" sz="1200" dirty="0"/>
              <a:t>nærleik varme og forståing.</a:t>
            </a:r>
          </a:p>
          <a:p>
            <a:pPr marL="285750" indent="-285750">
              <a:lnSpc>
                <a:spcPct val="150000"/>
              </a:lnSpc>
              <a:buFont typeface="Arial" panose="020B0604020202020204" pitchFamily="34" charset="0"/>
              <a:buChar char="•"/>
            </a:pPr>
            <a:r>
              <a:rPr lang="nn-NO" sz="1200" dirty="0" smtClean="0"/>
              <a:t>Barna få </a:t>
            </a:r>
            <a:r>
              <a:rPr lang="nn-NO" sz="1200" dirty="0"/>
              <a:t>ros og </a:t>
            </a:r>
            <a:r>
              <a:rPr lang="nn-NO" sz="1200" dirty="0" smtClean="0"/>
              <a:t>anerkjennande merksemd </a:t>
            </a:r>
            <a:r>
              <a:rPr lang="nn-NO" sz="1200" dirty="0"/>
              <a:t>for det barnet greier å gjere.</a:t>
            </a:r>
          </a:p>
          <a:p>
            <a:pPr marL="285750" indent="-285750">
              <a:lnSpc>
                <a:spcPct val="150000"/>
              </a:lnSpc>
              <a:buFont typeface="Arial" panose="020B0604020202020204" pitchFamily="34" charset="0"/>
              <a:buChar char="•"/>
            </a:pPr>
            <a:r>
              <a:rPr lang="nn-NO" sz="1200" dirty="0"/>
              <a:t>Sjå, lytte til, hjelpe, </a:t>
            </a:r>
            <a:r>
              <a:rPr lang="nn-NO" sz="1200" dirty="0" smtClean="0"/>
              <a:t>trøyste, </a:t>
            </a:r>
            <a:r>
              <a:rPr lang="nn-NO" sz="1200" dirty="0"/>
              <a:t>støtte og oppmuntre barnet. </a:t>
            </a:r>
          </a:p>
          <a:p>
            <a:pPr marL="285750" indent="-285750">
              <a:lnSpc>
                <a:spcPct val="150000"/>
              </a:lnSpc>
              <a:buFont typeface="Arial" panose="020B0604020202020204" pitchFamily="34" charset="0"/>
              <a:buChar char="•"/>
            </a:pPr>
            <a:r>
              <a:rPr lang="nn-NO" sz="1200" dirty="0" smtClean="0"/>
              <a:t>Gje positiv </a:t>
            </a:r>
            <a:r>
              <a:rPr lang="nn-NO" sz="1200" dirty="0"/>
              <a:t>omtale av gode gjerningar</a:t>
            </a:r>
          </a:p>
          <a:p>
            <a:pPr marL="285750" indent="-285750">
              <a:lnSpc>
                <a:spcPct val="150000"/>
              </a:lnSpc>
              <a:buFont typeface="Arial" panose="020B0604020202020204" pitchFamily="34" charset="0"/>
              <a:buChar char="•"/>
            </a:pPr>
            <a:r>
              <a:rPr lang="nn-NO" sz="1200" dirty="0" smtClean="0"/>
              <a:t>Legge til rette for ein </a:t>
            </a:r>
            <a:r>
              <a:rPr lang="nn-NO" sz="1200" dirty="0"/>
              <a:t>atmosfære som skaper trygge og </a:t>
            </a:r>
            <a:r>
              <a:rPr lang="nn-NO" sz="1200" dirty="0" smtClean="0"/>
              <a:t>tillitsfulle barn</a:t>
            </a:r>
          </a:p>
          <a:p>
            <a:pPr>
              <a:lnSpc>
                <a:spcPct val="150000"/>
              </a:lnSpc>
            </a:pPr>
            <a:endParaRPr lang="nn-NO" sz="1400" dirty="0" smtClean="0"/>
          </a:p>
          <a:p>
            <a:pPr>
              <a:lnSpc>
                <a:spcPct val="150000"/>
              </a:lnSpc>
            </a:pPr>
            <a:r>
              <a:rPr lang="nn-NO" sz="1200" b="1" dirty="0" smtClean="0"/>
              <a:t>Personale skal:</a:t>
            </a:r>
          </a:p>
          <a:p>
            <a:pPr marL="285750" indent="-285750">
              <a:lnSpc>
                <a:spcPct val="150000"/>
              </a:lnSpc>
              <a:buFont typeface="Arial" panose="020B0604020202020204" pitchFamily="34" charset="0"/>
              <a:buChar char="•"/>
            </a:pPr>
            <a:r>
              <a:rPr lang="nn-NO" sz="1200" dirty="0" smtClean="0"/>
              <a:t>Å gi omsorg er å lytte, gi nærleik, innleving, </a:t>
            </a:r>
          </a:p>
          <a:p>
            <a:pPr>
              <a:lnSpc>
                <a:spcPct val="150000"/>
              </a:lnSpc>
            </a:pPr>
            <a:r>
              <a:rPr lang="nn-NO" sz="1200" dirty="0" smtClean="0"/>
              <a:t>      vise evne til samspell og å setje grenser. </a:t>
            </a:r>
          </a:p>
          <a:p>
            <a:pPr marL="285750" indent="-285750">
              <a:lnSpc>
                <a:spcPct val="150000"/>
              </a:lnSpc>
              <a:buFont typeface="Arial" panose="020B0604020202020204" pitchFamily="34" charset="0"/>
              <a:buChar char="•"/>
            </a:pPr>
            <a:r>
              <a:rPr lang="nn-NO" sz="1200" dirty="0" smtClean="0"/>
              <a:t>Vere tydeleg og konsekvente vaksne.</a:t>
            </a:r>
          </a:p>
          <a:p>
            <a:pPr marL="285750" indent="-285750">
              <a:lnSpc>
                <a:spcPct val="150000"/>
              </a:lnSpc>
              <a:buFont typeface="Arial" panose="020B0604020202020204" pitchFamily="34" charset="0"/>
              <a:buChar char="•"/>
            </a:pPr>
            <a:r>
              <a:rPr lang="nn-NO" sz="1200" dirty="0" smtClean="0"/>
              <a:t>Sjå til at omsorg prega alle situasjonar</a:t>
            </a:r>
          </a:p>
          <a:p>
            <a:pPr>
              <a:lnSpc>
                <a:spcPct val="150000"/>
              </a:lnSpc>
            </a:pPr>
            <a:r>
              <a:rPr lang="nn-NO" sz="1200" dirty="0" smtClean="0"/>
              <a:t>        i kvardagslivet og har en eigenverdi. </a:t>
            </a:r>
          </a:p>
          <a:p>
            <a:pPr marL="285750" indent="-285750">
              <a:lnSpc>
                <a:spcPct val="150000"/>
              </a:lnSpc>
              <a:buFont typeface="Arial" panose="020B0604020202020204" pitchFamily="34" charset="0"/>
              <a:buChar char="•"/>
            </a:pPr>
            <a:r>
              <a:rPr lang="nn-NO" sz="1200" dirty="0" smtClean="0"/>
              <a:t>være gode rollemodeller. </a:t>
            </a:r>
          </a:p>
          <a:p>
            <a:pPr marL="285750" indent="-285750">
              <a:lnSpc>
                <a:spcPct val="150000"/>
              </a:lnSpc>
              <a:buFont typeface="Arial" panose="020B0604020202020204" pitchFamily="34" charset="0"/>
              <a:buChar char="•"/>
            </a:pPr>
            <a:endParaRPr lang="nn-NO" sz="1200" dirty="0" smtClean="0"/>
          </a:p>
        </p:txBody>
      </p:sp>
      <p:sp>
        <p:nvSpPr>
          <p:cNvPr id="29703" name="Plassholder for lysbildenummer 1"/>
          <p:cNvSpPr>
            <a:spLocks noGrp="1"/>
          </p:cNvSpPr>
          <p:nvPr>
            <p:ph type="sldNum" sz="quarter" idx="12"/>
          </p:nvPr>
        </p:nvSpPr>
        <p:spPr bwMode="auto">
          <a:xfrm>
            <a:off x="8243888" y="6237288"/>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96D5A0E5-EF4A-4C6B-B9FF-60A8A34C862D}" type="slidenum">
              <a:rPr lang="nn-NO" altLang="nb-NO">
                <a:solidFill>
                  <a:schemeClr val="tx2"/>
                </a:solidFill>
                <a:latin typeface="Arial" charset="0"/>
              </a:rPr>
              <a:pPr>
                <a:spcBef>
                  <a:spcPct val="0"/>
                </a:spcBef>
                <a:spcAft>
                  <a:spcPct val="0"/>
                </a:spcAft>
                <a:buClrTx/>
                <a:buFontTx/>
                <a:buNone/>
              </a:pPr>
              <a:t>7</a:t>
            </a:fld>
            <a:endParaRPr lang="nn-NO" altLang="nb-NO">
              <a:solidFill>
                <a:schemeClr val="tx2"/>
              </a:solidFill>
              <a:latin typeface="Arial" charset="0"/>
            </a:endParaRPr>
          </a:p>
        </p:txBody>
      </p:sp>
      <p:sp>
        <p:nvSpPr>
          <p:cNvPr id="29702" name="TekstSylinder 8"/>
          <p:cNvSpPr txBox="1">
            <a:spLocks noChangeArrowheads="1"/>
          </p:cNvSpPr>
          <p:nvPr/>
        </p:nvSpPr>
        <p:spPr bwMode="auto">
          <a:xfrm>
            <a:off x="251521" y="754475"/>
            <a:ext cx="7849392" cy="1447883"/>
          </a:xfrm>
          <a:prstGeom prst="rect">
            <a:avLst/>
          </a:prstGeom>
          <a:noFill/>
          <a:ln w="9525" cmpd="dbl">
            <a:noFill/>
            <a:prstDash val="sysDash"/>
            <a:round/>
            <a:headEnd/>
            <a:tailEnd/>
          </a:ln>
          <a:extLst/>
        </p:spPr>
        <p:txBody>
          <a:bodyPr wrap="square" lIns="180000" tIns="108000" rIns="36000">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nSpc>
                <a:spcPct val="150000"/>
              </a:lnSpc>
              <a:spcBef>
                <a:spcPts val="600"/>
              </a:spcBef>
              <a:buNone/>
            </a:pPr>
            <a:r>
              <a:rPr lang="nn-NO" sz="1400" b="1" dirty="0" smtClean="0">
                <a:latin typeface="Arial" panose="020B0604020202020204" pitchFamily="34" charset="0"/>
                <a:cs typeface="Arial" panose="020B0604020202020204" pitchFamily="34" charset="0"/>
              </a:rPr>
              <a:t>Omsorg</a:t>
            </a:r>
            <a:r>
              <a:rPr lang="nn-NO" sz="1400" dirty="0" smtClean="0">
                <a:latin typeface="Arial" panose="020B0604020202020204" pitchFamily="34" charset="0"/>
                <a:cs typeface="Arial" panose="020B0604020202020204" pitchFamily="34" charset="0"/>
              </a:rPr>
              <a:t> i barnehagen handlar om relasjonar, tryggleik, nærleik og vilje. </a:t>
            </a:r>
            <a:r>
              <a:rPr lang="nn-NO" sz="1400" dirty="0">
                <a:latin typeface="Arial" panose="020B0604020202020204" pitchFamily="34" charset="0"/>
                <a:cs typeface="Arial" panose="020B0604020202020204" pitchFamily="34" charset="0"/>
              </a:rPr>
              <a:t> </a:t>
            </a:r>
            <a:r>
              <a:rPr lang="nn-NO" sz="1400" dirty="0" smtClean="0">
                <a:latin typeface="Arial" panose="020B0604020202020204" pitchFamily="34" charset="0"/>
                <a:cs typeface="Arial" panose="020B0604020202020204" pitchFamily="34" charset="0"/>
              </a:rPr>
              <a:t>                                     Omsorg til å lytte og innleving skal prege samspelet mellom barn og vaksen.                             Gje barna rom for å vere seg sjølv, og hjelpe borna til å følgje reglar, normer og sosiale krav.  </a:t>
            </a:r>
            <a:r>
              <a:rPr lang="nb-NO" sz="1400" dirty="0" smtClean="0">
                <a:latin typeface="Arial" panose="020B0604020202020204" pitchFamily="34" charset="0"/>
                <a:cs typeface="Arial" panose="020B0604020202020204" pitchFamily="34" charset="0"/>
              </a:rPr>
              <a:t>At barna lærer å gi og ta imot omsorg for hverandre, er grunnlaget for sosial utvikling.</a:t>
            </a:r>
            <a:endParaRPr lang="nn-NO" sz="1400" dirty="0">
              <a:latin typeface="Arial" panose="020B0604020202020204" pitchFamily="34" charset="0"/>
              <a:cs typeface="Arial" panose="020B0604020202020204" pitchFamily="34" charset="0"/>
            </a:endParaRPr>
          </a:p>
        </p:txBody>
      </p:sp>
      <p:sp>
        <p:nvSpPr>
          <p:cNvPr id="8" name="Ellipse 7"/>
          <p:cNvSpPr/>
          <p:nvPr/>
        </p:nvSpPr>
        <p:spPr>
          <a:xfrm>
            <a:off x="6516216" y="4177627"/>
            <a:ext cx="2335684" cy="237626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0"/>
          <a:lstStyle/>
          <a:p>
            <a:pPr eaLnBrk="1" fontAlgn="auto" hangingPunct="1">
              <a:lnSpc>
                <a:spcPct val="150000"/>
              </a:lnSpc>
              <a:spcAft>
                <a:spcPts val="0"/>
              </a:spcAft>
              <a:defRPr/>
            </a:pPr>
            <a:r>
              <a:rPr lang="nn-NO" sz="1400" b="1" dirty="0" smtClean="0">
                <a:solidFill>
                  <a:schemeClr val="tx1"/>
                </a:solidFill>
                <a:latin typeface="Arial" pitchFamily="34" charset="0"/>
                <a:ea typeface="Batang" pitchFamily="18" charset="-127"/>
                <a:cs typeface="Arial" pitchFamily="34" charset="0"/>
              </a:rPr>
              <a:t>EIT </a:t>
            </a:r>
            <a:r>
              <a:rPr lang="nn-NO" sz="1400" b="1" dirty="0">
                <a:solidFill>
                  <a:schemeClr val="tx1"/>
                </a:solidFill>
                <a:latin typeface="Arial" pitchFamily="34" charset="0"/>
                <a:ea typeface="Batang" pitchFamily="18" charset="-127"/>
                <a:cs typeface="Arial" pitchFamily="34" charset="0"/>
              </a:rPr>
              <a:t>TRYGT BARN.</a:t>
            </a:r>
          </a:p>
          <a:p>
            <a:pPr eaLnBrk="1" fontAlgn="auto" hangingPunct="1">
              <a:lnSpc>
                <a:spcPct val="150000"/>
              </a:lnSpc>
              <a:spcAft>
                <a:spcPts val="0"/>
              </a:spcAft>
              <a:defRPr/>
            </a:pPr>
            <a:r>
              <a:rPr lang="nn-NO" sz="1200" dirty="0">
                <a:solidFill>
                  <a:schemeClr val="tx1"/>
                </a:solidFill>
                <a:latin typeface="Arial" pitchFamily="34" charset="0"/>
                <a:ea typeface="Batang" pitchFamily="18" charset="-127"/>
                <a:cs typeface="Arial" pitchFamily="34" charset="0"/>
              </a:rPr>
              <a:t>Eit trygt miljø er nødvendig for at barna skal våge å ta store eller små sprang ut i det ukjente, dei sprang som gjer at barna utviklar seg og ”veks”. </a:t>
            </a:r>
            <a:endParaRPr lang="nn-NO" sz="1200" dirty="0" smtClean="0">
              <a:solidFill>
                <a:schemeClr val="tx1"/>
              </a:solidFill>
              <a:latin typeface="Arial" pitchFamily="34" charset="0"/>
              <a:ea typeface="Batang" pitchFamily="18" charset="-127"/>
              <a:cs typeface="Arial" pitchFamily="34" charset="0"/>
            </a:endParaRPr>
          </a:p>
        </p:txBody>
      </p:sp>
      <p:sp>
        <p:nvSpPr>
          <p:cNvPr id="5" name="TekstSylinder 4"/>
          <p:cNvSpPr txBox="1"/>
          <p:nvPr/>
        </p:nvSpPr>
        <p:spPr>
          <a:xfrm>
            <a:off x="395536" y="260648"/>
            <a:ext cx="4320480" cy="369332"/>
          </a:xfrm>
          <a:prstGeom prst="rect">
            <a:avLst/>
          </a:prstGeom>
          <a:noFill/>
        </p:spPr>
        <p:txBody>
          <a:bodyPr wrap="square" rtlCol="0">
            <a:spAutoFit/>
          </a:bodyPr>
          <a:lstStyle/>
          <a:p>
            <a:r>
              <a:rPr lang="nn-NO" b="1" u="sng"/>
              <a:t>OMSORG</a:t>
            </a:r>
            <a:endParaRPr lang="nn-NO" b="1" u="sng" dirty="0"/>
          </a:p>
        </p:txBody>
      </p:sp>
      <p:pic>
        <p:nvPicPr>
          <p:cNvPr id="7" name="Bilde 6"/>
          <p:cNvPicPr>
            <a:picLocks noChangeAspect="1"/>
          </p:cNvPicPr>
          <p:nvPr/>
        </p:nvPicPr>
        <p:blipFill rotWithShape="1">
          <a:blip r:embed="rId5" cstate="print">
            <a:extLst>
              <a:ext uri="{28A0092B-C50C-407E-A947-70E740481C1C}">
                <a14:useLocalDpi xmlns:a14="http://schemas.microsoft.com/office/drawing/2010/main" val="0"/>
              </a:ext>
            </a:extLst>
          </a:blip>
          <a:srcRect l="7815" t="6334" r="29978" b="-1127"/>
          <a:stretch/>
        </p:blipFill>
        <p:spPr>
          <a:xfrm>
            <a:off x="6750671" y="2225224"/>
            <a:ext cx="2016224" cy="1728192"/>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1288215"/>
            <a:ext cx="6856002" cy="4223118"/>
          </a:xfrm>
          <a:prstGeom prst="rect">
            <a:avLst/>
          </a:prstGeom>
        </p:spPr>
      </p:pic>
      <p:sp>
        <p:nvSpPr>
          <p:cNvPr id="2" name="Plassholder for lysbildenummer 1"/>
          <p:cNvSpPr>
            <a:spLocks noGrp="1"/>
          </p:cNvSpPr>
          <p:nvPr>
            <p:ph type="sldNum" sz="quarter" idx="12"/>
          </p:nvPr>
        </p:nvSpPr>
        <p:spPr>
          <a:xfrm>
            <a:off x="8316416" y="6237312"/>
            <a:ext cx="608012" cy="365125"/>
          </a:xfrm>
        </p:spPr>
        <p:txBody>
          <a:bodyPr/>
          <a:lstStyle/>
          <a:p>
            <a:fld id="{D74DC4DD-E2B3-47DC-B4C0-FF7F63E0ADE2}" type="slidenum">
              <a:rPr lang="nn-NO" altLang="nb-NO" smtClean="0"/>
              <a:t>8</a:t>
            </a:fld>
            <a:endParaRPr lang="nn-NO" altLang="nb-NO" dirty="0"/>
          </a:p>
        </p:txBody>
      </p:sp>
      <p:sp>
        <p:nvSpPr>
          <p:cNvPr id="3" name="Rektangel 2"/>
          <p:cNvSpPr/>
          <p:nvPr/>
        </p:nvSpPr>
        <p:spPr>
          <a:xfrm>
            <a:off x="395536" y="1484784"/>
            <a:ext cx="2880320" cy="3539430"/>
          </a:xfrm>
          <a:prstGeom prst="rect">
            <a:avLst/>
          </a:prstGeom>
        </p:spPr>
        <p:txBody>
          <a:bodyPr wrap="square">
            <a:spAutoFit/>
          </a:bodyPr>
          <a:lstStyle/>
          <a:p>
            <a:r>
              <a:rPr lang="nn-NO" sz="1400" dirty="0" smtClean="0"/>
              <a:t>Oppe </a:t>
            </a:r>
            <a:r>
              <a:rPr lang="nn-NO" sz="1400" dirty="0"/>
              <a:t>i sirkelen handlar det</a:t>
            </a:r>
          </a:p>
          <a:p>
            <a:r>
              <a:rPr lang="nn-NO" sz="1400" dirty="0"/>
              <a:t>om barnet sine behov når</a:t>
            </a:r>
          </a:p>
          <a:p>
            <a:r>
              <a:rPr lang="nn-NO" sz="1400" dirty="0"/>
              <a:t>det lærer om å utforske</a:t>
            </a:r>
          </a:p>
          <a:p>
            <a:r>
              <a:rPr lang="nn-NO" sz="1400" dirty="0"/>
              <a:t>verden. </a:t>
            </a:r>
            <a:r>
              <a:rPr lang="nn-NO" sz="1400" i="1" u="sng" dirty="0"/>
              <a:t>Vi skal passe på</a:t>
            </a:r>
          </a:p>
          <a:p>
            <a:r>
              <a:rPr lang="nn-NO" sz="1400" i="1" u="sng" dirty="0"/>
              <a:t>dei, sjå, glede oss, hjelpe</a:t>
            </a:r>
          </a:p>
          <a:p>
            <a:r>
              <a:rPr lang="nn-NO" sz="1400" i="1" u="sng" dirty="0"/>
              <a:t>og ha det fint i saman med</a:t>
            </a:r>
          </a:p>
          <a:p>
            <a:r>
              <a:rPr lang="nn-NO" sz="1400" i="1" u="sng" dirty="0"/>
              <a:t>barnet</a:t>
            </a:r>
            <a:r>
              <a:rPr lang="nn-NO" sz="1400" i="1" u="sng" dirty="0" smtClean="0"/>
              <a:t>.</a:t>
            </a:r>
          </a:p>
          <a:p>
            <a:endParaRPr lang="nn-NO" sz="1400" i="1" u="sng" dirty="0" smtClean="0"/>
          </a:p>
          <a:p>
            <a:endParaRPr lang="nn-NO" sz="1400" dirty="0"/>
          </a:p>
          <a:p>
            <a:r>
              <a:rPr lang="nn-NO" sz="1400" dirty="0"/>
              <a:t>Nede i sirkelen dreier det</a:t>
            </a:r>
          </a:p>
          <a:p>
            <a:r>
              <a:rPr lang="nn-NO" sz="1400" dirty="0"/>
              <a:t>seg om barnet sitt behov når</a:t>
            </a:r>
          </a:p>
          <a:p>
            <a:r>
              <a:rPr lang="nn-NO" sz="1400" dirty="0"/>
              <a:t>det trenger nærleik eller</a:t>
            </a:r>
          </a:p>
          <a:p>
            <a:r>
              <a:rPr lang="nn-NO" sz="1400" dirty="0"/>
              <a:t>hjelp med kjensler. </a:t>
            </a:r>
            <a:r>
              <a:rPr lang="nn-NO" sz="1400" i="1" u="sng" dirty="0"/>
              <a:t>Vi skal</a:t>
            </a:r>
          </a:p>
          <a:p>
            <a:r>
              <a:rPr lang="nn-NO" sz="1400" i="1" u="sng" dirty="0"/>
              <a:t>beskytte, trøyste, vise</a:t>
            </a:r>
          </a:p>
          <a:p>
            <a:r>
              <a:rPr lang="nn-NO" sz="1400" i="1" u="sng" dirty="0"/>
              <a:t>godheit og organisere</a:t>
            </a:r>
          </a:p>
          <a:p>
            <a:r>
              <a:rPr lang="nn-NO" sz="1400" i="1" u="sng" dirty="0"/>
              <a:t>kjensler</a:t>
            </a:r>
            <a:r>
              <a:rPr lang="nn-NO" sz="1400" i="1" u="sng" dirty="0" smtClean="0"/>
              <a:t>.</a:t>
            </a:r>
            <a:endParaRPr lang="nn-NO" sz="1400" i="1" u="sng" dirty="0"/>
          </a:p>
        </p:txBody>
      </p:sp>
      <p:sp>
        <p:nvSpPr>
          <p:cNvPr id="8" name="TekstSylinder 7"/>
          <p:cNvSpPr txBox="1"/>
          <p:nvPr/>
        </p:nvSpPr>
        <p:spPr>
          <a:xfrm>
            <a:off x="395536" y="260648"/>
            <a:ext cx="8528892" cy="830997"/>
          </a:xfrm>
          <a:prstGeom prst="rect">
            <a:avLst/>
          </a:prstGeom>
          <a:noFill/>
        </p:spPr>
        <p:txBody>
          <a:bodyPr wrap="square" rtlCol="0">
            <a:spAutoFit/>
          </a:bodyPr>
          <a:lstStyle/>
          <a:p>
            <a:r>
              <a:rPr lang="nn-NO" sz="1600" dirty="0"/>
              <a:t>Arbeid med tryggleik og samspel er bygd på </a:t>
            </a:r>
            <a:r>
              <a:rPr lang="nn-NO" sz="1600" dirty="0" smtClean="0"/>
              <a:t>tryggleikssirkelen</a:t>
            </a:r>
          </a:p>
          <a:p>
            <a:r>
              <a:rPr lang="nn-NO" sz="1600" dirty="0" smtClean="0"/>
              <a:t>Personalet </a:t>
            </a:r>
            <a:r>
              <a:rPr lang="nn-NO" sz="1600" dirty="0"/>
              <a:t>har fått opplæring i denne </a:t>
            </a:r>
            <a:r>
              <a:rPr lang="nn-NO" sz="1600" dirty="0" smtClean="0"/>
              <a:t>måten </a:t>
            </a:r>
            <a:r>
              <a:rPr lang="nn-NO" sz="1600" dirty="0"/>
              <a:t>å tenkje på når det gjeld </a:t>
            </a:r>
            <a:r>
              <a:rPr lang="nn-NO" sz="1600" dirty="0" smtClean="0"/>
              <a:t>å fremje </a:t>
            </a:r>
            <a:r>
              <a:rPr lang="nn-NO" sz="1600" dirty="0"/>
              <a:t>tryggleik og samspel i </a:t>
            </a:r>
            <a:r>
              <a:rPr lang="nn-NO" sz="1600" dirty="0" smtClean="0"/>
              <a:t>barnehagen</a:t>
            </a:r>
            <a:r>
              <a:rPr lang="nn-NO" sz="1600" dirty="0"/>
              <a:t>.</a:t>
            </a:r>
          </a:p>
        </p:txBody>
      </p:sp>
      <p:sp>
        <p:nvSpPr>
          <p:cNvPr id="9" name="TekstSylinder 8"/>
          <p:cNvSpPr txBox="1"/>
          <p:nvPr/>
        </p:nvSpPr>
        <p:spPr>
          <a:xfrm>
            <a:off x="415896" y="5511333"/>
            <a:ext cx="7972527" cy="954107"/>
          </a:xfrm>
          <a:prstGeom prst="rect">
            <a:avLst/>
          </a:prstGeom>
          <a:noFill/>
        </p:spPr>
        <p:txBody>
          <a:bodyPr wrap="square" rtlCol="0">
            <a:spAutoFit/>
          </a:bodyPr>
          <a:lstStyle/>
          <a:p>
            <a:r>
              <a:rPr lang="nn-NO" sz="1400" dirty="0"/>
              <a:t>Personalet skal fungere </a:t>
            </a:r>
            <a:r>
              <a:rPr lang="nn-NO" sz="1400" dirty="0" smtClean="0"/>
              <a:t>som ein «</a:t>
            </a:r>
            <a:r>
              <a:rPr lang="nn-NO" sz="1400" dirty="0"/>
              <a:t>ladestasjon» for barnet.</a:t>
            </a:r>
          </a:p>
          <a:p>
            <a:r>
              <a:rPr lang="nn-NO" sz="1400" dirty="0"/>
              <a:t>Der </a:t>
            </a:r>
            <a:r>
              <a:rPr lang="nn-NO" sz="1400" i="1" dirty="0"/>
              <a:t>vi skal være </a:t>
            </a:r>
            <a:r>
              <a:rPr lang="nn-NO" sz="1400" i="1" dirty="0" smtClean="0"/>
              <a:t>større, sterkare </a:t>
            </a:r>
            <a:r>
              <a:rPr lang="nn-NO" sz="1400" i="1" dirty="0"/>
              <a:t>og modigare </a:t>
            </a:r>
            <a:r>
              <a:rPr lang="nn-NO" sz="1400" i="1" dirty="0" smtClean="0"/>
              <a:t>enn barnet</a:t>
            </a:r>
            <a:r>
              <a:rPr lang="nn-NO" sz="1400" i="1" dirty="0"/>
              <a:t>. </a:t>
            </a:r>
            <a:endParaRPr lang="nn-NO" sz="1400" i="1" dirty="0" smtClean="0"/>
          </a:p>
          <a:p>
            <a:r>
              <a:rPr lang="nn-NO" sz="1400" dirty="0" smtClean="0"/>
              <a:t>Når </a:t>
            </a:r>
            <a:r>
              <a:rPr lang="nn-NO" sz="1400" dirty="0"/>
              <a:t>det er </a:t>
            </a:r>
            <a:r>
              <a:rPr lang="nn-NO" sz="1400" dirty="0" smtClean="0"/>
              <a:t>mogleg følg </a:t>
            </a:r>
            <a:r>
              <a:rPr lang="nn-NO" sz="1400" dirty="0"/>
              <a:t>barnet sitt behov, </a:t>
            </a:r>
            <a:r>
              <a:rPr lang="nn-NO" sz="1400" dirty="0" smtClean="0"/>
              <a:t>når det </a:t>
            </a:r>
            <a:r>
              <a:rPr lang="nn-NO" sz="1400" dirty="0"/>
              <a:t>er nødvendig skal vi </a:t>
            </a:r>
            <a:r>
              <a:rPr lang="nn-NO" sz="1400" dirty="0" smtClean="0"/>
              <a:t>ta styringa.</a:t>
            </a:r>
          </a:p>
          <a:p>
            <a:r>
              <a:rPr lang="nn-NO" sz="1400" dirty="0"/>
              <a:t>Å behalde godheit for barnet, også i dei situasjonane der </a:t>
            </a:r>
            <a:r>
              <a:rPr lang="nn-NO" sz="1400" dirty="0" smtClean="0"/>
              <a:t>dei vaksne </a:t>
            </a:r>
            <a:r>
              <a:rPr lang="nn-NO" sz="1400" dirty="0"/>
              <a:t>må setje grenser og ta tak.</a:t>
            </a:r>
          </a:p>
        </p:txBody>
      </p:sp>
      <p:sp>
        <p:nvSpPr>
          <p:cNvPr id="10" name="TekstSylinder 9"/>
          <p:cNvSpPr txBox="1"/>
          <p:nvPr/>
        </p:nvSpPr>
        <p:spPr>
          <a:xfrm>
            <a:off x="4402159" y="934272"/>
            <a:ext cx="5040560" cy="707886"/>
          </a:xfrm>
          <a:prstGeom prst="rect">
            <a:avLst/>
          </a:prstGeom>
          <a:noFill/>
        </p:spPr>
        <p:txBody>
          <a:bodyPr wrap="square" rtlCol="0">
            <a:spAutoFit/>
          </a:bodyPr>
          <a:lstStyle/>
          <a:p>
            <a:r>
              <a:rPr lang="nn-NO" sz="2400" dirty="0" smtClean="0"/>
              <a:t>   </a:t>
            </a:r>
            <a:r>
              <a:rPr lang="nn-NO" sz="2400" dirty="0" err="1" smtClean="0"/>
              <a:t>Tryggheitssirkelen</a:t>
            </a:r>
            <a:endParaRPr lang="nn-NO" sz="2400" dirty="0" smtClean="0"/>
          </a:p>
          <a:p>
            <a:r>
              <a:rPr lang="nn-NO" sz="1200" dirty="0"/>
              <a:t> </a:t>
            </a:r>
            <a:r>
              <a:rPr lang="nn-NO" sz="1200" dirty="0" smtClean="0"/>
              <a:t> </a:t>
            </a:r>
            <a:r>
              <a:rPr lang="nn-NO" sz="1600" dirty="0" smtClean="0"/>
              <a:t>Med fokus på barnet sitt behov</a:t>
            </a:r>
            <a:endParaRPr lang="nn-NO" sz="1600" dirty="0"/>
          </a:p>
        </p:txBody>
      </p:sp>
    </p:spTree>
    <p:extLst>
      <p:ext uri="{BB962C8B-B14F-4D97-AF65-F5344CB8AC3E}">
        <p14:creationId xmlns:p14="http://schemas.microsoft.com/office/powerpoint/2010/main" val="3591021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a:xfrm>
            <a:off x="8314029" y="6309320"/>
            <a:ext cx="608012" cy="365125"/>
          </a:xfrm>
        </p:spPr>
        <p:txBody>
          <a:bodyPr/>
          <a:lstStyle/>
          <a:p>
            <a:fld id="{E3D78890-5982-476E-9655-82F7D0080D54}" type="slidenum">
              <a:rPr lang="nn-NO" altLang="nb-NO" smtClean="0"/>
              <a:pPr/>
              <a:t>9</a:t>
            </a:fld>
            <a:endParaRPr lang="nn-NO" altLang="nb-NO" dirty="0"/>
          </a:p>
        </p:txBody>
      </p:sp>
      <p:sp>
        <p:nvSpPr>
          <p:cNvPr id="4" name="TekstSylinder 3"/>
          <p:cNvSpPr txBox="1"/>
          <p:nvPr/>
        </p:nvSpPr>
        <p:spPr>
          <a:xfrm>
            <a:off x="144866" y="1331295"/>
            <a:ext cx="3960440" cy="5247590"/>
          </a:xfrm>
          <a:prstGeom prst="rect">
            <a:avLst/>
          </a:prstGeom>
          <a:noFill/>
        </p:spPr>
        <p:txBody>
          <a:bodyPr wrap="square" rtlCol="0">
            <a:spAutoFit/>
          </a:bodyPr>
          <a:lstStyle/>
          <a:p>
            <a:pPr lvl="0">
              <a:lnSpc>
                <a:spcPct val="150000"/>
              </a:lnSpc>
            </a:pPr>
            <a:r>
              <a:rPr lang="nn-NO" sz="1400" b="1" dirty="0" smtClean="0">
                <a:solidFill>
                  <a:prstClr val="black"/>
                </a:solidFill>
                <a:latin typeface="Arial" panose="020B0604020202020204" pitchFamily="34" charset="0"/>
                <a:cs typeface="Arial" panose="020B0604020202020204" pitchFamily="34" charset="0"/>
              </a:rPr>
              <a:t>LEIK</a:t>
            </a:r>
          </a:p>
          <a:p>
            <a:pPr lvl="0"/>
            <a:r>
              <a:rPr lang="nn-NO" sz="1400" dirty="0" smtClean="0">
                <a:solidFill>
                  <a:prstClr val="black"/>
                </a:solidFill>
                <a:latin typeface="Arial" panose="020B0604020202020204" pitchFamily="34" charset="0"/>
                <a:cs typeface="Arial" panose="020B0604020202020204" pitchFamily="34" charset="0"/>
              </a:rPr>
              <a:t>Leik </a:t>
            </a:r>
            <a:r>
              <a:rPr lang="nn-NO" sz="1400" dirty="0">
                <a:solidFill>
                  <a:prstClr val="black"/>
                </a:solidFill>
                <a:latin typeface="Arial" panose="020B0604020202020204" pitchFamily="34" charset="0"/>
                <a:cs typeface="Arial" panose="020B0604020202020204" pitchFamily="34" charset="0"/>
              </a:rPr>
              <a:t>er barna sin viktigaste aktivitet, gjennom leik lærer og utviklar barna </a:t>
            </a:r>
            <a:r>
              <a:rPr lang="nn-NO" sz="1400" dirty="0" smtClean="0">
                <a:solidFill>
                  <a:prstClr val="black"/>
                </a:solidFill>
                <a:latin typeface="Arial" panose="020B0604020202020204" pitchFamily="34" charset="0"/>
                <a:cs typeface="Arial" panose="020B0604020202020204" pitchFamily="34" charset="0"/>
              </a:rPr>
              <a:t>seg </a:t>
            </a:r>
            <a:r>
              <a:rPr lang="nn-NO" sz="1400" dirty="0">
                <a:solidFill>
                  <a:prstClr val="black"/>
                </a:solidFill>
                <a:latin typeface="Arial" panose="020B0604020202020204" pitchFamily="34" charset="0"/>
                <a:cs typeface="Arial" panose="020B0604020202020204" pitchFamily="34" charset="0"/>
              </a:rPr>
              <a:t>språkleg, fysisk, sosialt </a:t>
            </a:r>
            <a:r>
              <a:rPr lang="nn-NO" sz="1400" dirty="0" smtClean="0">
                <a:solidFill>
                  <a:prstClr val="black"/>
                </a:solidFill>
                <a:latin typeface="Arial" panose="020B0604020202020204" pitchFamily="34" charset="0"/>
                <a:cs typeface="Arial" panose="020B0604020202020204" pitchFamily="34" charset="0"/>
              </a:rPr>
              <a:t>intellektuelt og kjenslemessigt.</a:t>
            </a:r>
          </a:p>
          <a:p>
            <a:pPr lvl="0"/>
            <a:endParaRPr lang="nn-NO" sz="1400" dirty="0" smtClean="0">
              <a:solidFill>
                <a:prstClr val="black"/>
              </a:solidFill>
              <a:latin typeface="Arial" panose="020B0604020202020204" pitchFamily="34" charset="0"/>
              <a:cs typeface="Arial" panose="020B0604020202020204" pitchFamily="34" charset="0"/>
            </a:endParaRPr>
          </a:p>
          <a:p>
            <a:pPr lvl="0">
              <a:lnSpc>
                <a:spcPct val="150000"/>
              </a:lnSpc>
            </a:pPr>
            <a:r>
              <a:rPr lang="nn-NO" sz="1200" u="sng" dirty="0" smtClean="0">
                <a:solidFill>
                  <a:prstClr val="black"/>
                </a:solidFill>
                <a:latin typeface="Arial" panose="020B0604020202020204" pitchFamily="34" charset="0"/>
                <a:cs typeface="Arial" panose="020B0604020202020204" pitchFamily="34" charset="0"/>
              </a:rPr>
              <a:t>I barnehagen skal:</a:t>
            </a:r>
            <a:endParaRPr lang="nn-NO" sz="1200" u="sng" dirty="0">
              <a:solidFill>
                <a:prstClr val="black"/>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n-NO" sz="1200" dirty="0">
                <a:solidFill>
                  <a:prstClr val="black"/>
                </a:solidFill>
                <a:latin typeface="Arial" panose="020B0604020202020204" pitchFamily="34" charset="0"/>
                <a:cs typeface="Arial" panose="020B0604020202020204" pitchFamily="34" charset="0"/>
              </a:rPr>
              <a:t>A</a:t>
            </a:r>
            <a:r>
              <a:rPr lang="nn-NO" sz="1200" dirty="0" smtClean="0">
                <a:solidFill>
                  <a:prstClr val="black"/>
                </a:solidFill>
                <a:latin typeface="Arial" panose="020B0604020202020204" pitchFamily="34" charset="0"/>
                <a:cs typeface="Arial" panose="020B0604020202020204" pitchFamily="34" charset="0"/>
              </a:rPr>
              <a:t>lle </a:t>
            </a:r>
            <a:r>
              <a:rPr lang="nn-NO" sz="1200" dirty="0">
                <a:solidFill>
                  <a:prstClr val="black"/>
                </a:solidFill>
                <a:latin typeface="Arial" panose="020B0604020202020204" pitchFamily="34" charset="0"/>
                <a:cs typeface="Arial" panose="020B0604020202020204" pitchFamily="34" charset="0"/>
              </a:rPr>
              <a:t>barna skal ha nokon å leike med.</a:t>
            </a:r>
          </a:p>
          <a:p>
            <a:pPr marL="171450" lvl="0" indent="-171450">
              <a:buFont typeface="Arial" panose="020B0604020202020204" pitchFamily="34" charset="0"/>
              <a:buChar char="•"/>
            </a:pPr>
            <a:r>
              <a:rPr lang="nn-NO" sz="1200" dirty="0">
                <a:solidFill>
                  <a:prstClr val="black"/>
                </a:solidFill>
                <a:latin typeface="Arial" panose="020B0604020202020204" pitchFamily="34" charset="0"/>
                <a:cs typeface="Arial" panose="020B0604020202020204" pitchFamily="34" charset="0"/>
              </a:rPr>
              <a:t>Barna </a:t>
            </a:r>
            <a:r>
              <a:rPr lang="nn-NO" sz="1200" dirty="0" smtClean="0">
                <a:solidFill>
                  <a:prstClr val="black"/>
                </a:solidFill>
                <a:latin typeface="Arial" panose="020B0604020202020204" pitchFamily="34" charset="0"/>
                <a:cs typeface="Arial" panose="020B0604020202020204" pitchFamily="34" charset="0"/>
              </a:rPr>
              <a:t>ha </a:t>
            </a:r>
            <a:r>
              <a:rPr lang="nn-NO" sz="1200" dirty="0">
                <a:solidFill>
                  <a:prstClr val="black"/>
                </a:solidFill>
                <a:latin typeface="Arial" panose="020B0604020202020204" pitchFamily="34" charset="0"/>
                <a:cs typeface="Arial" panose="020B0604020202020204" pitchFamily="34" charset="0"/>
              </a:rPr>
              <a:t>tilgang til leikemateriell som er </a:t>
            </a:r>
          </a:p>
          <a:p>
            <a:pPr lvl="0"/>
            <a:r>
              <a:rPr lang="nn-NO" sz="1200" dirty="0">
                <a:solidFill>
                  <a:prstClr val="black"/>
                </a:solidFill>
                <a:latin typeface="Arial" panose="020B0604020202020204" pitchFamily="34" charset="0"/>
                <a:cs typeface="Arial" panose="020B0604020202020204" pitchFamily="34" charset="0"/>
              </a:rPr>
              <a:t>    utfordrande og motiverande.</a:t>
            </a:r>
          </a:p>
          <a:p>
            <a:pPr marL="171450" lvl="0" indent="-171450">
              <a:buFont typeface="Arial" panose="020B0604020202020204" pitchFamily="34" charset="0"/>
              <a:buChar char="•"/>
            </a:pPr>
            <a:r>
              <a:rPr lang="nn-NO" sz="1200" dirty="0" smtClean="0">
                <a:solidFill>
                  <a:prstClr val="black"/>
                </a:solidFill>
                <a:latin typeface="Arial" panose="020B0604020202020204" pitchFamily="34" charset="0"/>
                <a:cs typeface="Arial" panose="020B0604020202020204" pitchFamily="34" charset="0"/>
              </a:rPr>
              <a:t>Barna få </a:t>
            </a:r>
            <a:r>
              <a:rPr lang="nn-NO" sz="1200" dirty="0">
                <a:solidFill>
                  <a:prstClr val="black"/>
                </a:solidFill>
                <a:latin typeface="Arial" panose="020B0604020202020204" pitchFamily="34" charset="0"/>
                <a:cs typeface="Arial" panose="020B0604020202020204" pitchFamily="34" charset="0"/>
              </a:rPr>
              <a:t>utfalde seg ut i frå eigne interesser</a:t>
            </a:r>
            <a:r>
              <a:rPr lang="nn-NO" sz="1200" dirty="0" smtClean="0">
                <a:solidFill>
                  <a:prstClr val="black"/>
                </a:solidFill>
                <a:latin typeface="Arial" panose="020B0604020202020204" pitchFamily="34" charset="0"/>
                <a:cs typeface="Arial" panose="020B0604020202020204" pitchFamily="34" charset="0"/>
              </a:rPr>
              <a:t>.</a:t>
            </a:r>
          </a:p>
          <a:p>
            <a:pPr marL="171450" lvl="0" indent="-171450">
              <a:buFont typeface="Arial" panose="020B0604020202020204" pitchFamily="34" charset="0"/>
              <a:buChar char="•"/>
            </a:pPr>
            <a:r>
              <a:rPr lang="nn-NO" sz="1200" dirty="0">
                <a:solidFill>
                  <a:prstClr val="black"/>
                </a:solidFill>
                <a:latin typeface="Arial" panose="020B0604020202020204" pitchFamily="34" charset="0"/>
                <a:cs typeface="Arial" panose="020B0604020202020204" pitchFamily="34" charset="0"/>
              </a:rPr>
              <a:t>B</a:t>
            </a:r>
            <a:r>
              <a:rPr lang="nn-NO" sz="1200" dirty="0" smtClean="0">
                <a:solidFill>
                  <a:prstClr val="black"/>
                </a:solidFill>
                <a:latin typeface="Arial" panose="020B0604020202020204" pitchFamily="34" charset="0"/>
                <a:cs typeface="Arial" panose="020B0604020202020204" pitchFamily="34" charset="0"/>
              </a:rPr>
              <a:t>arna </a:t>
            </a:r>
            <a:r>
              <a:rPr lang="nn-NO" sz="1200" dirty="0">
                <a:solidFill>
                  <a:prstClr val="black"/>
                </a:solidFill>
                <a:latin typeface="Arial" panose="020B0604020202020204" pitchFamily="34" charset="0"/>
                <a:cs typeface="Arial" panose="020B0604020202020204" pitchFamily="34" charset="0"/>
              </a:rPr>
              <a:t>får hjelp til å meistre leiken etter </a:t>
            </a:r>
            <a:r>
              <a:rPr lang="nn-NO" sz="1200" dirty="0" smtClean="0">
                <a:solidFill>
                  <a:prstClr val="black"/>
                </a:solidFill>
                <a:latin typeface="Arial" panose="020B0604020202020204" pitchFamily="34" charset="0"/>
                <a:cs typeface="Arial" panose="020B0604020202020204" pitchFamily="34" charset="0"/>
              </a:rPr>
              <a:t>behov</a:t>
            </a:r>
          </a:p>
          <a:p>
            <a:pPr marL="171450" lvl="0" indent="-171450">
              <a:buFont typeface="Arial" panose="020B0604020202020204" pitchFamily="34" charset="0"/>
              <a:buChar char="•"/>
            </a:pPr>
            <a:endParaRPr lang="nn-NO" sz="1200" dirty="0">
              <a:solidFill>
                <a:prstClr val="black"/>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nn-NO" sz="1200" u="sng" dirty="0" smtClean="0">
                <a:solidFill>
                  <a:prstClr val="black"/>
                </a:solidFill>
                <a:latin typeface="Arial" panose="020B0604020202020204" pitchFamily="34" charset="0"/>
                <a:cs typeface="Arial" panose="020B0604020202020204" pitchFamily="34" charset="0"/>
              </a:rPr>
              <a:t>Personale skal:</a:t>
            </a:r>
          </a:p>
          <a:p>
            <a:pPr marL="171450" indent="-171450">
              <a:buFont typeface="Arial" panose="020B0604020202020204" pitchFamily="34" charset="0"/>
              <a:buChar char="•"/>
            </a:pPr>
            <a:r>
              <a:rPr lang="nn-NO" sz="1200" dirty="0" smtClean="0">
                <a:solidFill>
                  <a:prstClr val="black"/>
                </a:solidFill>
                <a:latin typeface="Arial" panose="020B0604020202020204" pitchFamily="34" charset="0"/>
                <a:cs typeface="Arial" panose="020B0604020202020204" pitchFamily="34" charset="0"/>
              </a:rPr>
              <a:t>Vere modellar i leiken og delta aktivt i leiken på barn sine premissar</a:t>
            </a:r>
            <a:endParaRPr lang="nn-NO" sz="1200" u="sng" dirty="0">
              <a:solidFill>
                <a:prstClr val="black"/>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nn-NO" sz="1200" dirty="0">
                <a:solidFill>
                  <a:prstClr val="black"/>
                </a:solidFill>
                <a:latin typeface="Arial" panose="020B0604020202020204" pitchFamily="34" charset="0"/>
                <a:cs typeface="Arial" panose="020B0604020202020204" pitchFamily="34" charset="0"/>
              </a:rPr>
              <a:t>I</a:t>
            </a:r>
            <a:r>
              <a:rPr lang="nn-NO" sz="1200" dirty="0" smtClean="0">
                <a:solidFill>
                  <a:prstClr val="black"/>
                </a:solidFill>
                <a:latin typeface="Arial" panose="020B0604020202020204" pitchFamily="34" charset="0"/>
                <a:cs typeface="Arial" panose="020B0604020202020204" pitchFamily="34" charset="0"/>
              </a:rPr>
              <a:t>nspirere </a:t>
            </a:r>
            <a:r>
              <a:rPr lang="nn-NO" sz="1200" dirty="0">
                <a:solidFill>
                  <a:prstClr val="black"/>
                </a:solidFill>
                <a:latin typeface="Arial" panose="020B0604020202020204" pitchFamily="34" charset="0"/>
                <a:cs typeface="Arial" panose="020B0604020202020204" pitchFamily="34" charset="0"/>
              </a:rPr>
              <a:t>til fantasi og vidare leik</a:t>
            </a:r>
            <a:r>
              <a:rPr lang="nn-NO" sz="1200" dirty="0" smtClean="0">
                <a:solidFill>
                  <a:prstClr val="black"/>
                </a:solidFill>
                <a:latin typeface="Arial" panose="020B0604020202020204" pitchFamily="34" charset="0"/>
                <a:cs typeface="Arial" panose="020B0604020202020204" pitchFamily="34" charset="0"/>
              </a:rPr>
              <a:t>.</a:t>
            </a:r>
            <a:endParaRPr lang="nn-NO" sz="1200" dirty="0">
              <a:solidFill>
                <a:prstClr val="black"/>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nn-NO" sz="1200" dirty="0" smtClean="0">
                <a:latin typeface="Arial" pitchFamily="34" charset="0"/>
                <a:cs typeface="Arial" pitchFamily="34" charset="0"/>
              </a:rPr>
              <a:t>Vere </a:t>
            </a:r>
            <a:r>
              <a:rPr lang="nn-NO" sz="1200" dirty="0">
                <a:latin typeface="Arial" pitchFamily="34" charset="0"/>
                <a:cs typeface="Arial" pitchFamily="34" charset="0"/>
              </a:rPr>
              <a:t>tilgjengeleg og engasjert på barna sine </a:t>
            </a:r>
            <a:r>
              <a:rPr lang="nn-NO" sz="1200" dirty="0" smtClean="0">
                <a:latin typeface="Arial" pitchFamily="34" charset="0"/>
                <a:cs typeface="Arial" pitchFamily="34" charset="0"/>
              </a:rPr>
              <a:t>premissar</a:t>
            </a:r>
          </a:p>
          <a:p>
            <a:pPr marL="171450" indent="-171450">
              <a:buFont typeface="Arial" panose="020B0604020202020204" pitchFamily="34" charset="0"/>
              <a:buChar char="•"/>
            </a:pPr>
            <a:r>
              <a:rPr lang="nn-NO" sz="1200" dirty="0" smtClean="0">
                <a:latin typeface="Arial" pitchFamily="34" charset="0"/>
                <a:cs typeface="Arial" pitchFamily="34" charset="0"/>
              </a:rPr>
              <a:t>Organisere </a:t>
            </a:r>
            <a:r>
              <a:rPr lang="nn-NO" sz="1200" dirty="0">
                <a:latin typeface="Arial" pitchFamily="34" charset="0"/>
                <a:cs typeface="Arial" pitchFamily="34" charset="0"/>
              </a:rPr>
              <a:t>rom, tid og leikemateriale for å inspirere til ulike typar leik. </a:t>
            </a:r>
            <a:endParaRPr lang="nn-NO" sz="1200" dirty="0" smtClean="0">
              <a:latin typeface="Arial" pitchFamily="34" charset="0"/>
              <a:cs typeface="Arial" pitchFamily="34" charset="0"/>
            </a:endParaRPr>
          </a:p>
          <a:p>
            <a:pPr marL="171450" indent="-171450">
              <a:buFont typeface="Arial" panose="020B0604020202020204" pitchFamily="34" charset="0"/>
              <a:buChar char="•"/>
            </a:pPr>
            <a:r>
              <a:rPr lang="nn-NO" sz="1200" dirty="0" smtClean="0">
                <a:latin typeface="Arial" pitchFamily="34" charset="0"/>
                <a:cs typeface="Arial" pitchFamily="34" charset="0"/>
              </a:rPr>
              <a:t>Legge vekt på å skape eit inkluderande miljø der alle barn får delta i leik og erfare glede ved leik.</a:t>
            </a:r>
          </a:p>
          <a:p>
            <a:pPr marL="171450" indent="-171450">
              <a:buFont typeface="Arial" panose="020B0604020202020204" pitchFamily="34" charset="0"/>
              <a:buChar char="•"/>
            </a:pPr>
            <a:r>
              <a:rPr lang="nn-NO" sz="1200" dirty="0" smtClean="0">
                <a:latin typeface="Arial" pitchFamily="34" charset="0"/>
                <a:cs typeface="Arial" pitchFamily="34" charset="0"/>
              </a:rPr>
              <a:t>Hjelpe barna å halde leiken ved like og lære borna å inkludere kvarandre</a:t>
            </a:r>
          </a:p>
          <a:p>
            <a:pPr marL="171450" indent="-171450">
              <a:buFont typeface="Arial" panose="020B0604020202020204" pitchFamily="34" charset="0"/>
              <a:buChar char="•"/>
            </a:pPr>
            <a:r>
              <a:rPr lang="nn-NO" sz="1200" dirty="0">
                <a:latin typeface="Arial" pitchFamily="34" charset="0"/>
                <a:cs typeface="Arial" pitchFamily="34" charset="0"/>
              </a:rPr>
              <a:t>Alle vaksne skal vere aktiv i leik både ute og inne.</a:t>
            </a:r>
            <a:endParaRPr lang="nn-NO" sz="1200" dirty="0" smtClean="0">
              <a:latin typeface="Arial" pitchFamily="34" charset="0"/>
              <a:cs typeface="Arial" pitchFamily="34" charset="0"/>
            </a:endParaRPr>
          </a:p>
        </p:txBody>
      </p:sp>
      <p:sp>
        <p:nvSpPr>
          <p:cNvPr id="5" name="TekstSylinder 4"/>
          <p:cNvSpPr txBox="1"/>
          <p:nvPr/>
        </p:nvSpPr>
        <p:spPr>
          <a:xfrm>
            <a:off x="2267744" y="528124"/>
            <a:ext cx="3024336" cy="830997"/>
          </a:xfrm>
          <a:prstGeom prst="rect">
            <a:avLst/>
          </a:prstGeom>
          <a:noFill/>
        </p:spPr>
        <p:txBody>
          <a:bodyPr wrap="square" rtlCol="0">
            <a:spAutoFit/>
          </a:bodyPr>
          <a:lstStyle/>
          <a:p>
            <a:r>
              <a:rPr lang="nn-NO" sz="2400" b="1" dirty="0" smtClean="0"/>
              <a:t>LEIK OG</a:t>
            </a:r>
          </a:p>
          <a:p>
            <a:r>
              <a:rPr lang="nn-NO" sz="2400" b="1" dirty="0" smtClean="0"/>
              <a:t>    LÆRING</a:t>
            </a:r>
            <a:endParaRPr lang="nn-NO" sz="2400" b="1" dirty="0"/>
          </a:p>
        </p:txBody>
      </p:sp>
      <p:sp>
        <p:nvSpPr>
          <p:cNvPr id="7" name="TekstSylinder 6"/>
          <p:cNvSpPr txBox="1"/>
          <p:nvPr/>
        </p:nvSpPr>
        <p:spPr>
          <a:xfrm>
            <a:off x="4267984" y="237946"/>
            <a:ext cx="4392488" cy="6740307"/>
          </a:xfrm>
          <a:prstGeom prst="rect">
            <a:avLst/>
          </a:prstGeom>
          <a:noFill/>
        </p:spPr>
        <p:txBody>
          <a:bodyPr wrap="square" rtlCol="0">
            <a:spAutoFit/>
          </a:bodyPr>
          <a:lstStyle/>
          <a:p>
            <a:pPr eaLnBrk="1" fontAlgn="auto" hangingPunct="1">
              <a:spcBef>
                <a:spcPts val="0"/>
              </a:spcBef>
              <a:spcAft>
                <a:spcPts val="0"/>
              </a:spcAft>
              <a:defRPr/>
            </a:pPr>
            <a:r>
              <a:rPr lang="nn-NO" sz="1400" b="1" dirty="0" smtClean="0">
                <a:latin typeface="Arial" pitchFamily="34" charset="0"/>
                <a:cs typeface="Arial" pitchFamily="34" charset="0"/>
              </a:rPr>
              <a:t>LÆRING</a:t>
            </a:r>
          </a:p>
          <a:p>
            <a:pPr eaLnBrk="1" fontAlgn="auto" hangingPunct="1">
              <a:spcBef>
                <a:spcPts val="0"/>
              </a:spcBef>
              <a:spcAft>
                <a:spcPts val="0"/>
              </a:spcAft>
              <a:defRPr/>
            </a:pPr>
            <a:r>
              <a:rPr lang="nn-NO" sz="1400" dirty="0" smtClean="0">
                <a:latin typeface="Arial" pitchFamily="34" charset="0"/>
                <a:cs typeface="Arial" pitchFamily="34" charset="0"/>
              </a:rPr>
              <a:t>Læring </a:t>
            </a:r>
            <a:r>
              <a:rPr lang="nn-NO" sz="1400" dirty="0">
                <a:latin typeface="Arial" pitchFamily="34" charset="0"/>
                <a:cs typeface="Arial" pitchFamily="34" charset="0"/>
              </a:rPr>
              <a:t>skjer i det daglege </a:t>
            </a:r>
            <a:r>
              <a:rPr lang="nn-NO" sz="1400" dirty="0" smtClean="0">
                <a:latin typeface="Arial" pitchFamily="34" charset="0"/>
                <a:cs typeface="Arial" pitchFamily="34" charset="0"/>
              </a:rPr>
              <a:t>samspelet og </a:t>
            </a:r>
            <a:r>
              <a:rPr lang="nn-NO" sz="1400" dirty="0">
                <a:latin typeface="Arial" pitchFamily="34" charset="0"/>
                <a:cs typeface="Arial" pitchFamily="34" charset="0"/>
              </a:rPr>
              <a:t>dagleglivet gir rom for mange </a:t>
            </a:r>
            <a:r>
              <a:rPr lang="nn-NO" sz="1400" dirty="0" smtClean="0">
                <a:latin typeface="Arial" pitchFamily="34" charset="0"/>
                <a:cs typeface="Arial" pitchFamily="34" charset="0"/>
              </a:rPr>
              <a:t>her-og-no situasjonar som </a:t>
            </a:r>
            <a:r>
              <a:rPr lang="nn-NO" sz="1400" dirty="0">
                <a:latin typeface="Arial" pitchFamily="34" charset="0"/>
                <a:cs typeface="Arial" pitchFamily="34" charset="0"/>
              </a:rPr>
              <a:t>kan skape eit positivt </a:t>
            </a:r>
            <a:r>
              <a:rPr lang="nn-NO" sz="1400" dirty="0" smtClean="0">
                <a:latin typeface="Arial" pitchFamily="34" charset="0"/>
                <a:cs typeface="Arial" pitchFamily="34" charset="0"/>
              </a:rPr>
              <a:t>læringsmiljø. Vi </a:t>
            </a:r>
            <a:r>
              <a:rPr lang="nn-NO" sz="1400" dirty="0">
                <a:latin typeface="Arial" pitchFamily="34" charset="0"/>
                <a:cs typeface="Arial" pitchFamily="34" charset="0"/>
              </a:rPr>
              <a:t>har eit heilskapleg læringssyn, som inneber at barn </a:t>
            </a:r>
            <a:r>
              <a:rPr lang="nn-NO" sz="1400" dirty="0" smtClean="0">
                <a:latin typeface="Arial" pitchFamily="34" charset="0"/>
                <a:cs typeface="Arial" pitchFamily="34" charset="0"/>
              </a:rPr>
              <a:t>lærer best </a:t>
            </a:r>
            <a:r>
              <a:rPr lang="nn-NO" sz="1400" dirty="0">
                <a:latin typeface="Arial" pitchFamily="34" charset="0"/>
                <a:cs typeface="Arial" pitchFamily="34" charset="0"/>
              </a:rPr>
              <a:t>ved å nytte fleire sansar på ein gong. </a:t>
            </a:r>
            <a:endParaRPr lang="nn-NO" sz="1400" dirty="0" smtClean="0">
              <a:latin typeface="Arial" pitchFamily="34" charset="0"/>
              <a:cs typeface="Arial" pitchFamily="34" charset="0"/>
            </a:endParaRPr>
          </a:p>
          <a:p>
            <a:pPr eaLnBrk="1" fontAlgn="auto" hangingPunct="1">
              <a:spcBef>
                <a:spcPts val="0"/>
              </a:spcBef>
              <a:spcAft>
                <a:spcPts val="0"/>
              </a:spcAft>
              <a:defRPr/>
            </a:pPr>
            <a:endParaRPr lang="nn-NO" sz="1400" dirty="0" smtClean="0">
              <a:latin typeface="Arial" pitchFamily="34" charset="0"/>
              <a:cs typeface="Arial" pitchFamily="34" charset="0"/>
            </a:endParaRPr>
          </a:p>
          <a:p>
            <a:pPr eaLnBrk="1" fontAlgn="auto" hangingPunct="1">
              <a:spcBef>
                <a:spcPts val="0"/>
              </a:spcBef>
              <a:spcAft>
                <a:spcPts val="0"/>
              </a:spcAft>
              <a:defRPr/>
            </a:pPr>
            <a:endParaRPr lang="nn-NO" sz="1400" dirty="0">
              <a:latin typeface="Arial" pitchFamily="34" charset="0"/>
              <a:cs typeface="Arial" pitchFamily="34" charset="0"/>
            </a:endParaRPr>
          </a:p>
          <a:p>
            <a:pPr eaLnBrk="1" fontAlgn="auto" hangingPunct="1">
              <a:spcBef>
                <a:spcPts val="0"/>
              </a:spcBef>
              <a:spcAft>
                <a:spcPts val="0"/>
              </a:spcAft>
              <a:defRPr/>
            </a:pPr>
            <a:endParaRPr lang="nn-NO" sz="1400" dirty="0" smtClean="0">
              <a:latin typeface="Arial" pitchFamily="34" charset="0"/>
              <a:cs typeface="Arial" pitchFamily="34" charset="0"/>
            </a:endParaRPr>
          </a:p>
          <a:p>
            <a:pPr eaLnBrk="1" fontAlgn="auto" hangingPunct="1">
              <a:lnSpc>
                <a:spcPct val="150000"/>
              </a:lnSpc>
              <a:spcBef>
                <a:spcPts val="0"/>
              </a:spcBef>
              <a:spcAft>
                <a:spcPts val="0"/>
              </a:spcAft>
              <a:defRPr/>
            </a:pPr>
            <a:r>
              <a:rPr lang="nn-NO" sz="1200" u="sng" dirty="0" smtClean="0">
                <a:latin typeface="Arial" pitchFamily="34" charset="0"/>
                <a:cs typeface="Arial" pitchFamily="34" charset="0"/>
              </a:rPr>
              <a:t>Barnehagen skal:</a:t>
            </a:r>
            <a:endParaRPr lang="nn-NO" sz="1200" u="sng" dirty="0">
              <a:latin typeface="Arial" pitchFamily="34" charset="0"/>
              <a:cs typeface="Arial" pitchFamily="34" charset="0"/>
            </a:endParaRPr>
          </a:p>
          <a:p>
            <a:pPr marL="171450" indent="-171450" eaLnBrk="1" fontAlgn="auto" hangingPunct="1">
              <a:spcBef>
                <a:spcPts val="0"/>
              </a:spcBef>
              <a:spcAft>
                <a:spcPts val="0"/>
              </a:spcAft>
              <a:buFont typeface="Arial" panose="020B0604020202020204" pitchFamily="34" charset="0"/>
              <a:buChar char="•"/>
              <a:defRPr/>
            </a:pPr>
            <a:r>
              <a:rPr lang="nn-NO" sz="1200" dirty="0" smtClean="0">
                <a:latin typeface="Arial" pitchFamily="34" charset="0"/>
                <a:cs typeface="Arial" pitchFamily="34" charset="0"/>
              </a:rPr>
              <a:t>Gje </a:t>
            </a:r>
            <a:r>
              <a:rPr lang="nn-NO" sz="1200" dirty="0">
                <a:latin typeface="Arial" pitchFamily="34" charset="0"/>
                <a:cs typeface="Arial" pitchFamily="34" charset="0"/>
              </a:rPr>
              <a:t>borna høve til å få </a:t>
            </a:r>
            <a:endParaRPr lang="nn-NO" sz="1200" dirty="0" smtClean="0">
              <a:latin typeface="Arial" pitchFamily="34" charset="0"/>
              <a:cs typeface="Arial" pitchFamily="34" charset="0"/>
            </a:endParaRPr>
          </a:p>
          <a:p>
            <a:pPr marL="171450" indent="-171450" eaLnBrk="1" fontAlgn="auto" hangingPunct="1">
              <a:spcBef>
                <a:spcPts val="0"/>
              </a:spcBef>
              <a:spcAft>
                <a:spcPts val="0"/>
              </a:spcAft>
              <a:buFont typeface="Arial" panose="020B0604020202020204" pitchFamily="34" charset="0"/>
              <a:buChar char="•"/>
              <a:defRPr/>
            </a:pPr>
            <a:r>
              <a:rPr lang="nn-NO" sz="1200" dirty="0" smtClean="0">
                <a:latin typeface="Arial" pitchFamily="34" charset="0"/>
                <a:cs typeface="Arial" pitchFamily="34" charset="0"/>
              </a:rPr>
              <a:t>bruke alle sansane </a:t>
            </a:r>
            <a:r>
              <a:rPr lang="nn-NO" sz="1200" dirty="0">
                <a:latin typeface="Arial" pitchFamily="34" charset="0"/>
                <a:cs typeface="Arial" pitchFamily="34" charset="0"/>
              </a:rPr>
              <a:t>sine. </a:t>
            </a:r>
          </a:p>
          <a:p>
            <a:pPr eaLnBrk="1" fontAlgn="auto" hangingPunct="1">
              <a:spcBef>
                <a:spcPts val="0"/>
              </a:spcBef>
              <a:spcAft>
                <a:spcPts val="0"/>
              </a:spcAft>
              <a:defRPr/>
            </a:pPr>
            <a:r>
              <a:rPr lang="nn-NO" sz="1200" dirty="0">
                <a:latin typeface="Arial" pitchFamily="34" charset="0"/>
                <a:cs typeface="Arial" pitchFamily="34" charset="0"/>
              </a:rPr>
              <a:t>    ( Sjå, høyre, lukte, kjenne, smake)</a:t>
            </a:r>
          </a:p>
          <a:p>
            <a:pPr marL="171450" indent="-171450" eaLnBrk="1" fontAlgn="auto" hangingPunct="1">
              <a:spcBef>
                <a:spcPts val="0"/>
              </a:spcBef>
              <a:spcAft>
                <a:spcPts val="0"/>
              </a:spcAft>
              <a:buFont typeface="Arial" panose="020B0604020202020204" pitchFamily="34" charset="0"/>
              <a:buChar char="•"/>
              <a:defRPr/>
            </a:pPr>
            <a:r>
              <a:rPr lang="nn-NO" sz="1200" dirty="0" smtClean="0">
                <a:latin typeface="Arial" pitchFamily="34" charset="0"/>
                <a:cs typeface="Arial" pitchFamily="34" charset="0"/>
              </a:rPr>
              <a:t>Gje barna nye erfaringar, slik at barna kan vere </a:t>
            </a:r>
            <a:r>
              <a:rPr lang="nn-NO" sz="1200" dirty="0">
                <a:latin typeface="Arial" pitchFamily="34" charset="0"/>
                <a:cs typeface="Arial" pitchFamily="34" charset="0"/>
              </a:rPr>
              <a:t>aktive, utforske og </a:t>
            </a:r>
            <a:r>
              <a:rPr lang="nn-NO" sz="1200" dirty="0" smtClean="0">
                <a:latin typeface="Arial" pitchFamily="34" charset="0"/>
                <a:cs typeface="Arial" pitchFamily="34" charset="0"/>
              </a:rPr>
              <a:t>stille </a:t>
            </a:r>
            <a:r>
              <a:rPr lang="nn-NO" sz="1200" dirty="0">
                <a:latin typeface="Arial" pitchFamily="34" charset="0"/>
                <a:cs typeface="Arial" pitchFamily="34" charset="0"/>
              </a:rPr>
              <a:t>spørsmål.</a:t>
            </a:r>
          </a:p>
          <a:p>
            <a:pPr marL="171450" indent="-171450" eaLnBrk="1" fontAlgn="auto" hangingPunct="1">
              <a:spcBef>
                <a:spcPts val="0"/>
              </a:spcBef>
              <a:spcAft>
                <a:spcPts val="0"/>
              </a:spcAft>
              <a:buFont typeface="Arial" panose="020B0604020202020204" pitchFamily="34" charset="0"/>
              <a:buChar char="•"/>
              <a:defRPr/>
            </a:pPr>
            <a:r>
              <a:rPr lang="nn-NO" sz="1200" dirty="0" smtClean="0">
                <a:latin typeface="Arial" pitchFamily="34" charset="0"/>
                <a:cs typeface="Arial" pitchFamily="34" charset="0"/>
              </a:rPr>
              <a:t>Gje barna varierte </a:t>
            </a:r>
            <a:r>
              <a:rPr lang="nn-NO" sz="1200" dirty="0">
                <a:latin typeface="Arial" pitchFamily="34" charset="0"/>
                <a:cs typeface="Arial" pitchFamily="34" charset="0"/>
              </a:rPr>
              <a:t>opplevingar </a:t>
            </a:r>
            <a:r>
              <a:rPr lang="nn-NO" sz="1200" dirty="0" smtClean="0">
                <a:latin typeface="Arial" pitchFamily="34" charset="0"/>
                <a:cs typeface="Arial" pitchFamily="34" charset="0"/>
              </a:rPr>
              <a:t>og skape </a:t>
            </a:r>
            <a:r>
              <a:rPr lang="nn-NO" sz="1200" dirty="0">
                <a:latin typeface="Arial" pitchFamily="34" charset="0"/>
                <a:cs typeface="Arial" pitchFamily="34" charset="0"/>
              </a:rPr>
              <a:t>utfordringar </a:t>
            </a:r>
          </a:p>
          <a:p>
            <a:pPr eaLnBrk="1" fontAlgn="auto" hangingPunct="1">
              <a:spcBef>
                <a:spcPts val="0"/>
              </a:spcBef>
              <a:spcAft>
                <a:spcPts val="0"/>
              </a:spcAft>
              <a:defRPr/>
            </a:pPr>
            <a:r>
              <a:rPr lang="nn-NO" sz="1200" dirty="0">
                <a:latin typeface="Arial" pitchFamily="34" charset="0"/>
                <a:cs typeface="Arial" pitchFamily="34" charset="0"/>
              </a:rPr>
              <a:t>    tilpassa alder og modning.</a:t>
            </a:r>
          </a:p>
          <a:p>
            <a:pPr marL="171450" indent="-171450" eaLnBrk="1" fontAlgn="auto" hangingPunct="1">
              <a:spcBef>
                <a:spcPts val="0"/>
              </a:spcBef>
              <a:spcAft>
                <a:spcPts val="0"/>
              </a:spcAft>
              <a:buFont typeface="Arial" panose="020B0604020202020204" pitchFamily="34" charset="0"/>
              <a:buChar char="•"/>
              <a:defRPr/>
            </a:pPr>
            <a:r>
              <a:rPr lang="nn-NO" sz="1200" dirty="0" smtClean="0">
                <a:latin typeface="Arial" pitchFamily="34" charset="0"/>
                <a:cs typeface="Arial" pitchFamily="34" charset="0"/>
              </a:rPr>
              <a:t>Barna få </a:t>
            </a:r>
            <a:r>
              <a:rPr lang="nn-NO" sz="1200" dirty="0">
                <a:latin typeface="Arial" pitchFamily="34" charset="0"/>
                <a:cs typeface="Arial" pitchFamily="34" charset="0"/>
              </a:rPr>
              <a:t>naudsynt hjelp og støtte av vaksne til å kunne oppleve meistring.</a:t>
            </a:r>
          </a:p>
          <a:p>
            <a:pPr marL="171450" indent="-171450" eaLnBrk="1" fontAlgn="auto" hangingPunct="1">
              <a:spcBef>
                <a:spcPts val="0"/>
              </a:spcBef>
              <a:spcAft>
                <a:spcPts val="0"/>
              </a:spcAft>
              <a:buFont typeface="Arial" panose="020B0604020202020204" pitchFamily="34" charset="0"/>
              <a:buChar char="•"/>
              <a:defRPr/>
            </a:pPr>
            <a:r>
              <a:rPr lang="nn-NO" sz="1200" dirty="0" smtClean="0">
                <a:latin typeface="Arial" pitchFamily="34" charset="0"/>
                <a:cs typeface="Arial" pitchFamily="34" charset="0"/>
              </a:rPr>
              <a:t>Barna møte </a:t>
            </a:r>
            <a:r>
              <a:rPr lang="nn-NO" sz="1200" dirty="0">
                <a:latin typeface="Arial" pitchFamily="34" charset="0"/>
                <a:cs typeface="Arial" pitchFamily="34" charset="0"/>
              </a:rPr>
              <a:t>vaksne som gler seg saman med borna </a:t>
            </a:r>
          </a:p>
          <a:p>
            <a:pPr eaLnBrk="1" fontAlgn="auto" hangingPunct="1">
              <a:spcBef>
                <a:spcPts val="0"/>
              </a:spcBef>
              <a:spcAft>
                <a:spcPts val="0"/>
              </a:spcAft>
              <a:defRPr/>
            </a:pPr>
            <a:r>
              <a:rPr lang="nn-NO" sz="1200" dirty="0">
                <a:latin typeface="Arial" pitchFamily="34" charset="0"/>
                <a:cs typeface="Arial" pitchFamily="34" charset="0"/>
              </a:rPr>
              <a:t>    i deira utvikling.</a:t>
            </a:r>
          </a:p>
          <a:p>
            <a:pPr marL="171450" indent="-171450" eaLnBrk="1" fontAlgn="auto" hangingPunct="1">
              <a:spcBef>
                <a:spcPts val="0"/>
              </a:spcBef>
              <a:spcAft>
                <a:spcPts val="0"/>
              </a:spcAft>
              <a:buFont typeface="Arial" panose="020B0604020202020204" pitchFamily="34" charset="0"/>
              <a:buChar char="•"/>
              <a:defRPr/>
            </a:pPr>
            <a:r>
              <a:rPr lang="nn-NO" sz="1200" dirty="0" smtClean="0">
                <a:latin typeface="Arial" pitchFamily="34" charset="0"/>
                <a:cs typeface="Arial" pitchFamily="34" charset="0"/>
              </a:rPr>
              <a:t>Barna få </a:t>
            </a:r>
            <a:r>
              <a:rPr lang="nn-NO" sz="1200" dirty="0">
                <a:latin typeface="Arial" pitchFamily="34" charset="0"/>
                <a:cs typeface="Arial" pitchFamily="34" charset="0"/>
              </a:rPr>
              <a:t>oppmuntring og ros i si utfaldinga</a:t>
            </a:r>
            <a:r>
              <a:rPr lang="nn-NO" sz="1200" dirty="0" smtClean="0">
                <a:latin typeface="Arial" pitchFamily="34" charset="0"/>
                <a:cs typeface="Arial" pitchFamily="34" charset="0"/>
              </a:rPr>
              <a:t>.</a:t>
            </a:r>
          </a:p>
          <a:p>
            <a:pPr marL="171450" indent="-171450" eaLnBrk="1" fontAlgn="auto" hangingPunct="1">
              <a:spcBef>
                <a:spcPts val="0"/>
              </a:spcBef>
              <a:spcAft>
                <a:spcPts val="0"/>
              </a:spcAft>
              <a:buFont typeface="Arial" panose="020B0604020202020204" pitchFamily="34" charset="0"/>
              <a:buChar char="•"/>
              <a:defRPr/>
            </a:pPr>
            <a:endParaRPr lang="nn-NO" sz="1200" dirty="0">
              <a:latin typeface="Arial" pitchFamily="34" charset="0"/>
              <a:cs typeface="Arial" pitchFamily="34" charset="0"/>
            </a:endParaRPr>
          </a:p>
          <a:p>
            <a:pPr marL="171450" indent="-171450" eaLnBrk="1" fontAlgn="auto" hangingPunct="1">
              <a:spcBef>
                <a:spcPts val="0"/>
              </a:spcBef>
              <a:spcAft>
                <a:spcPts val="0"/>
              </a:spcAft>
              <a:buFont typeface="Arial" panose="020B0604020202020204" pitchFamily="34" charset="0"/>
              <a:buChar char="•"/>
              <a:defRPr/>
            </a:pPr>
            <a:r>
              <a:rPr lang="nn-NO" sz="1200" u="sng" dirty="0" smtClean="0">
                <a:latin typeface="Arial" pitchFamily="34" charset="0"/>
                <a:cs typeface="Arial" pitchFamily="34" charset="0"/>
              </a:rPr>
              <a:t>Personale skal:</a:t>
            </a:r>
          </a:p>
          <a:p>
            <a:pPr marL="171450" indent="-171450" eaLnBrk="1" fontAlgn="auto" hangingPunct="1">
              <a:spcBef>
                <a:spcPts val="0"/>
              </a:spcBef>
              <a:spcAft>
                <a:spcPts val="0"/>
              </a:spcAft>
              <a:buFont typeface="Arial" panose="020B0604020202020204" pitchFamily="34" charset="0"/>
              <a:buChar char="•"/>
              <a:defRPr/>
            </a:pPr>
            <a:r>
              <a:rPr lang="nn-NO" sz="1200" dirty="0" smtClean="0">
                <a:solidFill>
                  <a:prstClr val="black"/>
                </a:solidFill>
                <a:latin typeface="Arial" pitchFamily="34" charset="0"/>
                <a:cs typeface="Arial" pitchFamily="34" charset="0"/>
              </a:rPr>
              <a:t>Skape </a:t>
            </a:r>
            <a:r>
              <a:rPr lang="nn-NO" sz="1200" dirty="0">
                <a:solidFill>
                  <a:prstClr val="black"/>
                </a:solidFill>
                <a:latin typeface="Arial" pitchFamily="34" charset="0"/>
                <a:cs typeface="Arial" pitchFamily="34" charset="0"/>
              </a:rPr>
              <a:t>inkluderande fellesskap</a:t>
            </a:r>
            <a:r>
              <a:rPr lang="nn-NO" sz="1200" dirty="0" smtClean="0">
                <a:solidFill>
                  <a:prstClr val="black"/>
                </a:solidFill>
                <a:latin typeface="Arial" pitchFamily="34" charset="0"/>
                <a:cs typeface="Arial" pitchFamily="34" charset="0"/>
              </a:rPr>
              <a:t>.</a:t>
            </a:r>
            <a:endParaRPr lang="nn-NO" sz="1200" dirty="0" smtClean="0">
              <a:latin typeface="Arial" pitchFamily="34" charset="0"/>
              <a:cs typeface="Arial" pitchFamily="34" charset="0"/>
            </a:endParaRPr>
          </a:p>
          <a:p>
            <a:pPr marL="171450" indent="-171450" eaLnBrk="1" fontAlgn="auto" hangingPunct="1">
              <a:spcBef>
                <a:spcPts val="0"/>
              </a:spcBef>
              <a:spcAft>
                <a:spcPts val="0"/>
              </a:spcAft>
              <a:buFont typeface="Arial" panose="020B0604020202020204" pitchFamily="34" charset="0"/>
              <a:buChar char="•"/>
              <a:defRPr/>
            </a:pPr>
            <a:r>
              <a:rPr lang="nn-NO" sz="1200" dirty="0" smtClean="0">
                <a:latin typeface="Arial" pitchFamily="34" charset="0"/>
                <a:cs typeface="Arial" pitchFamily="34" charset="0"/>
              </a:rPr>
              <a:t>Ha kunnskap om barna sitt utviklingspotensiale og stimulere barna til utvikling.</a:t>
            </a:r>
          </a:p>
          <a:p>
            <a:pPr marL="171450" indent="-171450" eaLnBrk="1" fontAlgn="auto" hangingPunct="1">
              <a:spcBef>
                <a:spcPts val="0"/>
              </a:spcBef>
              <a:spcAft>
                <a:spcPts val="0"/>
              </a:spcAft>
              <a:buFont typeface="Arial" panose="020B0604020202020204" pitchFamily="34" charset="0"/>
              <a:buChar char="•"/>
              <a:defRPr/>
            </a:pPr>
            <a:r>
              <a:rPr lang="nn-NO" sz="1200" dirty="0" smtClean="0">
                <a:latin typeface="Arial" pitchFamily="34" charset="0"/>
                <a:cs typeface="Arial" pitchFamily="34" charset="0"/>
              </a:rPr>
              <a:t>Legge til rette for samarbeid og dele i grupper.</a:t>
            </a:r>
          </a:p>
          <a:p>
            <a:pPr marL="171450" indent="-171450" eaLnBrk="1" fontAlgn="auto" hangingPunct="1">
              <a:spcBef>
                <a:spcPts val="0"/>
              </a:spcBef>
              <a:spcAft>
                <a:spcPts val="0"/>
              </a:spcAft>
              <a:buFont typeface="Arial" panose="020B0604020202020204" pitchFamily="34" charset="0"/>
              <a:buChar char="•"/>
              <a:defRPr/>
            </a:pPr>
            <a:r>
              <a:rPr lang="nn-NO" sz="1200" dirty="0" smtClean="0">
                <a:latin typeface="Arial" pitchFamily="34" charset="0"/>
                <a:cs typeface="Arial" pitchFamily="34" charset="0"/>
              </a:rPr>
              <a:t>Stille spørsmål som skaper refleksjon i gruppa.</a:t>
            </a:r>
          </a:p>
          <a:p>
            <a:pPr marL="171450" indent="-171450" eaLnBrk="1" fontAlgn="auto" hangingPunct="1">
              <a:spcBef>
                <a:spcPts val="0"/>
              </a:spcBef>
              <a:spcAft>
                <a:spcPts val="0"/>
              </a:spcAft>
              <a:buFont typeface="Arial" panose="020B0604020202020204" pitchFamily="34" charset="0"/>
              <a:buChar char="•"/>
              <a:defRPr/>
            </a:pPr>
            <a:r>
              <a:rPr lang="nn-NO" sz="1200" dirty="0" smtClean="0">
                <a:latin typeface="Arial" pitchFamily="34" charset="0"/>
                <a:cs typeface="Arial" pitchFamily="34" charset="0"/>
              </a:rPr>
              <a:t>Skape eit trygt læringsmiljø og trygge barna i sin utprøving.</a:t>
            </a:r>
          </a:p>
          <a:p>
            <a:pPr marL="171450" indent="-171450" eaLnBrk="1" fontAlgn="auto" hangingPunct="1">
              <a:spcBef>
                <a:spcPts val="0"/>
              </a:spcBef>
              <a:spcAft>
                <a:spcPts val="0"/>
              </a:spcAft>
              <a:buFont typeface="Arial" panose="020B0604020202020204" pitchFamily="34" charset="0"/>
              <a:buChar char="•"/>
              <a:defRPr/>
            </a:pPr>
            <a:r>
              <a:rPr lang="nn-NO" sz="1200" dirty="0" smtClean="0">
                <a:solidFill>
                  <a:prstClr val="black"/>
                </a:solidFill>
                <a:latin typeface="Arial" pitchFamily="34" charset="0"/>
                <a:cs typeface="Arial" pitchFamily="34" charset="0"/>
              </a:rPr>
              <a:t>Skape </a:t>
            </a:r>
            <a:r>
              <a:rPr lang="nn-NO" sz="1200" dirty="0" err="1" smtClean="0">
                <a:solidFill>
                  <a:prstClr val="black"/>
                </a:solidFill>
                <a:latin typeface="Arial" pitchFamily="34" charset="0"/>
                <a:cs typeface="Arial" pitchFamily="34" charset="0"/>
              </a:rPr>
              <a:t>forståing,inkludering,meining</a:t>
            </a:r>
            <a:r>
              <a:rPr lang="nn-NO" sz="1200" dirty="0" smtClean="0">
                <a:solidFill>
                  <a:prstClr val="black"/>
                </a:solidFill>
                <a:latin typeface="Arial" pitchFamily="34" charset="0"/>
                <a:cs typeface="Arial" pitchFamily="34" charset="0"/>
              </a:rPr>
              <a:t> </a:t>
            </a:r>
            <a:r>
              <a:rPr lang="nn-NO" sz="1200" dirty="0">
                <a:solidFill>
                  <a:prstClr val="black"/>
                </a:solidFill>
                <a:latin typeface="Arial" pitchFamily="34" charset="0"/>
                <a:cs typeface="Arial" pitchFamily="34" charset="0"/>
              </a:rPr>
              <a:t>og mestringsopplevingar saman med  borna</a:t>
            </a:r>
            <a:endParaRPr lang="nn-NO" sz="1200" dirty="0" smtClean="0">
              <a:latin typeface="Arial" pitchFamily="34" charset="0"/>
              <a:cs typeface="Arial" pitchFamily="34" charset="0"/>
            </a:endParaRPr>
          </a:p>
          <a:p>
            <a:pPr marL="171450" indent="-171450" eaLnBrk="1" fontAlgn="auto" hangingPunct="1">
              <a:spcBef>
                <a:spcPts val="0"/>
              </a:spcBef>
              <a:spcAft>
                <a:spcPts val="0"/>
              </a:spcAft>
              <a:buFont typeface="Arial" panose="020B0604020202020204" pitchFamily="34" charset="0"/>
              <a:buChar char="•"/>
              <a:defRPr/>
            </a:pPr>
            <a:endParaRPr lang="nn-NO" sz="1200" dirty="0">
              <a:latin typeface="Arial" pitchFamily="34" charset="0"/>
              <a:cs typeface="Arial" pitchFamily="34" charset="0"/>
            </a:endParaRPr>
          </a:p>
        </p:txBody>
      </p:sp>
      <p:pic>
        <p:nvPicPr>
          <p:cNvPr id="8" name="Bilde 7"/>
          <p:cNvPicPr>
            <a:picLocks noChangeAspect="1"/>
          </p:cNvPicPr>
          <p:nvPr/>
        </p:nvPicPr>
        <p:blipFill rotWithShape="1">
          <a:blip r:embed="rId2" cstate="print">
            <a:extLst>
              <a:ext uri="{28A0092B-C50C-407E-A947-70E740481C1C}">
                <a14:useLocalDpi xmlns:a14="http://schemas.microsoft.com/office/drawing/2010/main" val="0"/>
              </a:ext>
            </a:extLst>
          </a:blip>
          <a:srcRect r="18203" b="1986"/>
          <a:stretch/>
        </p:blipFill>
        <p:spPr>
          <a:xfrm>
            <a:off x="260762" y="112804"/>
            <a:ext cx="1864324" cy="1256596"/>
          </a:xfrm>
          <a:prstGeom prst="rect">
            <a:avLst/>
          </a:prstGeom>
        </p:spPr>
      </p:pic>
      <p:pic>
        <p:nvPicPr>
          <p:cNvPr id="9" name="Bilde 8"/>
          <p:cNvPicPr>
            <a:picLocks noChangeAspect="1"/>
          </p:cNvPicPr>
          <p:nvPr/>
        </p:nvPicPr>
        <p:blipFill rotWithShape="1">
          <a:blip r:embed="rId3" cstate="print">
            <a:extLst>
              <a:ext uri="{28A0092B-C50C-407E-A947-70E740481C1C}">
                <a14:useLocalDpi xmlns:a14="http://schemas.microsoft.com/office/drawing/2010/main" val="0"/>
              </a:ext>
            </a:extLst>
          </a:blip>
          <a:srcRect r="16605" b="21712"/>
          <a:stretch/>
        </p:blipFill>
        <p:spPr>
          <a:xfrm>
            <a:off x="6475469" y="1628800"/>
            <a:ext cx="2318192" cy="1224136"/>
          </a:xfrm>
          <a:prstGeom prst="rect">
            <a:avLst/>
          </a:prstGeom>
        </p:spPr>
      </p:pic>
    </p:spTree>
    <p:extLst>
      <p:ext uri="{BB962C8B-B14F-4D97-AF65-F5344CB8AC3E}">
        <p14:creationId xmlns:p14="http://schemas.microsoft.com/office/powerpoint/2010/main" val="19540218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8" name="Plassholder for lysbildenummer 1"/>
          <p:cNvSpPr>
            <a:spLocks noGrp="1"/>
          </p:cNvSpPr>
          <p:nvPr>
            <p:ph type="sldNum" sz="quarter" idx="12"/>
          </p:nvPr>
        </p:nvSpPr>
        <p:spPr bwMode="auto">
          <a:xfrm>
            <a:off x="8272497" y="6492875"/>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DDD83455-F7EF-434C-8DBB-CBD8EFE19A31}" type="slidenum">
              <a:rPr lang="nn-NO" altLang="nb-NO">
                <a:solidFill>
                  <a:schemeClr val="tx2"/>
                </a:solidFill>
                <a:latin typeface="Arial" charset="0"/>
              </a:rPr>
              <a:pPr>
                <a:spcBef>
                  <a:spcPct val="0"/>
                </a:spcBef>
                <a:spcAft>
                  <a:spcPct val="0"/>
                </a:spcAft>
                <a:buClrTx/>
                <a:buFontTx/>
                <a:buNone/>
              </a:pPr>
              <a:t>10</a:t>
            </a:fld>
            <a:endParaRPr lang="nn-NO" altLang="nb-NO" dirty="0">
              <a:solidFill>
                <a:schemeClr val="tx2"/>
              </a:solidFill>
              <a:latin typeface="Arial" charset="0"/>
            </a:endParaRPr>
          </a:p>
        </p:txBody>
      </p:sp>
      <p:sp>
        <p:nvSpPr>
          <p:cNvPr id="2" name="Rektangel 1"/>
          <p:cNvSpPr/>
          <p:nvPr/>
        </p:nvSpPr>
        <p:spPr>
          <a:xfrm>
            <a:off x="179512" y="694194"/>
            <a:ext cx="5976664" cy="1384995"/>
          </a:xfrm>
          <a:prstGeom prst="rect">
            <a:avLst/>
          </a:prstGeom>
        </p:spPr>
        <p:txBody>
          <a:bodyPr wrap="square">
            <a:spAutoFit/>
          </a:bodyPr>
          <a:lstStyle/>
          <a:p>
            <a:pPr>
              <a:lnSpc>
                <a:spcPct val="150000"/>
              </a:lnSpc>
            </a:pPr>
            <a:r>
              <a:rPr lang="nn-NO" sz="1400" dirty="0">
                <a:latin typeface="Arial" panose="020B0604020202020204" pitchFamily="34" charset="0"/>
                <a:cs typeface="Arial" panose="020B0604020202020204" pitchFamily="34" charset="0"/>
              </a:rPr>
              <a:t>Det viktigaste i danningsprosessen er å gje barna god sjølvkjensle, vise </a:t>
            </a:r>
          </a:p>
          <a:p>
            <a:pPr>
              <a:lnSpc>
                <a:spcPct val="150000"/>
              </a:lnSpc>
            </a:pPr>
            <a:r>
              <a:rPr lang="nn-NO" sz="1400" dirty="0">
                <a:latin typeface="Arial" panose="020B0604020202020204" pitchFamily="34" charset="0"/>
                <a:cs typeface="Arial" panose="020B0604020202020204" pitchFamily="34" charset="0"/>
              </a:rPr>
              <a:t>medkjensle for andre og utvikle god relasjons- og </a:t>
            </a:r>
            <a:r>
              <a:rPr lang="nn-NO" sz="1400" dirty="0" smtClean="0">
                <a:latin typeface="Arial" panose="020B0604020202020204" pitchFamily="34" charset="0"/>
                <a:cs typeface="Arial" panose="020B0604020202020204" pitchFamily="34" charset="0"/>
              </a:rPr>
              <a:t>samspelskompetane.  </a:t>
            </a:r>
          </a:p>
          <a:p>
            <a:pPr>
              <a:lnSpc>
                <a:spcPct val="150000"/>
              </a:lnSpc>
            </a:pPr>
            <a:r>
              <a:rPr lang="nn-NO" sz="1400" dirty="0" smtClean="0">
                <a:latin typeface="Arial" panose="020B0604020202020204" pitchFamily="34" charset="0"/>
                <a:cs typeface="Arial" panose="020B0604020202020204" pitchFamily="34" charset="0"/>
              </a:rPr>
              <a:t>Danning </a:t>
            </a:r>
            <a:r>
              <a:rPr lang="nn-NO" sz="1400" dirty="0">
                <a:latin typeface="Arial" panose="020B0604020202020204" pitchFamily="34" charset="0"/>
                <a:cs typeface="Arial" panose="020B0604020202020204" pitchFamily="34" charset="0"/>
              </a:rPr>
              <a:t>skal setje borna i stand til å tenke sjølv og handlar om å utvikle</a:t>
            </a:r>
          </a:p>
          <a:p>
            <a:pPr>
              <a:lnSpc>
                <a:spcPct val="150000"/>
              </a:lnSpc>
            </a:pPr>
            <a:r>
              <a:rPr lang="nn-NO" sz="1400" dirty="0">
                <a:latin typeface="Arial" panose="020B0604020202020204" pitchFamily="34" charset="0"/>
                <a:cs typeface="Arial" panose="020B0604020202020204" pitchFamily="34" charset="0"/>
              </a:rPr>
              <a:t>kunnskap, verdiar og haldningar i </a:t>
            </a:r>
            <a:r>
              <a:rPr lang="nn-NO" sz="1400" dirty="0" smtClean="0">
                <a:latin typeface="Arial" panose="020B0604020202020204" pitchFamily="34" charset="0"/>
                <a:cs typeface="Arial" panose="020B0604020202020204" pitchFamily="34" charset="0"/>
              </a:rPr>
              <a:t>fellesskap.</a:t>
            </a:r>
            <a:endParaRPr lang="nn-NO" sz="1400" dirty="0"/>
          </a:p>
        </p:txBody>
      </p:sp>
      <p:sp>
        <p:nvSpPr>
          <p:cNvPr id="3" name="TekstSylinder 2"/>
          <p:cNvSpPr txBox="1"/>
          <p:nvPr/>
        </p:nvSpPr>
        <p:spPr>
          <a:xfrm>
            <a:off x="331758" y="271797"/>
            <a:ext cx="5256584" cy="400110"/>
          </a:xfrm>
          <a:prstGeom prst="rect">
            <a:avLst/>
          </a:prstGeom>
          <a:noFill/>
        </p:spPr>
        <p:txBody>
          <a:bodyPr wrap="square" rtlCol="0">
            <a:spAutoFit/>
          </a:bodyPr>
          <a:lstStyle/>
          <a:p>
            <a:r>
              <a:rPr lang="nn-NO" sz="2000" b="1" dirty="0" smtClean="0"/>
              <a:t>DANNING</a:t>
            </a:r>
            <a:endParaRPr lang="nn-NO" sz="2000" b="1" dirty="0"/>
          </a:p>
        </p:txBody>
      </p:sp>
      <p:sp>
        <p:nvSpPr>
          <p:cNvPr id="7" name="TekstSylinder 6"/>
          <p:cNvSpPr txBox="1"/>
          <p:nvPr/>
        </p:nvSpPr>
        <p:spPr>
          <a:xfrm>
            <a:off x="5263247" y="2357454"/>
            <a:ext cx="3557225" cy="3970318"/>
          </a:xfrm>
          <a:prstGeom prst="rect">
            <a:avLst/>
          </a:prstGeom>
          <a:noFill/>
        </p:spPr>
        <p:txBody>
          <a:bodyPr wrap="square" rtlCol="0">
            <a:spAutoFit/>
          </a:bodyPr>
          <a:lstStyle/>
          <a:p>
            <a:pPr lvl="0"/>
            <a:r>
              <a:rPr lang="nn-NO" sz="1200" b="1" dirty="0" smtClean="0">
                <a:solidFill>
                  <a:prstClr val="black"/>
                </a:solidFill>
                <a:latin typeface="Arial" panose="020B0604020202020204" pitchFamily="34" charset="0"/>
                <a:cs typeface="Arial" panose="020B0604020202020204" pitchFamily="34" charset="0"/>
              </a:rPr>
              <a:t>Personale skal</a:t>
            </a:r>
            <a:endParaRPr lang="nn-NO" sz="1200" dirty="0">
              <a:solidFill>
                <a:prstClr val="black"/>
              </a:solidFill>
              <a:latin typeface="Arial" panose="020B0604020202020204" pitchFamily="34" charset="0"/>
              <a:cs typeface="Arial" panose="020B0604020202020204" pitchFamily="34" charset="0"/>
            </a:endParaRPr>
          </a:p>
          <a:p>
            <a:pPr lvl="0"/>
            <a:endParaRPr lang="nn-NO" sz="1200" dirty="0">
              <a:solidFill>
                <a:prstClr val="black"/>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n-NO" sz="1200" dirty="0" smtClean="0">
                <a:solidFill>
                  <a:prstClr val="black"/>
                </a:solidFill>
                <a:latin typeface="Arial" panose="020B0604020202020204" pitchFamily="34" charset="0"/>
                <a:cs typeface="Arial" panose="020B0604020202020204" pitchFamily="34" charset="0"/>
              </a:rPr>
              <a:t>Legge til rette for </a:t>
            </a:r>
            <a:r>
              <a:rPr lang="nn-NO" sz="1200" dirty="0">
                <a:solidFill>
                  <a:prstClr val="black"/>
                </a:solidFill>
                <a:latin typeface="Arial" panose="020B0604020202020204" pitchFamily="34" charset="0"/>
                <a:cs typeface="Arial" panose="020B0604020202020204" pitchFamily="34" charset="0"/>
              </a:rPr>
              <a:t>meiningsfulle opplevingar og støtte barna si utvikling av identitet og </a:t>
            </a:r>
            <a:r>
              <a:rPr lang="nn-NO" sz="1200" dirty="0" smtClean="0">
                <a:solidFill>
                  <a:prstClr val="black"/>
                </a:solidFill>
                <a:latin typeface="Arial" panose="020B0604020202020204" pitchFamily="34" charset="0"/>
                <a:cs typeface="Arial" panose="020B0604020202020204" pitchFamily="34" charset="0"/>
              </a:rPr>
              <a:t>positiv  forståing </a:t>
            </a:r>
            <a:r>
              <a:rPr lang="nn-NO" sz="1200" dirty="0">
                <a:solidFill>
                  <a:prstClr val="black"/>
                </a:solidFill>
                <a:latin typeface="Arial" panose="020B0604020202020204" pitchFamily="34" charset="0"/>
                <a:cs typeface="Arial" panose="020B0604020202020204" pitchFamily="34" charset="0"/>
              </a:rPr>
              <a:t>av seg sjølv.</a:t>
            </a:r>
          </a:p>
          <a:p>
            <a:pPr marL="171450" lvl="0" indent="-171450">
              <a:buFont typeface="Arial" panose="020B0604020202020204" pitchFamily="34" charset="0"/>
              <a:buChar char="•"/>
            </a:pPr>
            <a:endParaRPr lang="nn-NO" sz="1200" dirty="0">
              <a:solidFill>
                <a:prstClr val="black"/>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n-NO" sz="1200" dirty="0">
                <a:solidFill>
                  <a:prstClr val="black"/>
                </a:solidFill>
                <a:latin typeface="Arial" panose="020B0604020202020204" pitchFamily="34" charset="0"/>
                <a:cs typeface="Arial" panose="020B0604020202020204" pitchFamily="34" charset="0"/>
              </a:rPr>
              <a:t>Gjere synleg og verdsetje dei ulike behov, meiningar, perspektiv og handlingar i </a:t>
            </a:r>
            <a:r>
              <a:rPr lang="nn-NO" sz="1200" dirty="0" smtClean="0">
                <a:solidFill>
                  <a:prstClr val="black"/>
                </a:solidFill>
                <a:latin typeface="Arial" panose="020B0604020202020204" pitchFamily="34" charset="0"/>
                <a:cs typeface="Arial" panose="020B0604020202020204" pitchFamily="34" charset="0"/>
              </a:rPr>
              <a:t>barnegruppa.</a:t>
            </a:r>
            <a:endParaRPr lang="nn-NO" sz="1200" dirty="0">
              <a:solidFill>
                <a:prstClr val="black"/>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endParaRPr lang="nn-NO" sz="1200" dirty="0">
              <a:solidFill>
                <a:prstClr val="black"/>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nn-NO" sz="1200" dirty="0">
                <a:solidFill>
                  <a:prstClr val="black"/>
                </a:solidFill>
                <a:latin typeface="Arial" panose="020B0604020202020204" pitchFamily="34" charset="0"/>
                <a:cs typeface="Arial" panose="020B0604020202020204" pitchFamily="34" charset="0"/>
              </a:rPr>
              <a:t>Utfordre barn si </a:t>
            </a:r>
            <a:r>
              <a:rPr lang="nn-NO" sz="1200" dirty="0" smtClean="0">
                <a:solidFill>
                  <a:prstClr val="black"/>
                </a:solidFill>
                <a:latin typeface="Arial" panose="020B0604020202020204" pitchFamily="34" charset="0"/>
                <a:cs typeface="Arial" panose="020B0604020202020204" pitchFamily="34" charset="0"/>
              </a:rPr>
              <a:t>tenking, lære </a:t>
            </a:r>
            <a:r>
              <a:rPr lang="nn-NO" sz="1200" dirty="0">
                <a:solidFill>
                  <a:prstClr val="black"/>
                </a:solidFill>
                <a:latin typeface="Arial" panose="020B0604020202020204" pitchFamily="34" charset="0"/>
                <a:cs typeface="Arial" panose="020B0604020202020204" pitchFamily="34" charset="0"/>
              </a:rPr>
              <a:t>om etikk</a:t>
            </a:r>
          </a:p>
          <a:p>
            <a:pPr lvl="0"/>
            <a:r>
              <a:rPr lang="nn-NO" sz="1200" dirty="0" smtClean="0">
                <a:solidFill>
                  <a:prstClr val="black"/>
                </a:solidFill>
                <a:latin typeface="Arial" panose="020B0604020202020204" pitchFamily="34" charset="0"/>
                <a:cs typeface="Arial" panose="020B0604020202020204" pitchFamily="34" charset="0"/>
              </a:rPr>
              <a:t>    </a:t>
            </a:r>
            <a:r>
              <a:rPr lang="nn-NO" sz="1200" dirty="0">
                <a:solidFill>
                  <a:prstClr val="black"/>
                </a:solidFill>
                <a:latin typeface="Arial" panose="020B0604020202020204" pitchFamily="34" charset="0"/>
                <a:cs typeface="Arial" panose="020B0604020202020204" pitchFamily="34" charset="0"/>
              </a:rPr>
              <a:t>og invitere dei inn i utforskande </a:t>
            </a:r>
            <a:r>
              <a:rPr lang="nn-NO" sz="1200" dirty="0" smtClean="0">
                <a:solidFill>
                  <a:prstClr val="black"/>
                </a:solidFill>
                <a:latin typeface="Arial" panose="020B0604020202020204" pitchFamily="34" charset="0"/>
                <a:cs typeface="Arial" panose="020B0604020202020204" pitchFamily="34" charset="0"/>
              </a:rPr>
              <a:t>samtalar,</a:t>
            </a:r>
          </a:p>
          <a:p>
            <a:pPr lvl="0"/>
            <a:r>
              <a:rPr lang="nn-NO" sz="1200" dirty="0" smtClean="0">
                <a:solidFill>
                  <a:prstClr val="black"/>
                </a:solidFill>
                <a:latin typeface="Arial" panose="020B0604020202020204" pitchFamily="34" charset="0"/>
                <a:cs typeface="Arial" panose="020B0604020202020204" pitchFamily="34" charset="0"/>
              </a:rPr>
              <a:t> </a:t>
            </a:r>
            <a:endParaRPr lang="nn-NO" sz="1200" dirty="0">
              <a:solidFill>
                <a:prstClr val="black"/>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n-NO" sz="1200" dirty="0">
                <a:solidFill>
                  <a:prstClr val="black"/>
                </a:solidFill>
                <a:latin typeface="Arial" panose="020B0604020202020204" pitchFamily="34" charset="0"/>
                <a:cs typeface="Arial" panose="020B0604020202020204" pitchFamily="34" charset="0"/>
              </a:rPr>
              <a:t>Gjere synleg og framheve mangfald og ulikskap som grunnlag for oppleving utforsking og læring</a:t>
            </a:r>
          </a:p>
          <a:p>
            <a:pPr marL="171450" lvl="0" indent="-171450">
              <a:buFont typeface="Arial" panose="020B0604020202020204" pitchFamily="34" charset="0"/>
              <a:buChar char="•"/>
            </a:pPr>
            <a:endParaRPr lang="nn-NO" sz="1200" dirty="0">
              <a:solidFill>
                <a:prstClr val="black"/>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nn-NO" sz="1200" dirty="0">
                <a:solidFill>
                  <a:prstClr val="black"/>
                </a:solidFill>
                <a:latin typeface="Arial" panose="020B0604020202020204" pitchFamily="34" charset="0"/>
                <a:cs typeface="Arial" panose="020B0604020202020204" pitchFamily="34" charset="0"/>
              </a:rPr>
              <a:t>Utfordre tenkinga med ny informasjon og erfaringar for å få høve til å </a:t>
            </a:r>
            <a:r>
              <a:rPr lang="nn-NO" sz="1200" dirty="0" smtClean="0">
                <a:solidFill>
                  <a:prstClr val="black"/>
                </a:solidFill>
                <a:latin typeface="Arial" panose="020B0604020202020204" pitchFamily="34" charset="0"/>
                <a:cs typeface="Arial" panose="020B0604020202020204" pitchFamily="34" charset="0"/>
              </a:rPr>
              <a:t>reflektere over </a:t>
            </a:r>
            <a:r>
              <a:rPr lang="nn-NO" sz="1200" dirty="0">
                <a:solidFill>
                  <a:prstClr val="black"/>
                </a:solidFill>
                <a:latin typeface="Arial" panose="020B0604020202020204" pitchFamily="34" charset="0"/>
                <a:cs typeface="Arial" panose="020B0604020202020204" pitchFamily="34" charset="0"/>
              </a:rPr>
              <a:t>nye og ukjende samanhengar</a:t>
            </a:r>
            <a:r>
              <a:rPr lang="nn-NO" sz="1200" dirty="0" smtClean="0">
                <a:solidFill>
                  <a:prstClr val="black"/>
                </a:solidFill>
                <a:latin typeface="Arial" panose="020B0604020202020204" pitchFamily="34" charset="0"/>
                <a:cs typeface="Arial" panose="020B0604020202020204" pitchFamily="34" charset="0"/>
              </a:rPr>
              <a:t>.</a:t>
            </a:r>
            <a:endParaRPr lang="nn-NO" sz="1200" dirty="0">
              <a:solidFill>
                <a:prstClr val="black"/>
              </a:solidFill>
              <a:latin typeface="Arial" panose="020B0604020202020204" pitchFamily="34" charset="0"/>
              <a:cs typeface="Arial" panose="020B0604020202020204" pitchFamily="34" charset="0"/>
            </a:endParaRPr>
          </a:p>
          <a:p>
            <a:pPr lvl="0"/>
            <a:endParaRPr lang="nn-NO" sz="1200" dirty="0">
              <a:solidFill>
                <a:prstClr val="black"/>
              </a:solidFill>
              <a:latin typeface="Arial" panose="020B0604020202020204" pitchFamily="34" charset="0"/>
              <a:cs typeface="Arial" panose="020B0604020202020204" pitchFamily="34" charset="0"/>
            </a:endParaRPr>
          </a:p>
        </p:txBody>
      </p:sp>
      <p:sp>
        <p:nvSpPr>
          <p:cNvPr id="5" name="Rektangel 4"/>
          <p:cNvSpPr/>
          <p:nvPr/>
        </p:nvSpPr>
        <p:spPr>
          <a:xfrm>
            <a:off x="179512" y="2357454"/>
            <a:ext cx="4572000" cy="1754326"/>
          </a:xfrm>
          <a:prstGeom prst="rect">
            <a:avLst/>
          </a:prstGeom>
        </p:spPr>
        <p:txBody>
          <a:bodyPr>
            <a:spAutoFit/>
          </a:bodyPr>
          <a:lstStyle/>
          <a:p>
            <a:pPr marL="171450" indent="-171450">
              <a:lnSpc>
                <a:spcPct val="150000"/>
              </a:lnSpc>
              <a:buFontTx/>
              <a:buChar char="-"/>
            </a:pPr>
            <a:r>
              <a:rPr lang="nn-NO" sz="1200" b="1" dirty="0" smtClean="0">
                <a:latin typeface="Arial" panose="020B0604020202020204" pitchFamily="34" charset="0"/>
                <a:cs typeface="Arial" panose="020B0604020202020204" pitchFamily="34" charset="0"/>
              </a:rPr>
              <a:t>I barnehagen skal:</a:t>
            </a:r>
          </a:p>
          <a:p>
            <a:pPr marL="171450" indent="-171450">
              <a:lnSpc>
                <a:spcPct val="150000"/>
              </a:lnSpc>
              <a:buFontTx/>
              <a:buChar char="-"/>
            </a:pPr>
            <a:r>
              <a:rPr lang="nn-NO" sz="1200" dirty="0" smtClean="0">
                <a:latin typeface="Arial" panose="020B0604020202020204" pitchFamily="34" charset="0"/>
                <a:cs typeface="Arial" panose="020B0604020202020204" pitchFamily="34" charset="0"/>
              </a:rPr>
              <a:t>Det </a:t>
            </a:r>
            <a:r>
              <a:rPr lang="nn-NO" sz="1200" dirty="0">
                <a:latin typeface="Arial" panose="020B0604020202020204" pitchFamily="34" charset="0"/>
                <a:cs typeface="Arial" panose="020B0604020202020204" pitchFamily="34" charset="0"/>
              </a:rPr>
              <a:t>enkelte barn får bekrefta sine tankar og kjensler.</a:t>
            </a:r>
          </a:p>
          <a:p>
            <a:pPr marL="171450" indent="-171450">
              <a:lnSpc>
                <a:spcPct val="150000"/>
              </a:lnSpc>
              <a:buFontTx/>
              <a:buChar char="-"/>
            </a:pPr>
            <a:r>
              <a:rPr lang="nn-NO" sz="1200" dirty="0">
                <a:latin typeface="Arial" panose="020B0604020202020204" pitchFamily="34" charset="0"/>
                <a:cs typeface="Arial" panose="020B0604020202020204" pitchFamily="34" charset="0"/>
              </a:rPr>
              <a:t>Det enkelte barn </a:t>
            </a:r>
            <a:r>
              <a:rPr lang="nn-NO" sz="1200" dirty="0" smtClean="0">
                <a:latin typeface="Arial" panose="020B0604020202020204" pitchFamily="34" charset="0"/>
                <a:cs typeface="Arial" panose="020B0604020202020204" pitchFamily="34" charset="0"/>
              </a:rPr>
              <a:t>bli </a:t>
            </a:r>
            <a:r>
              <a:rPr lang="nn-NO" sz="1200" dirty="0">
                <a:latin typeface="Arial" panose="020B0604020202020204" pitchFamily="34" charset="0"/>
                <a:cs typeface="Arial" panose="020B0604020202020204" pitchFamily="34" charset="0"/>
              </a:rPr>
              <a:t>tatt på alvor og vist </a:t>
            </a:r>
            <a:r>
              <a:rPr lang="nn-NO" sz="1200" dirty="0" smtClean="0">
                <a:latin typeface="Arial" panose="020B0604020202020204" pitchFamily="34" charset="0"/>
                <a:cs typeface="Arial" panose="020B0604020202020204" pitchFamily="34" charset="0"/>
              </a:rPr>
              <a:t>tillit</a:t>
            </a:r>
            <a:endParaRPr lang="nn-NO" sz="1200" dirty="0">
              <a:latin typeface="Arial" panose="020B0604020202020204" pitchFamily="34" charset="0"/>
              <a:cs typeface="Arial" panose="020B0604020202020204" pitchFamily="34" charset="0"/>
            </a:endParaRPr>
          </a:p>
          <a:p>
            <a:pPr marL="171450" indent="-171450">
              <a:lnSpc>
                <a:spcPct val="150000"/>
              </a:lnSpc>
              <a:buFontTx/>
              <a:buChar char="-"/>
            </a:pPr>
            <a:r>
              <a:rPr lang="nn-NO" sz="1200" dirty="0" smtClean="0">
                <a:latin typeface="Arial" panose="020B0604020202020204" pitchFamily="34" charset="0"/>
                <a:cs typeface="Arial" panose="020B0604020202020204" pitchFamily="34" charset="0"/>
              </a:rPr>
              <a:t>Barnet kunne oppleve </a:t>
            </a:r>
            <a:r>
              <a:rPr lang="nn-NO" sz="1200" dirty="0">
                <a:latin typeface="Arial" panose="020B0604020202020204" pitchFamily="34" charset="0"/>
                <a:cs typeface="Arial" panose="020B0604020202020204" pitchFamily="34" charset="0"/>
              </a:rPr>
              <a:t>seg sjølv som viktig for fellesskapet.</a:t>
            </a:r>
          </a:p>
          <a:p>
            <a:pPr marL="171450" indent="-171450">
              <a:lnSpc>
                <a:spcPct val="150000"/>
              </a:lnSpc>
              <a:buFontTx/>
              <a:buChar char="-"/>
            </a:pPr>
            <a:r>
              <a:rPr lang="nn-NO" sz="1200" dirty="0" smtClean="0">
                <a:latin typeface="Arial" panose="020B0604020202020204" pitchFamily="34" charset="0"/>
                <a:cs typeface="Arial" panose="020B0604020202020204" pitchFamily="34" charset="0"/>
              </a:rPr>
              <a:t>Vaksne vise </a:t>
            </a:r>
            <a:r>
              <a:rPr lang="nn-NO" sz="1200" dirty="0">
                <a:latin typeface="Arial" panose="020B0604020202020204" pitchFamily="34" charset="0"/>
                <a:cs typeface="Arial" panose="020B0604020202020204" pitchFamily="34" charset="0"/>
              </a:rPr>
              <a:t>respekt for barnet sin </a:t>
            </a:r>
            <a:r>
              <a:rPr lang="nn-NO" sz="1200" dirty="0" smtClean="0">
                <a:latin typeface="Arial" panose="020B0604020202020204" pitchFamily="34" charset="0"/>
                <a:cs typeface="Arial" panose="020B0604020202020204" pitchFamily="34" charset="0"/>
              </a:rPr>
              <a:t>kommunikasjon, </a:t>
            </a:r>
            <a:endParaRPr lang="nn-NO" sz="1200" dirty="0">
              <a:latin typeface="Arial" panose="020B0604020202020204" pitchFamily="34" charset="0"/>
              <a:cs typeface="Arial" panose="020B0604020202020204" pitchFamily="34" charset="0"/>
            </a:endParaRPr>
          </a:p>
          <a:p>
            <a:pPr>
              <a:lnSpc>
                <a:spcPct val="150000"/>
              </a:lnSpc>
            </a:pPr>
            <a:r>
              <a:rPr lang="nn-NO" sz="1200" dirty="0">
                <a:latin typeface="Arial" panose="020B0604020202020204" pitchFamily="34" charset="0"/>
                <a:cs typeface="Arial" panose="020B0604020202020204" pitchFamily="34" charset="0"/>
              </a:rPr>
              <a:t>    </a:t>
            </a:r>
            <a:r>
              <a:rPr lang="nn-NO" sz="1200" dirty="0" smtClean="0">
                <a:latin typeface="Arial" panose="020B0604020202020204" pitchFamily="34" charset="0"/>
                <a:cs typeface="Arial" panose="020B0604020202020204" pitchFamily="34" charset="0"/>
              </a:rPr>
              <a:t>og vise </a:t>
            </a:r>
            <a:r>
              <a:rPr lang="nn-NO" sz="1200" dirty="0">
                <a:latin typeface="Arial" panose="020B0604020202020204" pitchFamily="34" charset="0"/>
                <a:cs typeface="Arial" panose="020B0604020202020204" pitchFamily="34" charset="0"/>
              </a:rPr>
              <a:t>interesse for det barnet formidlar.</a:t>
            </a:r>
          </a:p>
        </p:txBody>
      </p:sp>
      <p:pic>
        <p:nvPicPr>
          <p:cNvPr id="8" name="Bilde 7"/>
          <p:cNvPicPr>
            <a:picLocks noChangeAspect="1"/>
          </p:cNvPicPr>
          <p:nvPr/>
        </p:nvPicPr>
        <p:blipFill>
          <a:blip r:embed="rId3"/>
          <a:stretch>
            <a:fillRect/>
          </a:stretch>
        </p:blipFill>
        <p:spPr>
          <a:xfrm>
            <a:off x="323528" y="4425886"/>
            <a:ext cx="3423288" cy="1769492"/>
          </a:xfrm>
          <a:prstGeom prst="rect">
            <a:avLst/>
          </a:prstGeom>
          <a:effectLst>
            <a:innerShdw blurRad="63500" dist="50800" dir="18900000">
              <a:prstClr val="black">
                <a:alpha val="50000"/>
              </a:prstClr>
            </a:innerShdw>
          </a:effectLst>
        </p:spPr>
      </p:pic>
      <p:sp>
        <p:nvSpPr>
          <p:cNvPr id="11" name="TekstSylinder 10"/>
          <p:cNvSpPr txBox="1"/>
          <p:nvPr/>
        </p:nvSpPr>
        <p:spPr>
          <a:xfrm>
            <a:off x="6372200" y="404664"/>
            <a:ext cx="2204303" cy="1508105"/>
          </a:xfrm>
          <a:prstGeom prst="rect">
            <a:avLst/>
          </a:prstGeom>
          <a:solidFill>
            <a:srgbClr val="D1D6FF"/>
          </a:solidFill>
          <a:effectLst>
            <a:innerShdw blurRad="63500" dist="50800" dir="18900000">
              <a:prstClr val="black">
                <a:alpha val="50000"/>
              </a:prstClr>
            </a:innerShdw>
          </a:effectLst>
        </p:spPr>
        <p:txBody>
          <a:bodyPr wrap="square" rtlCol="0">
            <a:spAutoFit/>
          </a:bodyPr>
          <a:lstStyle/>
          <a:p>
            <a:endParaRPr lang="nn-NO" sz="800" dirty="0" smtClean="0"/>
          </a:p>
          <a:p>
            <a:r>
              <a:rPr lang="nn-NO" sz="1400" dirty="0" smtClean="0"/>
              <a:t>Barnehagen </a:t>
            </a:r>
            <a:r>
              <a:rPr lang="nn-NO" sz="1400" dirty="0"/>
              <a:t>skal bidra til at </a:t>
            </a:r>
            <a:r>
              <a:rPr lang="nn-NO" sz="1400" dirty="0" smtClean="0"/>
              <a:t>barna kan forstå </a:t>
            </a:r>
          </a:p>
          <a:p>
            <a:r>
              <a:rPr lang="nn-NO" sz="1400" dirty="0" smtClean="0"/>
              <a:t>felles </a:t>
            </a:r>
            <a:r>
              <a:rPr lang="nn-NO" sz="1400" dirty="0"/>
              <a:t>verdiar og normer</a:t>
            </a:r>
          </a:p>
          <a:p>
            <a:r>
              <a:rPr lang="nn-NO" sz="1400" dirty="0" smtClean="0"/>
              <a:t>som </a:t>
            </a:r>
            <a:r>
              <a:rPr lang="nn-NO" sz="1400" dirty="0"/>
              <a:t>er viktige for </a:t>
            </a:r>
            <a:r>
              <a:rPr lang="nn-NO" sz="1400" dirty="0" smtClean="0"/>
              <a:t>fellesskapet</a:t>
            </a:r>
          </a:p>
          <a:p>
            <a:r>
              <a:rPr lang="nn-NO" sz="1200" dirty="0" smtClean="0">
                <a:solidFill>
                  <a:prstClr val="black"/>
                </a:solidFill>
                <a:latin typeface="Arial" pitchFamily="34" charset="0"/>
                <a:cs typeface="Arial" pitchFamily="34" charset="0"/>
              </a:rPr>
              <a:t>(</a:t>
            </a:r>
            <a:r>
              <a:rPr lang="nn-NO" sz="1200" dirty="0">
                <a:solidFill>
                  <a:prstClr val="black"/>
                </a:solidFill>
                <a:latin typeface="Arial" pitchFamily="34" charset="0"/>
                <a:cs typeface="Arial" pitchFamily="34" charset="0"/>
              </a:rPr>
              <a:t>Rammeplanen 2017)</a:t>
            </a:r>
            <a:endParaRPr lang="nn-NO" sz="1200" dirty="0"/>
          </a:p>
        </p:txBody>
      </p:sp>
      <p:pic>
        <p:nvPicPr>
          <p:cNvPr id="12" name="Bilde 11"/>
          <p:cNvPicPr>
            <a:picLocks noChangeAspect="1"/>
          </p:cNvPicPr>
          <p:nvPr/>
        </p:nvPicPr>
        <p:blipFill>
          <a:blip r:embed="rId4"/>
          <a:stretch>
            <a:fillRect/>
          </a:stretch>
        </p:blipFill>
        <p:spPr>
          <a:xfrm>
            <a:off x="3660663" y="4061593"/>
            <a:ext cx="1688738" cy="213378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8" name="Plassholder for lysbildenummer 1"/>
          <p:cNvSpPr>
            <a:spLocks noGrp="1"/>
          </p:cNvSpPr>
          <p:nvPr>
            <p:ph type="sldNum" sz="quarter" idx="12"/>
          </p:nvPr>
        </p:nvSpPr>
        <p:spPr bwMode="auto">
          <a:xfrm>
            <a:off x="8243888" y="6237288"/>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0E584DA7-C530-4A13-8011-7484466AC4C4}" type="slidenum">
              <a:rPr lang="nn-NO" altLang="nb-NO">
                <a:solidFill>
                  <a:schemeClr val="tx2"/>
                </a:solidFill>
                <a:latin typeface="Arial" charset="0"/>
              </a:rPr>
              <a:pPr>
                <a:spcBef>
                  <a:spcPct val="0"/>
                </a:spcBef>
                <a:spcAft>
                  <a:spcPct val="0"/>
                </a:spcAft>
                <a:buClrTx/>
                <a:buFontTx/>
                <a:buNone/>
              </a:pPr>
              <a:t>11</a:t>
            </a:fld>
            <a:endParaRPr lang="nn-NO" altLang="nb-NO" dirty="0">
              <a:solidFill>
                <a:schemeClr val="tx2"/>
              </a:solidFill>
              <a:latin typeface="Arial" charset="0"/>
            </a:endParaRPr>
          </a:p>
        </p:txBody>
      </p:sp>
      <p:sp>
        <p:nvSpPr>
          <p:cNvPr id="3" name="TekstSylinder 2"/>
          <p:cNvSpPr txBox="1"/>
          <p:nvPr/>
        </p:nvSpPr>
        <p:spPr>
          <a:xfrm>
            <a:off x="323528" y="836712"/>
            <a:ext cx="4968552" cy="1169551"/>
          </a:xfrm>
          <a:prstGeom prst="rect">
            <a:avLst/>
          </a:prstGeom>
          <a:noFill/>
        </p:spPr>
        <p:txBody>
          <a:bodyPr wrap="square" rtlCol="0">
            <a:spAutoFit/>
          </a:bodyPr>
          <a:lstStyle/>
          <a:p>
            <a:r>
              <a:rPr lang="nb-NO" sz="1400" dirty="0" err="1" smtClean="0"/>
              <a:t>Medverknad</a:t>
            </a:r>
            <a:r>
              <a:rPr lang="nb-NO" sz="1400" dirty="0" smtClean="0"/>
              <a:t> </a:t>
            </a:r>
            <a:r>
              <a:rPr lang="nb-NO" sz="1400" dirty="0"/>
              <a:t>i praksis betyr å kunne være med å påvirke </a:t>
            </a:r>
            <a:r>
              <a:rPr lang="nb-NO" sz="1400" dirty="0" err="1" smtClean="0"/>
              <a:t>innhaldet</a:t>
            </a:r>
            <a:r>
              <a:rPr lang="nb-NO" sz="1400" dirty="0" smtClean="0"/>
              <a:t> </a:t>
            </a:r>
            <a:r>
              <a:rPr lang="nb-NO" sz="1400" dirty="0"/>
              <a:t>i </a:t>
            </a:r>
            <a:r>
              <a:rPr lang="nb-NO" sz="1400" dirty="0" smtClean="0"/>
              <a:t> </a:t>
            </a:r>
            <a:r>
              <a:rPr lang="nb-NO" sz="1400" dirty="0" err="1" smtClean="0"/>
              <a:t>barnehagekvardagen</a:t>
            </a:r>
            <a:r>
              <a:rPr lang="nb-NO" sz="1400" dirty="0" smtClean="0"/>
              <a:t>. </a:t>
            </a:r>
          </a:p>
          <a:p>
            <a:r>
              <a:rPr lang="nb-NO" sz="1400" dirty="0" smtClean="0"/>
              <a:t>Dette gjær </a:t>
            </a:r>
            <a:r>
              <a:rPr lang="nb-NO" sz="1400" dirty="0"/>
              <a:t>vi ved å</a:t>
            </a:r>
            <a:r>
              <a:rPr lang="nb-NO" sz="1400" dirty="0" smtClean="0"/>
              <a:t> ta utgangspunkt i barna sine </a:t>
            </a:r>
            <a:r>
              <a:rPr lang="nb-NO" sz="1400" dirty="0" err="1" smtClean="0"/>
              <a:t>her-og</a:t>
            </a:r>
            <a:r>
              <a:rPr lang="nb-NO" sz="1400" dirty="0" smtClean="0"/>
              <a:t> </a:t>
            </a:r>
            <a:r>
              <a:rPr lang="nb-NO" sz="1400" dirty="0" err="1" smtClean="0"/>
              <a:t>no</a:t>
            </a:r>
            <a:r>
              <a:rPr lang="nb-NO" sz="1400" dirty="0" smtClean="0"/>
              <a:t> </a:t>
            </a:r>
            <a:r>
              <a:rPr lang="nb-NO" sz="1400" dirty="0" err="1" smtClean="0"/>
              <a:t>situasjonar</a:t>
            </a:r>
            <a:r>
              <a:rPr lang="nb-NO" sz="1400" dirty="0" smtClean="0"/>
              <a:t> </a:t>
            </a:r>
            <a:r>
              <a:rPr lang="nb-NO" sz="1400" dirty="0"/>
              <a:t>og </a:t>
            </a:r>
            <a:r>
              <a:rPr lang="nb-NO" sz="1400" dirty="0" smtClean="0"/>
              <a:t>barna sine interesser. Vi </a:t>
            </a:r>
            <a:r>
              <a:rPr lang="nb-NO" sz="1400" dirty="0" err="1" smtClean="0"/>
              <a:t>byggjer</a:t>
            </a:r>
            <a:r>
              <a:rPr lang="nb-NO" sz="1400" dirty="0" smtClean="0"/>
              <a:t> </a:t>
            </a:r>
            <a:r>
              <a:rPr lang="nb-NO" sz="1400" dirty="0" err="1" smtClean="0"/>
              <a:t>vidare</a:t>
            </a:r>
            <a:r>
              <a:rPr lang="nb-NO" sz="1400" dirty="0" smtClean="0"/>
              <a:t> </a:t>
            </a:r>
            <a:r>
              <a:rPr lang="nb-NO" sz="1400" dirty="0"/>
              <a:t>på </a:t>
            </a:r>
            <a:r>
              <a:rPr lang="nb-NO" sz="1400" dirty="0" smtClean="0"/>
              <a:t>dette </a:t>
            </a:r>
            <a:r>
              <a:rPr lang="nb-NO" sz="1400" dirty="0"/>
              <a:t>når vi </a:t>
            </a:r>
            <a:r>
              <a:rPr lang="nb-NO" sz="1400" dirty="0" smtClean="0"/>
              <a:t>planlegg </a:t>
            </a:r>
            <a:r>
              <a:rPr lang="nb-NO" sz="1400" dirty="0"/>
              <a:t>det pedagogiske innholdet i </a:t>
            </a:r>
            <a:r>
              <a:rPr lang="nb-NO" sz="1400" dirty="0" err="1" smtClean="0"/>
              <a:t>kvardagen</a:t>
            </a:r>
            <a:r>
              <a:rPr lang="nb-NO" sz="1400" dirty="0" smtClean="0"/>
              <a:t>. </a:t>
            </a:r>
            <a:endParaRPr lang="nn-NO" sz="1400" dirty="0"/>
          </a:p>
        </p:txBody>
      </p:sp>
      <p:sp>
        <p:nvSpPr>
          <p:cNvPr id="4" name="TekstSylinder 3"/>
          <p:cNvSpPr txBox="1"/>
          <p:nvPr/>
        </p:nvSpPr>
        <p:spPr>
          <a:xfrm>
            <a:off x="323528" y="188640"/>
            <a:ext cx="4680520" cy="400110"/>
          </a:xfrm>
          <a:prstGeom prst="rect">
            <a:avLst/>
          </a:prstGeom>
          <a:noFill/>
        </p:spPr>
        <p:txBody>
          <a:bodyPr wrap="square" rtlCol="0">
            <a:spAutoFit/>
          </a:bodyPr>
          <a:lstStyle/>
          <a:p>
            <a:r>
              <a:rPr lang="nn-NO" sz="2000" b="1" dirty="0" smtClean="0"/>
              <a:t>MEDVERKNAD</a:t>
            </a:r>
            <a:endParaRPr lang="nn-NO" sz="2000" b="1" dirty="0"/>
          </a:p>
        </p:txBody>
      </p:sp>
      <p:sp>
        <p:nvSpPr>
          <p:cNvPr id="5" name="TekstSylinder 4"/>
          <p:cNvSpPr txBox="1"/>
          <p:nvPr/>
        </p:nvSpPr>
        <p:spPr>
          <a:xfrm>
            <a:off x="395536" y="2204864"/>
            <a:ext cx="2808312" cy="3970318"/>
          </a:xfrm>
          <a:prstGeom prst="rect">
            <a:avLst/>
          </a:prstGeom>
          <a:noFill/>
        </p:spPr>
        <p:txBody>
          <a:bodyPr wrap="square" rtlCol="0">
            <a:spAutoFit/>
          </a:bodyPr>
          <a:lstStyle/>
          <a:p>
            <a:pPr marL="188550" lvl="0" eaLnBrk="1" fontAlgn="auto" hangingPunct="1">
              <a:lnSpc>
                <a:spcPct val="150000"/>
              </a:lnSpc>
              <a:spcBef>
                <a:spcPct val="20000"/>
              </a:spcBef>
              <a:spcAft>
                <a:spcPts val="0"/>
              </a:spcAft>
              <a:defRPr/>
            </a:pPr>
            <a:r>
              <a:rPr lang="nn-NO" sz="1200" b="1" dirty="0" smtClean="0">
                <a:solidFill>
                  <a:prstClr val="black"/>
                </a:solidFill>
              </a:rPr>
              <a:t>I Barnehagen skal:</a:t>
            </a:r>
          </a:p>
          <a:p>
            <a:pPr marL="360000" lvl="0" indent="-171450" eaLnBrk="1" fontAlgn="auto" hangingPunct="1">
              <a:spcBef>
                <a:spcPct val="20000"/>
              </a:spcBef>
              <a:spcAft>
                <a:spcPts val="0"/>
              </a:spcAft>
              <a:buFont typeface="Arial" panose="020B0604020202020204" pitchFamily="34" charset="0"/>
              <a:buChar char="•"/>
              <a:defRPr/>
            </a:pPr>
            <a:r>
              <a:rPr lang="nn-NO" sz="1200" dirty="0" smtClean="0">
                <a:solidFill>
                  <a:prstClr val="black"/>
                </a:solidFill>
              </a:rPr>
              <a:t>Barna få </a:t>
            </a:r>
            <a:r>
              <a:rPr lang="nn-NO" sz="1200" dirty="0">
                <a:solidFill>
                  <a:prstClr val="black"/>
                </a:solidFill>
              </a:rPr>
              <a:t>nytte og utvikle</a:t>
            </a:r>
            <a:r>
              <a:rPr lang="nn-NO" sz="1200" dirty="0" smtClean="0">
                <a:solidFill>
                  <a:prstClr val="black"/>
                </a:solidFill>
              </a:rPr>
              <a:t> sine </a:t>
            </a:r>
            <a:r>
              <a:rPr lang="nn-NO" sz="1200" dirty="0">
                <a:solidFill>
                  <a:prstClr val="black"/>
                </a:solidFill>
              </a:rPr>
              <a:t>evner og ferdigheiter </a:t>
            </a:r>
            <a:r>
              <a:rPr lang="nn-NO" sz="1200" dirty="0" smtClean="0">
                <a:solidFill>
                  <a:prstClr val="black"/>
                </a:solidFill>
              </a:rPr>
              <a:t>.</a:t>
            </a:r>
            <a:endParaRPr lang="nn-NO" sz="800" dirty="0" smtClean="0">
              <a:solidFill>
                <a:prstClr val="black"/>
              </a:solidFill>
            </a:endParaRPr>
          </a:p>
          <a:p>
            <a:pPr marL="188550" lvl="0" eaLnBrk="1" fontAlgn="auto" hangingPunct="1">
              <a:spcBef>
                <a:spcPct val="20000"/>
              </a:spcBef>
              <a:spcAft>
                <a:spcPts val="0"/>
              </a:spcAft>
              <a:defRPr/>
            </a:pPr>
            <a:endParaRPr lang="nn-NO" sz="800" dirty="0" smtClean="0">
              <a:solidFill>
                <a:prstClr val="black"/>
              </a:solidFill>
            </a:endParaRPr>
          </a:p>
          <a:p>
            <a:pPr marL="360000" lvl="0" indent="-171450" eaLnBrk="1" fontAlgn="auto" hangingPunct="1">
              <a:spcBef>
                <a:spcPct val="20000"/>
              </a:spcBef>
              <a:spcAft>
                <a:spcPts val="0"/>
              </a:spcAft>
              <a:buFont typeface="Arial" panose="020B0604020202020204" pitchFamily="34" charset="0"/>
              <a:buChar char="•"/>
              <a:defRPr/>
            </a:pPr>
            <a:r>
              <a:rPr lang="nn-NO" sz="1200" dirty="0" smtClean="0">
                <a:solidFill>
                  <a:prstClr val="black"/>
                </a:solidFill>
              </a:rPr>
              <a:t>Barna </a:t>
            </a:r>
            <a:r>
              <a:rPr lang="nn-NO" sz="1200" dirty="0">
                <a:solidFill>
                  <a:prstClr val="black"/>
                </a:solidFill>
              </a:rPr>
              <a:t>får oppleve at dei er med å påverkar eigen kvardag</a:t>
            </a:r>
            <a:r>
              <a:rPr lang="nn-NO" sz="1200" dirty="0" smtClean="0">
                <a:solidFill>
                  <a:prstClr val="black"/>
                </a:solidFill>
              </a:rPr>
              <a:t>.</a:t>
            </a:r>
          </a:p>
          <a:p>
            <a:pPr marL="188550" lvl="0" eaLnBrk="1" fontAlgn="auto" hangingPunct="1">
              <a:spcBef>
                <a:spcPct val="20000"/>
              </a:spcBef>
              <a:spcAft>
                <a:spcPts val="0"/>
              </a:spcAft>
              <a:defRPr/>
            </a:pPr>
            <a:endParaRPr lang="nn-NO" sz="800" dirty="0">
              <a:solidFill>
                <a:prstClr val="black"/>
              </a:solidFill>
            </a:endParaRPr>
          </a:p>
          <a:p>
            <a:pPr marL="360000" lvl="0" indent="-171450" eaLnBrk="1" fontAlgn="auto" hangingPunct="1">
              <a:spcBef>
                <a:spcPct val="20000"/>
              </a:spcBef>
              <a:spcAft>
                <a:spcPts val="0"/>
              </a:spcAft>
              <a:buFont typeface="Arial" panose="020B0604020202020204" pitchFamily="34" charset="0"/>
              <a:buChar char="•"/>
              <a:defRPr/>
            </a:pPr>
            <a:r>
              <a:rPr lang="nn-NO" sz="1200" dirty="0">
                <a:solidFill>
                  <a:prstClr val="black"/>
                </a:solidFill>
              </a:rPr>
              <a:t>Oppleve fellesskap</a:t>
            </a:r>
            <a:r>
              <a:rPr lang="nn-NO" sz="1200" dirty="0" smtClean="0">
                <a:solidFill>
                  <a:prstClr val="black"/>
                </a:solidFill>
              </a:rPr>
              <a:t>.</a:t>
            </a:r>
            <a:endParaRPr lang="nn-NO" sz="800" dirty="0" smtClean="0">
              <a:solidFill>
                <a:prstClr val="black"/>
              </a:solidFill>
            </a:endParaRPr>
          </a:p>
          <a:p>
            <a:pPr marL="360000" lvl="0" indent="-171450" eaLnBrk="1" fontAlgn="auto" hangingPunct="1">
              <a:spcBef>
                <a:spcPct val="20000"/>
              </a:spcBef>
              <a:spcAft>
                <a:spcPts val="0"/>
              </a:spcAft>
              <a:buFont typeface="Arial" panose="020B0604020202020204" pitchFamily="34" charset="0"/>
              <a:buChar char="•"/>
              <a:defRPr/>
            </a:pPr>
            <a:endParaRPr lang="nn-NO" sz="800" dirty="0">
              <a:solidFill>
                <a:prstClr val="black"/>
              </a:solidFill>
            </a:endParaRPr>
          </a:p>
          <a:p>
            <a:pPr marL="360000" lvl="0" indent="-171450" eaLnBrk="1" fontAlgn="auto" hangingPunct="1">
              <a:spcBef>
                <a:spcPct val="20000"/>
              </a:spcBef>
              <a:spcAft>
                <a:spcPts val="0"/>
              </a:spcAft>
              <a:buFont typeface="Arial" panose="020B0604020202020204" pitchFamily="34" charset="0"/>
              <a:buChar char="•"/>
              <a:defRPr/>
            </a:pPr>
            <a:r>
              <a:rPr lang="nn-NO" sz="1200" dirty="0" smtClean="0">
                <a:solidFill>
                  <a:prstClr val="black"/>
                </a:solidFill>
              </a:rPr>
              <a:t>Barna bli </a:t>
            </a:r>
            <a:r>
              <a:rPr lang="nn-NO" sz="1200" dirty="0">
                <a:solidFill>
                  <a:prstClr val="black"/>
                </a:solidFill>
              </a:rPr>
              <a:t>tekne med på råd, planlegging og vurdering</a:t>
            </a:r>
            <a:r>
              <a:rPr lang="nn-NO" sz="1200" dirty="0" smtClean="0">
                <a:solidFill>
                  <a:prstClr val="black"/>
                </a:solidFill>
              </a:rPr>
              <a:t>.</a:t>
            </a:r>
            <a:endParaRPr lang="nn-NO" sz="800" dirty="0" smtClean="0">
              <a:solidFill>
                <a:prstClr val="black"/>
              </a:solidFill>
            </a:endParaRPr>
          </a:p>
          <a:p>
            <a:pPr marL="360000" lvl="0" indent="-171450" eaLnBrk="1" fontAlgn="auto" hangingPunct="1">
              <a:spcBef>
                <a:spcPct val="20000"/>
              </a:spcBef>
              <a:spcAft>
                <a:spcPts val="0"/>
              </a:spcAft>
              <a:buFont typeface="Arial" panose="020B0604020202020204" pitchFamily="34" charset="0"/>
              <a:buChar char="•"/>
              <a:defRPr/>
            </a:pPr>
            <a:endParaRPr lang="nn-NO" sz="800" dirty="0">
              <a:solidFill>
                <a:prstClr val="black"/>
              </a:solidFill>
            </a:endParaRPr>
          </a:p>
          <a:p>
            <a:pPr marL="360000" lvl="0" indent="-171450" eaLnBrk="1" fontAlgn="auto" hangingPunct="1">
              <a:spcBef>
                <a:spcPct val="20000"/>
              </a:spcBef>
              <a:spcAft>
                <a:spcPts val="0"/>
              </a:spcAft>
              <a:buFont typeface="Arial" panose="020B0604020202020204" pitchFamily="34" charset="0"/>
              <a:buChar char="•"/>
              <a:defRPr/>
            </a:pPr>
            <a:r>
              <a:rPr lang="nn-NO" sz="1200" dirty="0" smtClean="0">
                <a:solidFill>
                  <a:prstClr val="black"/>
                </a:solidFill>
              </a:rPr>
              <a:t>Bli </a:t>
            </a:r>
            <a:r>
              <a:rPr lang="nn-NO" sz="1200" dirty="0">
                <a:solidFill>
                  <a:prstClr val="black"/>
                </a:solidFill>
              </a:rPr>
              <a:t>møtt av vaksne som er opne for barn sine innspel</a:t>
            </a:r>
            <a:r>
              <a:rPr lang="nn-NO" sz="1200" dirty="0" smtClean="0">
                <a:solidFill>
                  <a:prstClr val="black"/>
                </a:solidFill>
              </a:rPr>
              <a:t>.</a:t>
            </a:r>
          </a:p>
          <a:p>
            <a:pPr marL="188550" lvl="0" eaLnBrk="1" fontAlgn="auto" hangingPunct="1">
              <a:spcBef>
                <a:spcPct val="20000"/>
              </a:spcBef>
              <a:spcAft>
                <a:spcPts val="0"/>
              </a:spcAft>
              <a:defRPr/>
            </a:pPr>
            <a:endParaRPr lang="nn-NO" sz="800" dirty="0">
              <a:solidFill>
                <a:prstClr val="black"/>
              </a:solidFill>
            </a:endParaRPr>
          </a:p>
          <a:p>
            <a:pPr marL="360000" lvl="0" indent="-171450" eaLnBrk="1" fontAlgn="auto" hangingPunct="1">
              <a:spcBef>
                <a:spcPct val="20000"/>
              </a:spcBef>
              <a:spcAft>
                <a:spcPts val="0"/>
              </a:spcAft>
              <a:buFont typeface="Arial" panose="020B0604020202020204" pitchFamily="34" charset="0"/>
              <a:buChar char="•"/>
              <a:defRPr/>
            </a:pPr>
            <a:r>
              <a:rPr lang="nn-NO" sz="1200" dirty="0" smtClean="0">
                <a:solidFill>
                  <a:prstClr val="black"/>
                </a:solidFill>
              </a:rPr>
              <a:t>Barna ha rett </a:t>
            </a:r>
            <a:r>
              <a:rPr lang="nn-NO" sz="1200" dirty="0">
                <a:solidFill>
                  <a:prstClr val="black"/>
                </a:solidFill>
              </a:rPr>
              <a:t>til å utfalde seg sjølve, men samtidig lære å ta del </a:t>
            </a:r>
            <a:r>
              <a:rPr lang="nn-NO" sz="1200" dirty="0" smtClean="0">
                <a:solidFill>
                  <a:prstClr val="black"/>
                </a:solidFill>
              </a:rPr>
              <a:t>i det sosiale fellesskapet</a:t>
            </a:r>
            <a:r>
              <a:rPr lang="nn-NO" sz="1200" dirty="0">
                <a:solidFill>
                  <a:prstClr val="black"/>
                </a:solidFill>
              </a:rPr>
              <a:t>.</a:t>
            </a:r>
          </a:p>
          <a:p>
            <a:pPr marL="216000" lvl="0" algn="r" eaLnBrk="1" fontAlgn="auto" hangingPunct="1">
              <a:lnSpc>
                <a:spcPct val="150000"/>
              </a:lnSpc>
              <a:spcBef>
                <a:spcPct val="20000"/>
              </a:spcBef>
              <a:spcAft>
                <a:spcPts val="0"/>
              </a:spcAft>
              <a:defRPr/>
            </a:pPr>
            <a:endParaRPr lang="nn-NO" sz="1200" dirty="0">
              <a:solidFill>
                <a:prstClr val="black"/>
              </a:solidFill>
            </a:endParaRPr>
          </a:p>
        </p:txBody>
      </p:sp>
      <p:sp>
        <p:nvSpPr>
          <p:cNvPr id="7" name="TekstSylinder 6"/>
          <p:cNvSpPr txBox="1"/>
          <p:nvPr/>
        </p:nvSpPr>
        <p:spPr>
          <a:xfrm>
            <a:off x="5508104" y="2254225"/>
            <a:ext cx="3517986" cy="3693319"/>
          </a:xfrm>
          <a:prstGeom prst="rect">
            <a:avLst/>
          </a:prstGeom>
          <a:noFill/>
        </p:spPr>
        <p:txBody>
          <a:bodyPr wrap="square" rtlCol="0">
            <a:spAutoFit/>
          </a:bodyPr>
          <a:lstStyle/>
          <a:p>
            <a:pPr lvl="0" eaLnBrk="1" hangingPunct="1">
              <a:lnSpc>
                <a:spcPct val="150000"/>
              </a:lnSpc>
              <a:defRPr/>
            </a:pPr>
            <a:r>
              <a:rPr lang="nn-NO" sz="1200" b="1" dirty="0">
                <a:solidFill>
                  <a:prstClr val="black"/>
                </a:solidFill>
                <a:latin typeface="Arial" pitchFamily="34" charset="0"/>
                <a:cs typeface="Arial" pitchFamily="34" charset="0"/>
              </a:rPr>
              <a:t> P</a:t>
            </a:r>
            <a:r>
              <a:rPr lang="nn-NO" sz="1200" b="1" dirty="0" smtClean="0">
                <a:solidFill>
                  <a:prstClr val="black"/>
                </a:solidFill>
                <a:latin typeface="Arial" pitchFamily="34" charset="0"/>
                <a:cs typeface="Arial" pitchFamily="34" charset="0"/>
              </a:rPr>
              <a:t>ersonale skal:</a:t>
            </a:r>
            <a:endParaRPr lang="nn-NO" sz="1200" dirty="0">
              <a:solidFill>
                <a:prstClr val="black"/>
              </a:solidFill>
              <a:latin typeface="Arial" pitchFamily="34" charset="0"/>
              <a:cs typeface="Arial" pitchFamily="34" charset="0"/>
            </a:endParaRPr>
          </a:p>
          <a:p>
            <a:pPr marL="171450" lvl="0" indent="-171450" eaLnBrk="1" fontAlgn="auto" hangingPunct="1">
              <a:lnSpc>
                <a:spcPct val="150000"/>
              </a:lnSpc>
              <a:spcBef>
                <a:spcPts val="0"/>
              </a:spcBef>
              <a:spcAft>
                <a:spcPts val="0"/>
              </a:spcAft>
              <a:buFont typeface="Wingdings" panose="05000000000000000000" pitchFamily="2" charset="2"/>
              <a:buChar char="§"/>
              <a:defRPr/>
            </a:pPr>
            <a:r>
              <a:rPr lang="nn-NO" sz="1200" dirty="0">
                <a:solidFill>
                  <a:prstClr val="black"/>
                </a:solidFill>
                <a:latin typeface="Arial" pitchFamily="34" charset="0"/>
                <a:cs typeface="Arial" pitchFamily="34" charset="0"/>
              </a:rPr>
              <a:t>Vere bevisst på barna sine ulike utrykksformer og legge til rette for medverknad. </a:t>
            </a:r>
          </a:p>
          <a:p>
            <a:pPr marL="171450" lvl="0" indent="-171450" eaLnBrk="1" fontAlgn="auto" hangingPunct="1">
              <a:lnSpc>
                <a:spcPct val="150000"/>
              </a:lnSpc>
              <a:spcBef>
                <a:spcPts val="0"/>
              </a:spcBef>
              <a:spcAft>
                <a:spcPts val="0"/>
              </a:spcAft>
              <a:buFont typeface="Wingdings" panose="05000000000000000000" pitchFamily="2" charset="2"/>
              <a:buChar char="§"/>
              <a:defRPr/>
            </a:pPr>
            <a:r>
              <a:rPr lang="nn-NO" sz="1200" dirty="0">
                <a:solidFill>
                  <a:prstClr val="black"/>
                </a:solidFill>
                <a:latin typeface="Arial" pitchFamily="34" charset="0"/>
                <a:cs typeface="Arial" pitchFamily="34" charset="0"/>
              </a:rPr>
              <a:t>Oppmuntre barna til å gje uttrykk for sine tankar og meiningar, og gjere barna medvitne på når dei har fått oppfylt sine </a:t>
            </a:r>
            <a:r>
              <a:rPr lang="nn-NO" sz="1200" dirty="0" smtClean="0">
                <a:solidFill>
                  <a:prstClr val="black"/>
                </a:solidFill>
                <a:latin typeface="Arial" pitchFamily="34" charset="0"/>
                <a:cs typeface="Arial" pitchFamily="34" charset="0"/>
              </a:rPr>
              <a:t>ynskjer.</a:t>
            </a:r>
          </a:p>
          <a:p>
            <a:pPr marL="171450" lvl="0" indent="-171450" eaLnBrk="1" fontAlgn="auto" hangingPunct="1">
              <a:lnSpc>
                <a:spcPct val="150000"/>
              </a:lnSpc>
              <a:spcBef>
                <a:spcPts val="0"/>
              </a:spcBef>
              <a:spcAft>
                <a:spcPts val="0"/>
              </a:spcAft>
              <a:buFont typeface="Wingdings" panose="05000000000000000000" pitchFamily="2" charset="2"/>
              <a:buChar char="§"/>
              <a:defRPr/>
            </a:pPr>
            <a:r>
              <a:rPr lang="nn-NO" sz="1200" dirty="0" smtClean="0">
                <a:solidFill>
                  <a:prstClr val="black"/>
                </a:solidFill>
                <a:latin typeface="Arial" pitchFamily="34" charset="0"/>
                <a:cs typeface="Arial" pitchFamily="34" charset="0"/>
              </a:rPr>
              <a:t>Dokumentere </a:t>
            </a:r>
            <a:r>
              <a:rPr lang="nn-NO" sz="1200" dirty="0">
                <a:solidFill>
                  <a:prstClr val="black"/>
                </a:solidFill>
                <a:latin typeface="Arial" pitchFamily="34" charset="0"/>
                <a:cs typeface="Arial" pitchFamily="34" charset="0"/>
              </a:rPr>
              <a:t>med både bilete og observasjon. </a:t>
            </a:r>
          </a:p>
          <a:p>
            <a:pPr marL="171450" lvl="0" indent="-171450" eaLnBrk="1" fontAlgn="auto" hangingPunct="1">
              <a:lnSpc>
                <a:spcPct val="150000"/>
              </a:lnSpc>
              <a:spcBef>
                <a:spcPts val="0"/>
              </a:spcBef>
              <a:spcAft>
                <a:spcPts val="0"/>
              </a:spcAft>
              <a:buFont typeface="Wingdings" panose="05000000000000000000" pitchFamily="2" charset="2"/>
              <a:buChar char="§"/>
              <a:defRPr/>
            </a:pPr>
            <a:r>
              <a:rPr lang="nn-NO" sz="1200" dirty="0">
                <a:solidFill>
                  <a:prstClr val="black"/>
                </a:solidFill>
                <a:latin typeface="Arial" pitchFamily="34" charset="0"/>
                <a:cs typeface="Arial" pitchFamily="34" charset="0"/>
              </a:rPr>
              <a:t>Skape god kommunikasjon </a:t>
            </a:r>
            <a:r>
              <a:rPr lang="nn-NO" sz="1200" dirty="0" smtClean="0">
                <a:solidFill>
                  <a:prstClr val="black"/>
                </a:solidFill>
                <a:latin typeface="Arial" pitchFamily="34" charset="0"/>
                <a:cs typeface="Arial" pitchFamily="34" charset="0"/>
              </a:rPr>
              <a:t>mellom barn/personale </a:t>
            </a:r>
            <a:r>
              <a:rPr lang="nn-NO" sz="1200" dirty="0">
                <a:solidFill>
                  <a:prstClr val="black"/>
                </a:solidFill>
                <a:latin typeface="Arial" pitchFamily="34" charset="0"/>
                <a:cs typeface="Arial" pitchFamily="34" charset="0"/>
              </a:rPr>
              <a:t>og </a:t>
            </a:r>
            <a:r>
              <a:rPr lang="nn-NO" sz="1200" dirty="0" smtClean="0">
                <a:solidFill>
                  <a:prstClr val="black"/>
                </a:solidFill>
                <a:latin typeface="Arial" pitchFamily="34" charset="0"/>
                <a:cs typeface="Arial" pitchFamily="34" charset="0"/>
              </a:rPr>
              <a:t>personale/foreldre.</a:t>
            </a:r>
            <a:endParaRPr lang="nn-NO" sz="1200" dirty="0">
              <a:solidFill>
                <a:prstClr val="black"/>
              </a:solidFill>
              <a:latin typeface="Arial" pitchFamily="34" charset="0"/>
              <a:cs typeface="Arial" pitchFamily="34" charset="0"/>
            </a:endParaRPr>
          </a:p>
          <a:p>
            <a:pPr marL="171450" lvl="0" indent="-171450" eaLnBrk="1" fontAlgn="auto" hangingPunct="1">
              <a:lnSpc>
                <a:spcPct val="150000"/>
              </a:lnSpc>
              <a:spcBef>
                <a:spcPts val="0"/>
              </a:spcBef>
              <a:spcAft>
                <a:spcPts val="0"/>
              </a:spcAft>
              <a:buFont typeface="Wingdings" panose="05000000000000000000" pitchFamily="2" charset="2"/>
              <a:buChar char="§"/>
              <a:defRPr/>
            </a:pPr>
            <a:r>
              <a:rPr lang="nn-NO" sz="1200" dirty="0">
                <a:solidFill>
                  <a:prstClr val="black"/>
                </a:solidFill>
                <a:latin typeface="Arial" pitchFamily="34" charset="0"/>
                <a:cs typeface="Arial" pitchFamily="34" charset="0"/>
              </a:rPr>
              <a:t>Vere tydelege og ansvarsfulle   </a:t>
            </a:r>
          </a:p>
          <a:p>
            <a:pPr lvl="0" eaLnBrk="1" fontAlgn="auto" hangingPunct="1">
              <a:lnSpc>
                <a:spcPct val="150000"/>
              </a:lnSpc>
              <a:spcBef>
                <a:spcPts val="0"/>
              </a:spcBef>
              <a:spcAft>
                <a:spcPts val="0"/>
              </a:spcAft>
              <a:defRPr/>
            </a:pPr>
            <a:r>
              <a:rPr lang="nn-NO" sz="1200" dirty="0">
                <a:solidFill>
                  <a:prstClr val="black"/>
                </a:solidFill>
                <a:latin typeface="Arial" pitchFamily="34" charset="0"/>
                <a:cs typeface="Arial" pitchFamily="34" charset="0"/>
              </a:rPr>
              <a:t>    </a:t>
            </a:r>
            <a:r>
              <a:rPr lang="nn-NO" sz="1200" dirty="0" smtClean="0">
                <a:solidFill>
                  <a:prstClr val="black"/>
                </a:solidFill>
                <a:latin typeface="Arial" pitchFamily="34" charset="0"/>
                <a:cs typeface="Arial" pitchFamily="34" charset="0"/>
              </a:rPr>
              <a:t>vaksne </a:t>
            </a:r>
            <a:r>
              <a:rPr lang="nn-NO" sz="1200" dirty="0">
                <a:solidFill>
                  <a:prstClr val="black"/>
                </a:solidFill>
                <a:latin typeface="Arial" pitchFamily="34" charset="0"/>
                <a:cs typeface="Arial" pitchFamily="34" charset="0"/>
              </a:rPr>
              <a:t>som tar omsyn til </a:t>
            </a:r>
            <a:r>
              <a:rPr lang="nn-NO" sz="1200" dirty="0" smtClean="0">
                <a:solidFill>
                  <a:prstClr val="black"/>
                </a:solidFill>
                <a:latin typeface="Arial" pitchFamily="34" charset="0"/>
                <a:cs typeface="Arial" pitchFamily="34" charset="0"/>
              </a:rPr>
              <a:t>heile barnegruppa</a:t>
            </a:r>
            <a:r>
              <a:rPr lang="nn-NO" sz="1200" dirty="0">
                <a:solidFill>
                  <a:prstClr val="black"/>
                </a:solidFill>
                <a:latin typeface="Arial" pitchFamily="34" charset="0"/>
                <a:cs typeface="Arial" pitchFamily="34" charset="0"/>
              </a:rPr>
              <a:t>.</a:t>
            </a:r>
          </a:p>
          <a:p>
            <a:pPr marL="171450" lvl="0" indent="-171450" eaLnBrk="1" fontAlgn="auto" hangingPunct="1">
              <a:lnSpc>
                <a:spcPct val="150000"/>
              </a:lnSpc>
              <a:spcBef>
                <a:spcPts val="0"/>
              </a:spcBef>
              <a:spcAft>
                <a:spcPts val="0"/>
              </a:spcAft>
              <a:buFont typeface="Wingdings" panose="05000000000000000000" pitchFamily="2" charset="2"/>
              <a:buChar char="§"/>
              <a:defRPr/>
            </a:pPr>
            <a:r>
              <a:rPr lang="nn-NO" sz="1200" dirty="0" smtClean="0">
                <a:solidFill>
                  <a:prstClr val="black"/>
                </a:solidFill>
                <a:latin typeface="Arial" pitchFamily="34" charset="0"/>
                <a:cs typeface="Arial" pitchFamily="34" charset="0"/>
              </a:rPr>
              <a:t>Gripe </a:t>
            </a:r>
            <a:r>
              <a:rPr lang="nn-NO" sz="1200" dirty="0">
                <a:solidFill>
                  <a:prstClr val="black"/>
                </a:solidFill>
                <a:latin typeface="Arial" pitchFamily="34" charset="0"/>
                <a:cs typeface="Arial" pitchFamily="34" charset="0"/>
              </a:rPr>
              <a:t>fatt i det barnet </a:t>
            </a:r>
            <a:r>
              <a:rPr lang="nn-NO" sz="1200" dirty="0" smtClean="0">
                <a:solidFill>
                  <a:prstClr val="black"/>
                </a:solidFill>
                <a:latin typeface="Arial" pitchFamily="34" charset="0"/>
                <a:cs typeface="Arial" pitchFamily="34" charset="0"/>
              </a:rPr>
              <a:t>er interessert </a:t>
            </a:r>
            <a:r>
              <a:rPr lang="nn-NO" sz="1200" dirty="0">
                <a:solidFill>
                  <a:prstClr val="black"/>
                </a:solidFill>
                <a:latin typeface="Arial" pitchFamily="34" charset="0"/>
                <a:cs typeface="Arial" pitchFamily="34" charset="0"/>
              </a:rPr>
              <a:t>i der </a:t>
            </a:r>
            <a:r>
              <a:rPr lang="nn-NO" sz="1200" dirty="0" smtClean="0">
                <a:solidFill>
                  <a:prstClr val="black"/>
                </a:solidFill>
                <a:latin typeface="Arial" pitchFamily="34" charset="0"/>
                <a:cs typeface="Arial" pitchFamily="34" charset="0"/>
              </a:rPr>
              <a:t>og då.</a:t>
            </a:r>
            <a:endParaRPr lang="nn-NO" dirty="0"/>
          </a:p>
        </p:txBody>
      </p:sp>
      <p:sp>
        <p:nvSpPr>
          <p:cNvPr id="8" name="TekstSylinder 7"/>
          <p:cNvSpPr txBox="1"/>
          <p:nvPr/>
        </p:nvSpPr>
        <p:spPr>
          <a:xfrm>
            <a:off x="3430278" y="2254225"/>
            <a:ext cx="1943696" cy="1477328"/>
          </a:xfrm>
          <a:prstGeom prst="rect">
            <a:avLst/>
          </a:prstGeom>
          <a:solidFill>
            <a:srgbClr val="D1D6FF"/>
          </a:solidFill>
          <a:effectLst>
            <a:innerShdw blurRad="63500" dist="50800" dir="18900000">
              <a:prstClr val="black">
                <a:alpha val="50000"/>
              </a:prstClr>
            </a:innerShdw>
          </a:effectLst>
        </p:spPr>
        <p:txBody>
          <a:bodyPr wrap="square" rtlCol="0">
            <a:spAutoFit/>
          </a:bodyPr>
          <a:lstStyle/>
          <a:p>
            <a:pPr marL="188550" lvl="0" eaLnBrk="1" fontAlgn="auto" hangingPunct="1">
              <a:lnSpc>
                <a:spcPct val="150000"/>
              </a:lnSpc>
              <a:spcBef>
                <a:spcPct val="20000"/>
              </a:spcBef>
              <a:spcAft>
                <a:spcPts val="0"/>
              </a:spcAft>
              <a:defRPr/>
            </a:pPr>
            <a:r>
              <a:rPr lang="nn-NO" sz="1200" dirty="0">
                <a:solidFill>
                  <a:prstClr val="black"/>
                </a:solidFill>
              </a:rPr>
              <a:t>Eit grunnprinsipp om barns medverknad, er at barn skal ikkje få meir ansvar enn dei er rusta til å ta</a:t>
            </a:r>
          </a:p>
        </p:txBody>
      </p:sp>
      <p:sp>
        <p:nvSpPr>
          <p:cNvPr id="12" name="Rektangel 11"/>
          <p:cNvSpPr/>
          <p:nvPr/>
        </p:nvSpPr>
        <p:spPr>
          <a:xfrm>
            <a:off x="3126897" y="3926860"/>
            <a:ext cx="2314142" cy="2492990"/>
          </a:xfrm>
          <a:prstGeom prst="rect">
            <a:avLst/>
          </a:prstGeom>
        </p:spPr>
        <p:txBody>
          <a:bodyPr wrap="square">
            <a:spAutoFit/>
          </a:bodyPr>
          <a:lstStyle/>
          <a:p>
            <a:pPr marL="171450" indent="-171450">
              <a:buFont typeface="Arial" panose="020B0604020202020204" pitchFamily="34" charset="0"/>
              <a:buChar char="•"/>
            </a:pPr>
            <a:r>
              <a:rPr lang="nn-NO" sz="1200" dirty="0" smtClean="0"/>
              <a:t>Alle </a:t>
            </a:r>
            <a:r>
              <a:rPr lang="nn-NO" sz="1200" dirty="0"/>
              <a:t>barn skal kunne erfare å påverke det som </a:t>
            </a:r>
            <a:r>
              <a:rPr lang="nn-NO" sz="1200" dirty="0" smtClean="0"/>
              <a:t>skjer barnehagen</a:t>
            </a:r>
            <a:r>
              <a:rPr lang="nn-NO" sz="1200" dirty="0"/>
              <a:t>.</a:t>
            </a:r>
          </a:p>
          <a:p>
            <a:pPr marL="171450" indent="-171450">
              <a:buFont typeface="Arial" panose="020B0604020202020204" pitchFamily="34" charset="0"/>
              <a:buChar char="•"/>
            </a:pPr>
            <a:r>
              <a:rPr lang="nn-NO" sz="1200" dirty="0" smtClean="0"/>
              <a:t>Også </a:t>
            </a:r>
            <a:r>
              <a:rPr lang="nn-NO" sz="1200" dirty="0"/>
              <a:t>dei yngste barna og barn som kommunisera</a:t>
            </a:r>
          </a:p>
          <a:p>
            <a:r>
              <a:rPr lang="nn-NO" sz="1200" dirty="0" smtClean="0"/>
              <a:t>    på </a:t>
            </a:r>
            <a:r>
              <a:rPr lang="nn-NO" sz="1200" dirty="0"/>
              <a:t>andre måtar enn gjennom </a:t>
            </a:r>
            <a:r>
              <a:rPr lang="nn-NO" sz="1200" dirty="0" smtClean="0"/>
              <a:t>     </a:t>
            </a:r>
          </a:p>
          <a:p>
            <a:r>
              <a:rPr lang="nn-NO" sz="1200" dirty="0" smtClean="0"/>
              <a:t>    tale</a:t>
            </a:r>
            <a:r>
              <a:rPr lang="nn-NO" sz="1200" dirty="0"/>
              <a:t>, har rett til å </a:t>
            </a:r>
            <a:r>
              <a:rPr lang="nn-NO" sz="1200" dirty="0" smtClean="0"/>
              <a:t>gje utrykk  </a:t>
            </a:r>
          </a:p>
          <a:p>
            <a:r>
              <a:rPr lang="nn-NO" sz="1200" dirty="0" smtClean="0"/>
              <a:t>    for </a:t>
            </a:r>
            <a:r>
              <a:rPr lang="nn-NO" sz="1200" dirty="0"/>
              <a:t>kva dei synest om eigne </a:t>
            </a:r>
            <a:r>
              <a:rPr lang="nn-NO" sz="1200" dirty="0" smtClean="0"/>
              <a:t> </a:t>
            </a:r>
          </a:p>
          <a:p>
            <a:r>
              <a:rPr lang="nn-NO" sz="1200" dirty="0" smtClean="0"/>
              <a:t>    vilkår</a:t>
            </a:r>
            <a:r>
              <a:rPr lang="nn-NO" sz="1200" dirty="0"/>
              <a:t>. </a:t>
            </a:r>
          </a:p>
          <a:p>
            <a:pPr marL="171450" indent="-171450">
              <a:buFont typeface="Arial" panose="020B0604020202020204" pitchFamily="34" charset="0"/>
              <a:buChar char="•"/>
            </a:pPr>
            <a:r>
              <a:rPr lang="nn-NO" sz="1200" dirty="0"/>
              <a:t>Synspunkta skal vektleggjast i samsvar med </a:t>
            </a:r>
            <a:r>
              <a:rPr lang="nn-NO" sz="1200" dirty="0" smtClean="0"/>
              <a:t>utvikling </a:t>
            </a:r>
            <a:r>
              <a:rPr lang="nn-NO" sz="1200" dirty="0"/>
              <a:t>og alder</a:t>
            </a:r>
            <a:r>
              <a:rPr lang="nn-NO" sz="1200" dirty="0" smtClean="0"/>
              <a:t>..</a:t>
            </a:r>
          </a:p>
          <a:p>
            <a:r>
              <a:rPr lang="nn-NO" sz="1200" dirty="0" smtClean="0"/>
              <a:t>    (Rammeplanen 2017)</a:t>
            </a:r>
            <a:endParaRPr lang="nn-NO" sz="1200" dirty="0"/>
          </a:p>
        </p:txBody>
      </p:sp>
      <p:pic>
        <p:nvPicPr>
          <p:cNvPr id="11" name="Bilde 10"/>
          <p:cNvPicPr>
            <a:picLocks noChangeAspect="1"/>
          </p:cNvPicPr>
          <p:nvPr/>
        </p:nvPicPr>
        <p:blipFill rotWithShape="1">
          <a:blip r:embed="rId2" cstate="print">
            <a:extLst>
              <a:ext uri="{28A0092B-C50C-407E-A947-70E740481C1C}">
                <a14:useLocalDpi xmlns:a14="http://schemas.microsoft.com/office/drawing/2010/main" val="0"/>
              </a:ext>
            </a:extLst>
          </a:blip>
          <a:srcRect r="8900"/>
          <a:stretch/>
        </p:blipFill>
        <p:spPr>
          <a:xfrm>
            <a:off x="5724128" y="316829"/>
            <a:ext cx="2779733" cy="171636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ktangel 1"/>
          <p:cNvSpPr/>
          <p:nvPr/>
        </p:nvSpPr>
        <p:spPr>
          <a:xfrm>
            <a:off x="4139952" y="4551362"/>
            <a:ext cx="4651317" cy="194421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144000" tIns="180000" rIns="0" bIns="0" anchor="t" anchorCtr="0"/>
          <a:lstStyle/>
          <a:p>
            <a:pPr marL="171450" indent="-171450" eaLnBrk="1" fontAlgn="auto" hangingPunct="1">
              <a:spcAft>
                <a:spcPts val="0"/>
              </a:spcAft>
              <a:buFont typeface="Arial" panose="020B0604020202020204" pitchFamily="34" charset="0"/>
              <a:buChar char="•"/>
              <a:defRPr/>
            </a:pPr>
            <a:r>
              <a:rPr lang="nn-NO" sz="1200" dirty="0" smtClean="0">
                <a:solidFill>
                  <a:schemeClr val="tx1"/>
                </a:solidFill>
                <a:latin typeface="Arial" pitchFamily="34" charset="0"/>
                <a:cs typeface="Arial" pitchFamily="34" charset="0"/>
              </a:rPr>
              <a:t>Alle </a:t>
            </a:r>
            <a:r>
              <a:rPr lang="nn-NO" sz="1200" dirty="0">
                <a:solidFill>
                  <a:schemeClr val="tx1"/>
                </a:solidFill>
                <a:latin typeface="Arial" pitchFamily="34" charset="0"/>
                <a:cs typeface="Arial" pitchFamily="34" charset="0"/>
              </a:rPr>
              <a:t>barn skal kunne erfare å vere verdifulle for fellesskapet  </a:t>
            </a:r>
            <a:endParaRPr lang="nn-NO" sz="1200" dirty="0" smtClean="0">
              <a:solidFill>
                <a:schemeClr val="tx1"/>
              </a:solidFill>
              <a:latin typeface="Arial" pitchFamily="34" charset="0"/>
              <a:cs typeface="Arial" pitchFamily="34" charset="0"/>
            </a:endParaRPr>
          </a:p>
          <a:p>
            <a:pPr eaLnBrk="1" fontAlgn="auto" hangingPunct="1">
              <a:spcAft>
                <a:spcPts val="0"/>
              </a:spcAft>
              <a:defRPr/>
            </a:pPr>
            <a:r>
              <a:rPr lang="nn-NO" sz="1200" dirty="0">
                <a:solidFill>
                  <a:schemeClr val="tx1"/>
                </a:solidFill>
                <a:latin typeface="Arial" pitchFamily="34" charset="0"/>
                <a:cs typeface="Arial" pitchFamily="34" charset="0"/>
              </a:rPr>
              <a:t> </a:t>
            </a:r>
            <a:r>
              <a:rPr lang="nn-NO" sz="1200" dirty="0" smtClean="0">
                <a:solidFill>
                  <a:schemeClr val="tx1"/>
                </a:solidFill>
                <a:latin typeface="Arial" pitchFamily="34" charset="0"/>
                <a:cs typeface="Arial" pitchFamily="34" charset="0"/>
              </a:rPr>
              <a:t>   og </a:t>
            </a:r>
            <a:r>
              <a:rPr lang="nn-NO" sz="1200" dirty="0">
                <a:solidFill>
                  <a:schemeClr val="tx1"/>
                </a:solidFill>
                <a:latin typeface="Arial" pitchFamily="34" charset="0"/>
                <a:cs typeface="Arial" pitchFamily="34" charset="0"/>
              </a:rPr>
              <a:t>oppleve positivt samspel </a:t>
            </a:r>
            <a:r>
              <a:rPr lang="nn-NO" sz="1200" dirty="0" smtClean="0">
                <a:solidFill>
                  <a:schemeClr val="tx1"/>
                </a:solidFill>
                <a:latin typeface="Arial" pitchFamily="34" charset="0"/>
                <a:cs typeface="Arial" pitchFamily="34" charset="0"/>
              </a:rPr>
              <a:t>saman </a:t>
            </a:r>
            <a:r>
              <a:rPr lang="nn-NO" sz="1200" dirty="0">
                <a:solidFill>
                  <a:schemeClr val="tx1"/>
                </a:solidFill>
                <a:latin typeface="Arial" pitchFamily="34" charset="0"/>
                <a:cs typeface="Arial" pitchFamily="34" charset="0"/>
              </a:rPr>
              <a:t>med barn og vaksne. </a:t>
            </a:r>
          </a:p>
          <a:p>
            <a:pPr marL="171450" indent="-171450" eaLnBrk="1" fontAlgn="auto" hangingPunct="1">
              <a:spcAft>
                <a:spcPts val="0"/>
              </a:spcAft>
              <a:buFont typeface="Arial" panose="020B0604020202020204" pitchFamily="34" charset="0"/>
              <a:buChar char="•"/>
              <a:defRPr/>
            </a:pPr>
            <a:endParaRPr lang="nn-NO" sz="800" dirty="0">
              <a:solidFill>
                <a:schemeClr val="tx1"/>
              </a:solidFill>
              <a:latin typeface="Arial" pitchFamily="34" charset="0"/>
              <a:cs typeface="Arial" pitchFamily="34" charset="0"/>
            </a:endParaRPr>
          </a:p>
          <a:p>
            <a:pPr marL="171450" indent="-171450" eaLnBrk="1" fontAlgn="auto" hangingPunct="1">
              <a:spcAft>
                <a:spcPts val="0"/>
              </a:spcAft>
              <a:buFont typeface="Arial" panose="020B0604020202020204" pitchFamily="34" charset="0"/>
              <a:buChar char="•"/>
              <a:defRPr/>
            </a:pPr>
            <a:r>
              <a:rPr lang="nn-NO" sz="1200" dirty="0">
                <a:solidFill>
                  <a:schemeClr val="tx1"/>
                </a:solidFill>
                <a:latin typeface="Arial" pitchFamily="34" charset="0"/>
                <a:cs typeface="Arial" pitchFamily="34" charset="0"/>
              </a:rPr>
              <a:t>Barnehagen skal støtte barna si sjølvkjensle, på </a:t>
            </a:r>
            <a:r>
              <a:rPr lang="nn-NO" sz="1200" dirty="0" smtClean="0">
                <a:solidFill>
                  <a:schemeClr val="tx1"/>
                </a:solidFill>
                <a:latin typeface="Arial" pitchFamily="34" charset="0"/>
                <a:cs typeface="Arial" pitchFamily="34" charset="0"/>
              </a:rPr>
              <a:t>same </a:t>
            </a:r>
            <a:r>
              <a:rPr lang="nn-NO" sz="1200" dirty="0">
                <a:solidFill>
                  <a:schemeClr val="tx1"/>
                </a:solidFill>
                <a:latin typeface="Arial" pitchFamily="34" charset="0"/>
                <a:cs typeface="Arial" pitchFamily="34" charset="0"/>
              </a:rPr>
              <a:t>tid som </a:t>
            </a:r>
            <a:endParaRPr lang="nn-NO" sz="1200" dirty="0" smtClean="0">
              <a:solidFill>
                <a:schemeClr val="tx1"/>
              </a:solidFill>
              <a:latin typeface="Arial" pitchFamily="34" charset="0"/>
              <a:cs typeface="Arial" pitchFamily="34" charset="0"/>
            </a:endParaRPr>
          </a:p>
          <a:p>
            <a:pPr eaLnBrk="1" fontAlgn="auto" hangingPunct="1">
              <a:spcAft>
                <a:spcPts val="0"/>
              </a:spcAft>
              <a:defRPr/>
            </a:pPr>
            <a:r>
              <a:rPr lang="nn-NO" sz="1200" dirty="0">
                <a:solidFill>
                  <a:schemeClr val="tx1"/>
                </a:solidFill>
                <a:latin typeface="Arial" pitchFamily="34" charset="0"/>
                <a:cs typeface="Arial" pitchFamily="34" charset="0"/>
              </a:rPr>
              <a:t> </a:t>
            </a:r>
            <a:r>
              <a:rPr lang="nn-NO" sz="1200" dirty="0" smtClean="0">
                <a:solidFill>
                  <a:schemeClr val="tx1"/>
                </a:solidFill>
                <a:latin typeface="Arial" pitchFamily="34" charset="0"/>
                <a:cs typeface="Arial" pitchFamily="34" charset="0"/>
              </a:rPr>
              <a:t>   dei </a:t>
            </a:r>
            <a:r>
              <a:rPr lang="nn-NO" sz="1200" dirty="0">
                <a:solidFill>
                  <a:schemeClr val="tx1"/>
                </a:solidFill>
                <a:latin typeface="Arial" pitchFamily="34" charset="0"/>
                <a:cs typeface="Arial" pitchFamily="34" charset="0"/>
              </a:rPr>
              <a:t>skal få hjelp å mestre balansen ved å ta vare eigne og andre </a:t>
            </a:r>
            <a:r>
              <a:rPr lang="nn-NO" sz="1200" dirty="0" smtClean="0">
                <a:solidFill>
                  <a:schemeClr val="tx1"/>
                </a:solidFill>
                <a:latin typeface="Arial" pitchFamily="34" charset="0"/>
                <a:cs typeface="Arial" pitchFamily="34" charset="0"/>
              </a:rPr>
              <a:t> </a:t>
            </a:r>
          </a:p>
          <a:p>
            <a:pPr eaLnBrk="1" fontAlgn="auto" hangingPunct="1">
              <a:spcAft>
                <a:spcPts val="0"/>
              </a:spcAft>
              <a:defRPr/>
            </a:pPr>
            <a:r>
              <a:rPr lang="nn-NO" sz="1200" dirty="0" smtClean="0">
                <a:solidFill>
                  <a:schemeClr val="tx1"/>
                </a:solidFill>
                <a:latin typeface="Arial" pitchFamily="34" charset="0"/>
                <a:cs typeface="Arial" pitchFamily="34" charset="0"/>
              </a:rPr>
              <a:t>    sine </a:t>
            </a:r>
            <a:r>
              <a:rPr lang="nn-NO" sz="1200" dirty="0">
                <a:solidFill>
                  <a:schemeClr val="tx1"/>
                </a:solidFill>
                <a:latin typeface="Arial" pitchFamily="34" charset="0"/>
                <a:cs typeface="Arial" pitchFamily="34" charset="0"/>
              </a:rPr>
              <a:t>behov.</a:t>
            </a:r>
          </a:p>
          <a:p>
            <a:pPr eaLnBrk="1" fontAlgn="auto" hangingPunct="1">
              <a:spcAft>
                <a:spcPts val="0"/>
              </a:spcAft>
              <a:defRPr/>
            </a:pPr>
            <a:endParaRPr lang="nn-NO" sz="800" dirty="0">
              <a:solidFill>
                <a:schemeClr val="tx1"/>
              </a:solidFill>
              <a:latin typeface="Arial" pitchFamily="34" charset="0"/>
              <a:cs typeface="Arial" pitchFamily="34" charset="0"/>
            </a:endParaRPr>
          </a:p>
          <a:p>
            <a:pPr marL="171450" indent="-171450" eaLnBrk="1" fontAlgn="auto" hangingPunct="1">
              <a:spcAft>
                <a:spcPts val="0"/>
              </a:spcAft>
              <a:buFont typeface="Arial" panose="020B0604020202020204" pitchFamily="34" charset="0"/>
              <a:buChar char="•"/>
              <a:defRPr/>
            </a:pPr>
            <a:r>
              <a:rPr lang="nn-NO" sz="1200" dirty="0">
                <a:solidFill>
                  <a:schemeClr val="tx1"/>
                </a:solidFill>
                <a:latin typeface="Arial" pitchFamily="34" charset="0"/>
                <a:cs typeface="Arial" pitchFamily="34" charset="0"/>
              </a:rPr>
              <a:t>Barnehagen skal vere aktiv i høve til å legge til rette for at barna får </a:t>
            </a:r>
            <a:r>
              <a:rPr lang="nn-NO" sz="1200" dirty="0" smtClean="0">
                <a:solidFill>
                  <a:schemeClr val="tx1"/>
                </a:solidFill>
                <a:latin typeface="Arial" pitchFamily="34" charset="0"/>
                <a:cs typeface="Arial" pitchFamily="34" charset="0"/>
              </a:rPr>
              <a:t>utvikle venskap </a:t>
            </a:r>
            <a:r>
              <a:rPr lang="nn-NO" sz="1200" dirty="0">
                <a:solidFill>
                  <a:schemeClr val="tx1"/>
                </a:solidFill>
                <a:latin typeface="Arial" pitchFamily="34" charset="0"/>
                <a:cs typeface="Arial" pitchFamily="34" charset="0"/>
              </a:rPr>
              <a:t>og sosialt fellesskap</a:t>
            </a:r>
            <a:r>
              <a:rPr lang="nn-NO" sz="1200" dirty="0" smtClean="0">
                <a:solidFill>
                  <a:schemeClr val="tx1"/>
                </a:solidFill>
                <a:latin typeface="Arial" pitchFamily="34" charset="0"/>
                <a:cs typeface="Arial" pitchFamily="34" charset="0"/>
              </a:rPr>
              <a:t>.    </a:t>
            </a:r>
            <a:r>
              <a:rPr lang="nn-NO" sz="1100" dirty="0" smtClean="0">
                <a:solidFill>
                  <a:prstClr val="black"/>
                </a:solidFill>
                <a:latin typeface="Arial" pitchFamily="34" charset="0"/>
                <a:cs typeface="Arial" pitchFamily="34" charset="0"/>
              </a:rPr>
              <a:t>( </a:t>
            </a:r>
            <a:r>
              <a:rPr lang="nn-NO" sz="1100" dirty="0">
                <a:solidFill>
                  <a:prstClr val="black"/>
                </a:solidFill>
                <a:latin typeface="Arial" pitchFamily="34" charset="0"/>
                <a:cs typeface="Arial" pitchFamily="34" charset="0"/>
              </a:rPr>
              <a:t>Rammeplanen 2017</a:t>
            </a:r>
            <a:r>
              <a:rPr lang="nn-NO" sz="1100" dirty="0" smtClean="0">
                <a:solidFill>
                  <a:prstClr val="black"/>
                </a:solidFill>
                <a:latin typeface="Arial" pitchFamily="34" charset="0"/>
                <a:cs typeface="Arial" pitchFamily="34" charset="0"/>
              </a:rPr>
              <a:t>)</a:t>
            </a:r>
            <a:endParaRPr lang="nn-NO" sz="1200" dirty="0">
              <a:solidFill>
                <a:schemeClr val="tx1"/>
              </a:solidFill>
              <a:latin typeface="Arial" pitchFamily="34" charset="0"/>
              <a:cs typeface="Arial" pitchFamily="34" charset="0"/>
            </a:endParaRPr>
          </a:p>
        </p:txBody>
      </p:sp>
      <p:sp>
        <p:nvSpPr>
          <p:cNvPr id="69635" name="Plassholder for lysbildenummer 4"/>
          <p:cNvSpPr>
            <a:spLocks noGrp="1"/>
          </p:cNvSpPr>
          <p:nvPr>
            <p:ph type="sldNum" sz="quarter" idx="12"/>
          </p:nvPr>
        </p:nvSpPr>
        <p:spPr bwMode="auto">
          <a:xfrm>
            <a:off x="8316913" y="6237288"/>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5F1B24C1-246B-4D60-9780-71B92D668114}" type="slidenum">
              <a:rPr lang="nn-NO" altLang="nb-NO">
                <a:solidFill>
                  <a:schemeClr val="tx2"/>
                </a:solidFill>
                <a:latin typeface="Arial" charset="0"/>
              </a:rPr>
              <a:pPr>
                <a:spcBef>
                  <a:spcPct val="0"/>
                </a:spcBef>
                <a:spcAft>
                  <a:spcPct val="0"/>
                </a:spcAft>
                <a:buClrTx/>
                <a:buFontTx/>
                <a:buNone/>
              </a:pPr>
              <a:t>12</a:t>
            </a:fld>
            <a:endParaRPr lang="nn-NO" altLang="nb-NO">
              <a:solidFill>
                <a:schemeClr val="tx2"/>
              </a:solidFill>
              <a:latin typeface="Arial" charset="0"/>
            </a:endParaRPr>
          </a:p>
        </p:txBody>
      </p:sp>
      <p:sp>
        <p:nvSpPr>
          <p:cNvPr id="7" name="TekstSylinder 6"/>
          <p:cNvSpPr txBox="1"/>
          <p:nvPr/>
        </p:nvSpPr>
        <p:spPr>
          <a:xfrm>
            <a:off x="136706" y="1571334"/>
            <a:ext cx="7094640" cy="2980028"/>
          </a:xfrm>
          <a:prstGeom prst="rect">
            <a:avLst/>
          </a:prstGeom>
          <a:noFill/>
          <a:ln>
            <a:noFill/>
          </a:ln>
          <a:effectLst/>
        </p:spPr>
        <p:txBody>
          <a:bodyPr wrap="square" tIns="144000" rtlCol="0">
            <a:spAutoFit/>
          </a:bodyPr>
          <a:lstStyle/>
          <a:p>
            <a:pPr marL="342900" lvl="0" indent="-342900" eaLnBrk="1" fontAlgn="auto" hangingPunct="1">
              <a:lnSpc>
                <a:spcPct val="150000"/>
              </a:lnSpc>
              <a:spcBef>
                <a:spcPct val="20000"/>
              </a:spcBef>
              <a:spcAft>
                <a:spcPts val="0"/>
              </a:spcAft>
              <a:defRPr/>
            </a:pPr>
            <a:r>
              <a:rPr lang="nn-NO" sz="1200" b="1" dirty="0" smtClean="0">
                <a:solidFill>
                  <a:prstClr val="black"/>
                </a:solidFill>
                <a:latin typeface="Arial" pitchFamily="34" charset="0"/>
                <a:cs typeface="Arial" pitchFamily="34" charset="0"/>
              </a:rPr>
              <a:t>Barnehagen:</a:t>
            </a:r>
          </a:p>
          <a:p>
            <a:pPr marL="342900" lvl="0" indent="-342900" eaLnBrk="1" fontAlgn="auto" hangingPunct="1">
              <a:lnSpc>
                <a:spcPct val="150000"/>
              </a:lnSpc>
              <a:spcBef>
                <a:spcPct val="20000"/>
              </a:spcBef>
              <a:spcAft>
                <a:spcPts val="0"/>
              </a:spcAft>
              <a:defRPr/>
            </a:pPr>
            <a:r>
              <a:rPr lang="nn-NO" sz="1200" dirty="0" smtClean="0">
                <a:solidFill>
                  <a:prstClr val="black"/>
                </a:solidFill>
                <a:latin typeface="Arial" pitchFamily="34" charset="0"/>
                <a:cs typeface="Arial" pitchFamily="34" charset="0"/>
              </a:rPr>
              <a:t>Vårt </a:t>
            </a:r>
            <a:r>
              <a:rPr lang="nn-NO" sz="1200" dirty="0">
                <a:solidFill>
                  <a:prstClr val="black"/>
                </a:solidFill>
                <a:latin typeface="Arial" pitchFamily="34" charset="0"/>
                <a:cs typeface="Arial" pitchFamily="34" charset="0"/>
              </a:rPr>
              <a:t>mål </a:t>
            </a:r>
            <a:r>
              <a:rPr lang="nn-NO" sz="1200" dirty="0" smtClean="0">
                <a:solidFill>
                  <a:prstClr val="black"/>
                </a:solidFill>
                <a:latin typeface="Arial" pitchFamily="34" charset="0"/>
                <a:cs typeface="Arial" pitchFamily="34" charset="0"/>
              </a:rPr>
              <a:t>er </a:t>
            </a:r>
            <a:r>
              <a:rPr lang="nn-NO" sz="1200" dirty="0">
                <a:solidFill>
                  <a:prstClr val="black"/>
                </a:solidFill>
                <a:latin typeface="Arial" pitchFamily="34" charset="0"/>
                <a:cs typeface="Arial" pitchFamily="34" charset="0"/>
              </a:rPr>
              <a:t>at barn skal lukkast i sitt samspel med andre barn, ved å vere </a:t>
            </a:r>
            <a:r>
              <a:rPr lang="nn-NO" sz="1200" dirty="0" smtClean="0">
                <a:solidFill>
                  <a:prstClr val="black"/>
                </a:solidFill>
                <a:latin typeface="Arial" pitchFamily="34" charset="0"/>
                <a:cs typeface="Arial" pitchFamily="34" charset="0"/>
              </a:rPr>
              <a:t>ein aktiv</a:t>
            </a:r>
          </a:p>
          <a:p>
            <a:pPr marL="342900" lvl="0" indent="-342900" eaLnBrk="1" fontAlgn="auto" hangingPunct="1">
              <a:lnSpc>
                <a:spcPct val="150000"/>
              </a:lnSpc>
              <a:spcBef>
                <a:spcPct val="20000"/>
              </a:spcBef>
              <a:spcAft>
                <a:spcPts val="0"/>
              </a:spcAft>
              <a:defRPr/>
            </a:pPr>
            <a:r>
              <a:rPr lang="nn-NO" sz="1200" dirty="0" smtClean="0">
                <a:solidFill>
                  <a:prstClr val="black"/>
                </a:solidFill>
                <a:latin typeface="Arial" pitchFamily="34" charset="0"/>
                <a:cs typeface="Arial" pitchFamily="34" charset="0"/>
              </a:rPr>
              <a:t>vaksen til </a:t>
            </a:r>
            <a:r>
              <a:rPr lang="nn-NO" sz="1200" dirty="0">
                <a:solidFill>
                  <a:prstClr val="black"/>
                </a:solidFill>
                <a:latin typeface="Arial" pitchFamily="34" charset="0"/>
                <a:cs typeface="Arial" pitchFamily="34" charset="0"/>
              </a:rPr>
              <a:t>stades, </a:t>
            </a:r>
            <a:r>
              <a:rPr lang="nn-NO" sz="1200" dirty="0" smtClean="0">
                <a:solidFill>
                  <a:prstClr val="black"/>
                </a:solidFill>
                <a:latin typeface="Arial" pitchFamily="34" charset="0"/>
                <a:cs typeface="Arial" pitchFamily="34" charset="0"/>
              </a:rPr>
              <a:t>enten </a:t>
            </a:r>
            <a:r>
              <a:rPr lang="nn-NO" sz="1200" dirty="0">
                <a:solidFill>
                  <a:prstClr val="black"/>
                </a:solidFill>
                <a:latin typeface="Arial" pitchFamily="34" charset="0"/>
                <a:cs typeface="Arial" pitchFamily="34" charset="0"/>
              </a:rPr>
              <a:t>som observatør, rettleiar eller deltakar. </a:t>
            </a:r>
            <a:endParaRPr lang="nn-NO" sz="1200" dirty="0" smtClean="0">
              <a:solidFill>
                <a:prstClr val="black"/>
              </a:solidFill>
              <a:latin typeface="Arial" pitchFamily="34" charset="0"/>
              <a:cs typeface="Arial" pitchFamily="34" charset="0"/>
            </a:endParaRPr>
          </a:p>
          <a:p>
            <a:pPr marL="342900" lvl="0" indent="-342900" eaLnBrk="1" fontAlgn="auto" hangingPunct="1">
              <a:lnSpc>
                <a:spcPct val="150000"/>
              </a:lnSpc>
              <a:spcBef>
                <a:spcPct val="20000"/>
              </a:spcBef>
              <a:spcAft>
                <a:spcPts val="0"/>
              </a:spcAft>
              <a:defRPr/>
            </a:pPr>
            <a:r>
              <a:rPr lang="nn-NO" sz="1200" dirty="0" smtClean="0">
                <a:solidFill>
                  <a:prstClr val="black"/>
                </a:solidFill>
                <a:latin typeface="Arial" pitchFamily="34" charset="0"/>
                <a:cs typeface="Arial" pitchFamily="34" charset="0"/>
              </a:rPr>
              <a:t>Vaksne må setje seg inn i kva som skjer og korleis barna opplever det,</a:t>
            </a:r>
            <a:endParaRPr lang="nn-NO" sz="1200" dirty="0">
              <a:solidFill>
                <a:prstClr val="black"/>
              </a:solidFill>
              <a:latin typeface="Arial" pitchFamily="34" charset="0"/>
              <a:cs typeface="Arial" pitchFamily="34" charset="0"/>
            </a:endParaRPr>
          </a:p>
          <a:p>
            <a:pPr marL="342900" lvl="0" indent="-342900" eaLnBrk="1" fontAlgn="auto" hangingPunct="1">
              <a:lnSpc>
                <a:spcPct val="150000"/>
              </a:lnSpc>
              <a:spcBef>
                <a:spcPct val="20000"/>
              </a:spcBef>
              <a:spcAft>
                <a:spcPts val="0"/>
              </a:spcAft>
              <a:defRPr/>
            </a:pPr>
            <a:r>
              <a:rPr lang="nn-NO" sz="1200" dirty="0" smtClean="0">
                <a:solidFill>
                  <a:prstClr val="black"/>
                </a:solidFill>
                <a:latin typeface="Arial" pitchFamily="34" charset="0"/>
                <a:cs typeface="Arial" pitchFamily="34" charset="0"/>
              </a:rPr>
              <a:t>(</a:t>
            </a:r>
            <a:r>
              <a:rPr lang="nn-NO" sz="1200" dirty="0">
                <a:solidFill>
                  <a:prstClr val="black"/>
                </a:solidFill>
                <a:latin typeface="Arial" pitchFamily="34" charset="0"/>
                <a:cs typeface="Arial" pitchFamily="34" charset="0"/>
              </a:rPr>
              <a:t>ta </a:t>
            </a:r>
            <a:r>
              <a:rPr lang="nn-NO" sz="1200" dirty="0" smtClean="0">
                <a:solidFill>
                  <a:prstClr val="black"/>
                </a:solidFill>
                <a:latin typeface="Arial" pitchFamily="34" charset="0"/>
                <a:cs typeface="Arial" pitchFamily="34" charset="0"/>
              </a:rPr>
              <a:t>barneperspektivet) kjenne dei sosiale uttrykka barna kjem med </a:t>
            </a:r>
          </a:p>
          <a:p>
            <a:pPr marL="342900" lvl="0" indent="-342900" eaLnBrk="1" fontAlgn="auto" hangingPunct="1">
              <a:lnSpc>
                <a:spcPct val="150000"/>
              </a:lnSpc>
              <a:spcBef>
                <a:spcPct val="20000"/>
              </a:spcBef>
              <a:spcAft>
                <a:spcPts val="0"/>
              </a:spcAft>
              <a:defRPr/>
            </a:pPr>
            <a:r>
              <a:rPr lang="nn-NO" sz="1200" dirty="0" smtClean="0">
                <a:solidFill>
                  <a:prstClr val="black"/>
                </a:solidFill>
                <a:latin typeface="Arial" pitchFamily="34" charset="0"/>
                <a:cs typeface="Arial" pitchFamily="34" charset="0"/>
              </a:rPr>
              <a:t>og gje positiv forsterking. Vi vil </a:t>
            </a:r>
            <a:r>
              <a:rPr lang="nn-NO" sz="1200" dirty="0">
                <a:solidFill>
                  <a:prstClr val="black"/>
                </a:solidFill>
                <a:latin typeface="Arial" pitchFamily="34" charset="0"/>
                <a:cs typeface="Arial" pitchFamily="34" charset="0"/>
              </a:rPr>
              <a:t>u</a:t>
            </a:r>
            <a:r>
              <a:rPr lang="nn-NO" sz="1200" dirty="0" smtClean="0">
                <a:solidFill>
                  <a:prstClr val="black"/>
                </a:solidFill>
                <a:latin typeface="Arial" pitchFamily="34" charset="0"/>
                <a:cs typeface="Arial" pitchFamily="34" charset="0"/>
              </a:rPr>
              <a:t>tvikle </a:t>
            </a:r>
            <a:r>
              <a:rPr lang="nn-NO" sz="1200" dirty="0">
                <a:solidFill>
                  <a:prstClr val="black"/>
                </a:solidFill>
                <a:latin typeface="Arial" pitchFamily="34" charset="0"/>
                <a:cs typeface="Arial" pitchFamily="34" charset="0"/>
              </a:rPr>
              <a:t>og oppretthalde eit trygt og </a:t>
            </a:r>
          </a:p>
          <a:p>
            <a:pPr marL="342900" lvl="0" indent="-342900" eaLnBrk="1" fontAlgn="auto" hangingPunct="1">
              <a:lnSpc>
                <a:spcPct val="150000"/>
              </a:lnSpc>
              <a:spcBef>
                <a:spcPct val="20000"/>
              </a:spcBef>
              <a:spcAft>
                <a:spcPts val="0"/>
              </a:spcAft>
              <a:defRPr/>
            </a:pPr>
            <a:r>
              <a:rPr lang="nn-NO" sz="1200" dirty="0" smtClean="0">
                <a:solidFill>
                  <a:prstClr val="black"/>
                </a:solidFill>
                <a:latin typeface="Arial" pitchFamily="34" charset="0"/>
                <a:cs typeface="Arial" pitchFamily="34" charset="0"/>
              </a:rPr>
              <a:t>godt </a:t>
            </a:r>
            <a:r>
              <a:rPr lang="nn-NO" sz="1200" dirty="0">
                <a:solidFill>
                  <a:prstClr val="black"/>
                </a:solidFill>
                <a:latin typeface="Arial" pitchFamily="34" charset="0"/>
                <a:cs typeface="Arial" pitchFamily="34" charset="0"/>
              </a:rPr>
              <a:t>barnehage- og </a:t>
            </a:r>
            <a:r>
              <a:rPr lang="nn-NO" sz="1200" dirty="0" smtClean="0">
                <a:solidFill>
                  <a:prstClr val="black"/>
                </a:solidFill>
                <a:latin typeface="Arial" pitchFamily="34" charset="0"/>
                <a:cs typeface="Arial" pitchFamily="34" charset="0"/>
              </a:rPr>
              <a:t>skulemiljø gjennom å førebyggje</a:t>
            </a:r>
            <a:r>
              <a:rPr lang="nn-NO" sz="1200" dirty="0">
                <a:solidFill>
                  <a:prstClr val="black"/>
                </a:solidFill>
                <a:latin typeface="Arial" pitchFamily="34" charset="0"/>
                <a:cs typeface="Arial" pitchFamily="34" charset="0"/>
              </a:rPr>
              <a:t>, avdekke</a:t>
            </a:r>
            <a:r>
              <a:rPr lang="nn-NO" sz="1200" dirty="0" smtClean="0">
                <a:solidFill>
                  <a:prstClr val="black"/>
                </a:solidFill>
                <a:latin typeface="Arial" pitchFamily="34" charset="0"/>
                <a:cs typeface="Arial" pitchFamily="34" charset="0"/>
              </a:rPr>
              <a:t>,</a:t>
            </a:r>
          </a:p>
          <a:p>
            <a:pPr marL="342900" lvl="0" indent="-342900" eaLnBrk="1" fontAlgn="auto" hangingPunct="1">
              <a:lnSpc>
                <a:spcPct val="150000"/>
              </a:lnSpc>
              <a:spcBef>
                <a:spcPct val="20000"/>
              </a:spcBef>
              <a:spcAft>
                <a:spcPts val="0"/>
              </a:spcAft>
              <a:defRPr/>
            </a:pPr>
            <a:r>
              <a:rPr lang="nn-NO" sz="1200" dirty="0" smtClean="0">
                <a:solidFill>
                  <a:prstClr val="black"/>
                </a:solidFill>
                <a:latin typeface="Arial" pitchFamily="34" charset="0"/>
                <a:cs typeface="Arial" pitchFamily="34" charset="0"/>
              </a:rPr>
              <a:t>handtere </a:t>
            </a:r>
            <a:r>
              <a:rPr lang="nn-NO" sz="1200" dirty="0">
                <a:solidFill>
                  <a:prstClr val="black"/>
                </a:solidFill>
                <a:latin typeface="Arial" pitchFamily="34" charset="0"/>
                <a:cs typeface="Arial" pitchFamily="34" charset="0"/>
              </a:rPr>
              <a:t>mobbing og andre </a:t>
            </a:r>
            <a:r>
              <a:rPr lang="nn-NO" sz="1200" dirty="0" smtClean="0">
                <a:solidFill>
                  <a:prstClr val="black"/>
                </a:solidFill>
                <a:latin typeface="Arial" pitchFamily="34" charset="0"/>
                <a:cs typeface="Arial" pitchFamily="34" charset="0"/>
              </a:rPr>
              <a:t>krenkingar.</a:t>
            </a:r>
            <a:endParaRPr lang="nn-NO" sz="1200" dirty="0">
              <a:solidFill>
                <a:prstClr val="black"/>
              </a:solidFill>
              <a:latin typeface="Arial" pitchFamily="34" charset="0"/>
              <a:cs typeface="Arial" pitchFamily="34" charset="0"/>
            </a:endParaRPr>
          </a:p>
          <a:p>
            <a:pPr marL="342900" lvl="0" indent="-342900" eaLnBrk="1" fontAlgn="auto" hangingPunct="1">
              <a:lnSpc>
                <a:spcPct val="150000"/>
              </a:lnSpc>
              <a:spcBef>
                <a:spcPct val="20000"/>
              </a:spcBef>
              <a:spcAft>
                <a:spcPts val="0"/>
              </a:spcAft>
              <a:defRPr/>
            </a:pPr>
            <a:r>
              <a:rPr lang="nn-NO" sz="1200" dirty="0" smtClean="0">
                <a:solidFill>
                  <a:prstClr val="black"/>
                </a:solidFill>
                <a:latin typeface="Arial" pitchFamily="34" charset="0"/>
                <a:cs typeface="Arial" pitchFamily="34" charset="0"/>
              </a:rPr>
              <a:t>Sjå </a:t>
            </a:r>
            <a:r>
              <a:rPr lang="nn-NO" sz="1200" dirty="0">
                <a:solidFill>
                  <a:prstClr val="black"/>
                </a:solidFill>
                <a:latin typeface="Arial" pitchFamily="34" charset="0"/>
                <a:cs typeface="Arial" pitchFamily="34" charset="0"/>
              </a:rPr>
              <a:t>til at alle barn opplever </a:t>
            </a:r>
            <a:r>
              <a:rPr lang="nn-NO" sz="1200" dirty="0" smtClean="0">
                <a:solidFill>
                  <a:prstClr val="black"/>
                </a:solidFill>
                <a:latin typeface="Arial" pitchFamily="34" charset="0"/>
                <a:cs typeface="Arial" pitchFamily="34" charset="0"/>
              </a:rPr>
              <a:t>at dei </a:t>
            </a:r>
            <a:r>
              <a:rPr lang="nn-NO" sz="1200" dirty="0">
                <a:solidFill>
                  <a:prstClr val="black"/>
                </a:solidFill>
                <a:latin typeface="Arial" pitchFamily="34" charset="0"/>
                <a:cs typeface="Arial" pitchFamily="34" charset="0"/>
              </a:rPr>
              <a:t>høyrer til </a:t>
            </a:r>
            <a:r>
              <a:rPr lang="nn-NO" sz="1200" dirty="0" smtClean="0">
                <a:solidFill>
                  <a:prstClr val="black"/>
                </a:solidFill>
                <a:latin typeface="Arial" pitchFamily="34" charset="0"/>
                <a:cs typeface="Arial" pitchFamily="34" charset="0"/>
              </a:rPr>
              <a:t>– </a:t>
            </a:r>
            <a:r>
              <a:rPr lang="nn-NO" sz="1200" u="sng" dirty="0" smtClean="0">
                <a:solidFill>
                  <a:prstClr val="black"/>
                </a:solidFill>
                <a:latin typeface="Arial" pitchFamily="34" charset="0"/>
                <a:cs typeface="Arial" pitchFamily="34" charset="0"/>
              </a:rPr>
              <a:t>skape inkluderande miljø, </a:t>
            </a:r>
            <a:endParaRPr lang="nn-NO" sz="1200" u="sng" dirty="0">
              <a:solidFill>
                <a:prstClr val="black"/>
              </a:solidFill>
              <a:latin typeface="Arial" pitchFamily="34" charset="0"/>
              <a:cs typeface="Arial" pitchFamily="34" charset="0"/>
            </a:endParaRPr>
          </a:p>
        </p:txBody>
      </p:sp>
      <p:sp>
        <p:nvSpPr>
          <p:cNvPr id="3" name="Rektangel 2"/>
          <p:cNvSpPr/>
          <p:nvPr/>
        </p:nvSpPr>
        <p:spPr>
          <a:xfrm>
            <a:off x="6258437" y="2295402"/>
            <a:ext cx="2666488" cy="1000274"/>
          </a:xfrm>
          <a:prstGeom prst="rect">
            <a:avLst/>
          </a:prstGeom>
          <a:solidFill>
            <a:srgbClr val="D1D6FF"/>
          </a:solidFill>
          <a:effectLst>
            <a:outerShdw blurRad="50800" dist="139700" dir="10800000" algn="r" rotWithShape="0">
              <a:schemeClr val="tx1">
                <a:alpha val="22000"/>
              </a:schemeClr>
            </a:outerShdw>
            <a:softEdge rad="31750"/>
          </a:effectLst>
        </p:spPr>
        <p:txBody>
          <a:bodyPr wrap="square">
            <a:spAutoFit/>
          </a:bodyPr>
          <a:lstStyle/>
          <a:p>
            <a:pPr algn="ctr"/>
            <a:r>
              <a:rPr lang="nn-NO" sz="1200" dirty="0"/>
              <a:t>Barnehagen skal bidra til trivsel og glede i lek og </a:t>
            </a:r>
            <a:r>
              <a:rPr lang="nn-NO" sz="1200" dirty="0" smtClean="0"/>
              <a:t>læring, og </a:t>
            </a:r>
            <a:r>
              <a:rPr lang="nn-NO" sz="1200" dirty="0"/>
              <a:t>være </a:t>
            </a:r>
            <a:r>
              <a:rPr lang="nn-NO" sz="1200" dirty="0" smtClean="0"/>
              <a:t>et</a:t>
            </a:r>
          </a:p>
          <a:p>
            <a:pPr algn="ctr"/>
            <a:r>
              <a:rPr lang="nn-NO" sz="1200" dirty="0" err="1" smtClean="0"/>
              <a:t>utfordrende</a:t>
            </a:r>
            <a:r>
              <a:rPr lang="nn-NO" sz="1200" dirty="0" smtClean="0"/>
              <a:t> </a:t>
            </a:r>
            <a:r>
              <a:rPr lang="nn-NO" sz="1200" dirty="0"/>
              <a:t>og trygt sted for fellesskap og vennskap. </a:t>
            </a:r>
          </a:p>
          <a:p>
            <a:pPr algn="ctr"/>
            <a:r>
              <a:rPr lang="nn-NO" sz="1100" dirty="0"/>
              <a:t>( Barnehagelova §1)</a:t>
            </a:r>
          </a:p>
        </p:txBody>
      </p:sp>
      <p:sp>
        <p:nvSpPr>
          <p:cNvPr id="4" name="Tittel 8"/>
          <p:cNvSpPr txBox="1">
            <a:spLocks/>
          </p:cNvSpPr>
          <p:nvPr/>
        </p:nvSpPr>
        <p:spPr>
          <a:xfrm>
            <a:off x="322650" y="29275"/>
            <a:ext cx="4806898" cy="1407601"/>
          </a:xfrm>
          <a:prstGeom prst="rect">
            <a:avLst/>
          </a:prstGeom>
        </p:spPr>
        <p:txBody>
          <a:bodyPr/>
          <a:lstStyle/>
          <a:p>
            <a:pPr algn="ctr" eaLnBrk="1" hangingPunct="1">
              <a:defRPr/>
            </a:pPr>
            <a:endParaRPr lang="nn-NO" sz="2400" b="1" dirty="0">
              <a:latin typeface="Arial" panose="020B0604020202020204" pitchFamily="34" charset="0"/>
              <a:ea typeface="+mj-ea"/>
              <a:cs typeface="Arial" panose="020B0604020202020204" pitchFamily="34" charset="0"/>
            </a:endParaRPr>
          </a:p>
        </p:txBody>
      </p:sp>
      <p:sp>
        <p:nvSpPr>
          <p:cNvPr id="6" name="TekstSylinder 5"/>
          <p:cNvSpPr txBox="1"/>
          <p:nvPr/>
        </p:nvSpPr>
        <p:spPr>
          <a:xfrm>
            <a:off x="5020016" y="3064055"/>
            <a:ext cx="1593739" cy="993125"/>
          </a:xfrm>
          <a:prstGeom prst="rect">
            <a:avLst/>
          </a:prstGeom>
          <a:solidFill>
            <a:srgbClr val="D1D6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lIns="0" tIns="108000" rIns="0" bIns="144000" rtlCol="0">
            <a:spAutoFit/>
          </a:bodyPr>
          <a:lstStyle/>
          <a:p>
            <a:pPr algn="ctr"/>
            <a:r>
              <a:rPr lang="nn-NO" sz="1200" dirty="0">
                <a:solidFill>
                  <a:prstClr val="black"/>
                </a:solidFill>
                <a:latin typeface="Arial" pitchFamily="34" charset="0"/>
                <a:cs typeface="Arial" pitchFamily="34" charset="0"/>
              </a:rPr>
              <a:t>Barna tek opp i seg kunnskap, haldningar og verdiar dei møter frå omverda</a:t>
            </a:r>
            <a:endParaRPr lang="nn-NO" dirty="0"/>
          </a:p>
        </p:txBody>
      </p:sp>
      <p:pic>
        <p:nvPicPr>
          <p:cNvPr id="12" name="Bild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3755" y="132239"/>
            <a:ext cx="2267744" cy="1700808"/>
          </a:xfrm>
          <a:prstGeom prst="rect">
            <a:avLst/>
          </a:prstGeom>
        </p:spPr>
      </p:pic>
      <p:sp>
        <p:nvSpPr>
          <p:cNvPr id="8" name="TekstSylinder 7"/>
          <p:cNvSpPr txBox="1"/>
          <p:nvPr/>
        </p:nvSpPr>
        <p:spPr>
          <a:xfrm>
            <a:off x="107664" y="603112"/>
            <a:ext cx="6546548" cy="1083374"/>
          </a:xfrm>
          <a:prstGeom prst="rect">
            <a:avLst/>
          </a:prstGeom>
          <a:noFill/>
        </p:spPr>
        <p:txBody>
          <a:bodyPr wrap="square" rtlCol="0">
            <a:spAutoFit/>
          </a:bodyPr>
          <a:lstStyle/>
          <a:p>
            <a:pPr marL="342900" lvl="0" indent="-342900" eaLnBrk="1" fontAlgn="auto" hangingPunct="1">
              <a:spcBef>
                <a:spcPct val="20000"/>
              </a:spcBef>
              <a:spcAft>
                <a:spcPts val="0"/>
              </a:spcAft>
              <a:defRPr/>
            </a:pPr>
            <a:r>
              <a:rPr lang="nn-NO" sz="1400" dirty="0" smtClean="0">
                <a:solidFill>
                  <a:prstClr val="black"/>
                </a:solidFill>
                <a:latin typeface="Arial" pitchFamily="34" charset="0"/>
                <a:cs typeface="Arial" pitchFamily="34" charset="0"/>
              </a:rPr>
              <a:t>Å </a:t>
            </a:r>
            <a:r>
              <a:rPr lang="nn-NO" sz="1400" dirty="0">
                <a:solidFill>
                  <a:prstClr val="black"/>
                </a:solidFill>
                <a:latin typeface="Arial" pitchFamily="34" charset="0"/>
                <a:cs typeface="Arial" pitchFamily="34" charset="0"/>
              </a:rPr>
              <a:t>høyre til ei gruppe gir barn tryggleik og sosial tilknyting, det å </a:t>
            </a:r>
            <a:r>
              <a:rPr lang="nn-NO" sz="1400" dirty="0" smtClean="0">
                <a:solidFill>
                  <a:prstClr val="black"/>
                </a:solidFill>
                <a:latin typeface="Arial" pitchFamily="34" charset="0"/>
                <a:cs typeface="Arial" pitchFamily="34" charset="0"/>
              </a:rPr>
              <a:t>etablere</a:t>
            </a:r>
          </a:p>
          <a:p>
            <a:pPr marL="342900" lvl="0" indent="-342900" eaLnBrk="1" fontAlgn="auto" hangingPunct="1">
              <a:spcBef>
                <a:spcPct val="20000"/>
              </a:spcBef>
              <a:spcAft>
                <a:spcPts val="0"/>
              </a:spcAft>
              <a:defRPr/>
            </a:pPr>
            <a:r>
              <a:rPr lang="nn-NO" sz="1400" dirty="0" smtClean="0">
                <a:solidFill>
                  <a:prstClr val="black"/>
                </a:solidFill>
                <a:latin typeface="Arial" pitchFamily="34" charset="0"/>
                <a:cs typeface="Arial" pitchFamily="34" charset="0"/>
              </a:rPr>
              <a:t>vennskap og halde </a:t>
            </a:r>
            <a:r>
              <a:rPr lang="nn-NO" sz="1400" dirty="0">
                <a:solidFill>
                  <a:prstClr val="black"/>
                </a:solidFill>
                <a:latin typeface="Arial" pitchFamily="34" charset="0"/>
                <a:cs typeface="Arial" pitchFamily="34" charset="0"/>
              </a:rPr>
              <a:t>dei ved like er ein viktig faktor i sosialiserings prosessen </a:t>
            </a:r>
            <a:r>
              <a:rPr lang="nn-NO" sz="1400" dirty="0" smtClean="0">
                <a:solidFill>
                  <a:prstClr val="black"/>
                </a:solidFill>
                <a:latin typeface="Arial" pitchFamily="34" charset="0"/>
                <a:cs typeface="Arial" pitchFamily="34" charset="0"/>
              </a:rPr>
              <a:t>og</a:t>
            </a:r>
          </a:p>
          <a:p>
            <a:pPr marL="342900" lvl="0" indent="-342900" eaLnBrk="1" fontAlgn="auto" hangingPunct="1">
              <a:spcBef>
                <a:spcPct val="20000"/>
              </a:spcBef>
              <a:spcAft>
                <a:spcPts val="0"/>
              </a:spcAft>
              <a:defRPr/>
            </a:pPr>
            <a:r>
              <a:rPr lang="nn-NO" sz="1400" dirty="0" smtClean="0">
                <a:solidFill>
                  <a:prstClr val="black"/>
                </a:solidFill>
                <a:latin typeface="Arial" pitchFamily="34" charset="0"/>
                <a:cs typeface="Arial" pitchFamily="34" charset="0"/>
              </a:rPr>
              <a:t>ein </a:t>
            </a:r>
            <a:r>
              <a:rPr lang="nn-NO" sz="1400" dirty="0">
                <a:solidFill>
                  <a:prstClr val="black"/>
                </a:solidFill>
                <a:latin typeface="Arial" pitchFamily="34" charset="0"/>
                <a:cs typeface="Arial" pitchFamily="34" charset="0"/>
              </a:rPr>
              <a:t>viktig faktor </a:t>
            </a:r>
            <a:r>
              <a:rPr lang="nn-NO" sz="1400" dirty="0" smtClean="0">
                <a:solidFill>
                  <a:prstClr val="black"/>
                </a:solidFill>
                <a:latin typeface="Arial" pitchFamily="34" charset="0"/>
                <a:cs typeface="Arial" pitchFamily="34" charset="0"/>
              </a:rPr>
              <a:t>mot uheldig </a:t>
            </a:r>
            <a:r>
              <a:rPr lang="nn-NO" sz="1400" dirty="0">
                <a:solidFill>
                  <a:prstClr val="black"/>
                </a:solidFill>
                <a:latin typeface="Arial" pitchFamily="34" charset="0"/>
                <a:cs typeface="Arial" pitchFamily="34" charset="0"/>
              </a:rPr>
              <a:t>utvikling. </a:t>
            </a:r>
            <a:r>
              <a:rPr lang="nn-NO" sz="1400" dirty="0" smtClean="0">
                <a:solidFill>
                  <a:prstClr val="black"/>
                </a:solidFill>
                <a:latin typeface="Arial" pitchFamily="34" charset="0"/>
                <a:cs typeface="Arial" pitchFamily="34" charset="0"/>
              </a:rPr>
              <a:t>Ei </a:t>
            </a:r>
            <a:r>
              <a:rPr lang="nn-NO" sz="1400" dirty="0">
                <a:solidFill>
                  <a:prstClr val="black"/>
                </a:solidFill>
                <a:latin typeface="Arial" pitchFamily="34" charset="0"/>
                <a:cs typeface="Arial" pitchFamily="34" charset="0"/>
              </a:rPr>
              <a:t>sentral oppgåve for den </a:t>
            </a:r>
            <a:r>
              <a:rPr lang="nn-NO" sz="1400" dirty="0" smtClean="0">
                <a:solidFill>
                  <a:prstClr val="black"/>
                </a:solidFill>
                <a:latin typeface="Arial" pitchFamily="34" charset="0"/>
                <a:cs typeface="Arial" pitchFamily="34" charset="0"/>
              </a:rPr>
              <a:t>vaksne </a:t>
            </a:r>
            <a:r>
              <a:rPr lang="nn-NO" sz="1400" dirty="0">
                <a:solidFill>
                  <a:prstClr val="black"/>
                </a:solidFill>
                <a:latin typeface="Arial" pitchFamily="34" charset="0"/>
                <a:cs typeface="Arial" pitchFamily="34" charset="0"/>
              </a:rPr>
              <a:t>er då </a:t>
            </a:r>
            <a:r>
              <a:rPr lang="nn-NO" sz="1400" dirty="0" smtClean="0">
                <a:solidFill>
                  <a:prstClr val="black"/>
                </a:solidFill>
                <a:latin typeface="Arial" pitchFamily="34" charset="0"/>
                <a:cs typeface="Arial" pitchFamily="34" charset="0"/>
              </a:rPr>
              <a:t>å</a:t>
            </a:r>
          </a:p>
          <a:p>
            <a:pPr marL="342900" lvl="0" indent="-342900" eaLnBrk="1" fontAlgn="auto" hangingPunct="1">
              <a:spcBef>
                <a:spcPct val="20000"/>
              </a:spcBef>
              <a:spcAft>
                <a:spcPts val="0"/>
              </a:spcAft>
              <a:defRPr/>
            </a:pPr>
            <a:r>
              <a:rPr lang="nn-NO" sz="1400" dirty="0" smtClean="0">
                <a:solidFill>
                  <a:prstClr val="black"/>
                </a:solidFill>
                <a:latin typeface="Arial" pitchFamily="34" charset="0"/>
                <a:cs typeface="Arial" pitchFamily="34" charset="0"/>
              </a:rPr>
              <a:t>hjelpe </a:t>
            </a:r>
            <a:r>
              <a:rPr lang="nn-NO" sz="1400" dirty="0">
                <a:solidFill>
                  <a:prstClr val="black"/>
                </a:solidFill>
                <a:latin typeface="Arial" pitchFamily="34" charset="0"/>
                <a:cs typeface="Arial" pitchFamily="34" charset="0"/>
              </a:rPr>
              <a:t>barna å byggje </a:t>
            </a:r>
            <a:r>
              <a:rPr lang="nn-NO" sz="1400" dirty="0" smtClean="0">
                <a:solidFill>
                  <a:prstClr val="black"/>
                </a:solidFill>
                <a:latin typeface="Arial" pitchFamily="34" charset="0"/>
                <a:cs typeface="Arial" pitchFamily="34" charset="0"/>
              </a:rPr>
              <a:t>relasjonar til kvarandre</a:t>
            </a:r>
            <a:endParaRPr lang="nn-NO" dirty="0"/>
          </a:p>
        </p:txBody>
      </p:sp>
      <p:sp>
        <p:nvSpPr>
          <p:cNvPr id="11" name="TekstSylinder 10"/>
          <p:cNvSpPr txBox="1"/>
          <p:nvPr/>
        </p:nvSpPr>
        <p:spPr>
          <a:xfrm>
            <a:off x="164861" y="83926"/>
            <a:ext cx="5760640" cy="369332"/>
          </a:xfrm>
          <a:prstGeom prst="rect">
            <a:avLst/>
          </a:prstGeom>
          <a:noFill/>
        </p:spPr>
        <p:txBody>
          <a:bodyPr wrap="square" rtlCol="0">
            <a:spAutoFit/>
          </a:bodyPr>
          <a:lstStyle/>
          <a:p>
            <a:r>
              <a:rPr lang="nn-NO" dirty="0" smtClean="0"/>
              <a:t>SOSIAL TILKNYTNING OG INKLUDERING</a:t>
            </a:r>
            <a:endParaRPr lang="nn-NO" dirty="0"/>
          </a:p>
        </p:txBody>
      </p:sp>
      <p:pic>
        <p:nvPicPr>
          <p:cNvPr id="5" name="Bild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4685820"/>
            <a:ext cx="3035829" cy="170765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ktangel 2"/>
          <p:cNvSpPr/>
          <p:nvPr/>
        </p:nvSpPr>
        <p:spPr>
          <a:xfrm>
            <a:off x="4355939" y="489857"/>
            <a:ext cx="4536539" cy="6120680"/>
          </a:xfrm>
          <a:prstGeom prst="rect">
            <a:avLst/>
          </a:prstGeom>
          <a:no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nn-NO" sz="1400" dirty="0">
              <a:solidFill>
                <a:schemeClr val="tx1"/>
              </a:solidFill>
            </a:endParaRPr>
          </a:p>
          <a:p>
            <a:pPr algn="ctr" eaLnBrk="1" hangingPunct="1">
              <a:defRPr/>
            </a:pPr>
            <a:endParaRPr lang="nn-NO" sz="2000" dirty="0"/>
          </a:p>
        </p:txBody>
      </p:sp>
      <p:sp>
        <p:nvSpPr>
          <p:cNvPr id="15364" name="TekstSylinder 6"/>
          <p:cNvSpPr txBox="1">
            <a:spLocks noChangeArrowheads="1"/>
          </p:cNvSpPr>
          <p:nvPr/>
        </p:nvSpPr>
        <p:spPr bwMode="auto">
          <a:xfrm>
            <a:off x="179512" y="908719"/>
            <a:ext cx="4032448" cy="5693693"/>
          </a:xfrm>
          <a:prstGeom prst="rect">
            <a:avLst/>
          </a:prstGeom>
          <a:noFill/>
          <a:ln w="19050">
            <a:solidFill>
              <a:schemeClr val="bg1"/>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lvl="0" eaLnBrk="1" hangingPunct="1">
              <a:lnSpc>
                <a:spcPct val="150000"/>
              </a:lnSpc>
              <a:defRPr/>
            </a:pPr>
            <a:r>
              <a:rPr lang="nn-NO" sz="1400" dirty="0" smtClean="0">
                <a:solidFill>
                  <a:prstClr val="black"/>
                </a:solidFill>
                <a:latin typeface="Arial" panose="020B0604020202020204" pitchFamily="34" charset="0"/>
                <a:cs typeface="Arial" panose="020B0604020202020204" pitchFamily="34" charset="0"/>
              </a:rPr>
              <a:t>Dei </a:t>
            </a:r>
            <a:r>
              <a:rPr lang="nn-NO" sz="1400" dirty="0">
                <a:solidFill>
                  <a:prstClr val="black"/>
                </a:solidFill>
                <a:latin typeface="Arial" panose="020B0604020202020204" pitchFamily="34" charset="0"/>
                <a:cs typeface="Arial" panose="020B0604020202020204" pitchFamily="34" charset="0"/>
              </a:rPr>
              <a:t>sju fagområda speglar område som har interesse og eigenverdi for barna og skal bidra til å auke trivsel, heilskapleg utvikling og helse </a:t>
            </a:r>
          </a:p>
          <a:p>
            <a:pPr eaLnBrk="1" hangingPunct="1">
              <a:defRPr/>
            </a:pPr>
            <a:endParaRPr lang="nn-NO" sz="1400" dirty="0"/>
          </a:p>
          <a:p>
            <a:pPr eaLnBrk="1" hangingPunct="1">
              <a:defRPr/>
            </a:pPr>
            <a:endParaRPr lang="nn-NO" sz="1600" dirty="0"/>
          </a:p>
          <a:p>
            <a:pPr eaLnBrk="1" hangingPunct="1">
              <a:defRPr/>
            </a:pPr>
            <a:endParaRPr lang="nn-NO" sz="1600" dirty="0"/>
          </a:p>
          <a:p>
            <a:pPr eaLnBrk="1" hangingPunct="1">
              <a:defRPr/>
            </a:pPr>
            <a:endParaRPr lang="nn-NO" sz="1600" dirty="0"/>
          </a:p>
          <a:p>
            <a:pPr eaLnBrk="1" hangingPunct="1">
              <a:defRPr/>
            </a:pPr>
            <a:endParaRPr lang="nn-NO" sz="1600" dirty="0"/>
          </a:p>
          <a:p>
            <a:pPr eaLnBrk="1" hangingPunct="1">
              <a:defRPr/>
            </a:pPr>
            <a:endParaRPr lang="nn-NO" sz="1600" dirty="0"/>
          </a:p>
          <a:p>
            <a:pPr eaLnBrk="1" hangingPunct="1">
              <a:defRPr/>
            </a:pPr>
            <a:endParaRPr lang="nn-NO" sz="1600" dirty="0"/>
          </a:p>
          <a:p>
            <a:pPr eaLnBrk="1" hangingPunct="1">
              <a:defRPr/>
            </a:pPr>
            <a:endParaRPr lang="nn-NO" sz="1600" dirty="0"/>
          </a:p>
          <a:p>
            <a:pPr eaLnBrk="1" hangingPunct="1">
              <a:defRPr/>
            </a:pPr>
            <a:r>
              <a:rPr lang="nn-NO" sz="1600" dirty="0"/>
              <a:t> </a:t>
            </a:r>
          </a:p>
          <a:p>
            <a:pPr eaLnBrk="1" hangingPunct="1">
              <a:defRPr/>
            </a:pPr>
            <a:endParaRPr lang="nn-NO" sz="1600" dirty="0"/>
          </a:p>
          <a:p>
            <a:pPr eaLnBrk="1" hangingPunct="1">
              <a:defRPr/>
            </a:pPr>
            <a:endParaRPr lang="nn-NO" sz="1600" dirty="0"/>
          </a:p>
          <a:p>
            <a:pPr eaLnBrk="1" hangingPunct="1">
              <a:defRPr/>
            </a:pPr>
            <a:endParaRPr lang="nn-NO" sz="1600" dirty="0"/>
          </a:p>
          <a:p>
            <a:pPr eaLnBrk="1" hangingPunct="1">
              <a:defRPr/>
            </a:pPr>
            <a:endParaRPr lang="nn-NO" sz="1600" dirty="0"/>
          </a:p>
          <a:p>
            <a:pPr eaLnBrk="1" hangingPunct="1">
              <a:defRPr/>
            </a:pPr>
            <a:endParaRPr lang="nn-NO" sz="1600" dirty="0"/>
          </a:p>
          <a:p>
            <a:pPr eaLnBrk="1" hangingPunct="1">
              <a:defRPr/>
            </a:pPr>
            <a:endParaRPr lang="nn-NO" sz="1600" dirty="0"/>
          </a:p>
          <a:p>
            <a:pPr eaLnBrk="1" hangingPunct="1">
              <a:defRPr/>
            </a:pPr>
            <a:endParaRPr lang="nn-NO" sz="1600" dirty="0"/>
          </a:p>
          <a:p>
            <a:pPr eaLnBrk="1" hangingPunct="1">
              <a:defRPr/>
            </a:pPr>
            <a:endParaRPr lang="nn-NO" sz="1600" dirty="0"/>
          </a:p>
          <a:p>
            <a:pPr eaLnBrk="1" hangingPunct="1">
              <a:defRPr/>
            </a:pPr>
            <a:endParaRPr lang="nn-NO" sz="1600" dirty="0">
              <a:solidFill>
                <a:schemeClr val="bg1"/>
              </a:solidFill>
            </a:endParaRPr>
          </a:p>
          <a:p>
            <a:pPr eaLnBrk="1" hangingPunct="1">
              <a:defRPr/>
            </a:pPr>
            <a:endParaRPr lang="nn-NO" sz="1600" dirty="0">
              <a:solidFill>
                <a:schemeClr val="bg1"/>
              </a:solidFill>
            </a:endParaRPr>
          </a:p>
          <a:p>
            <a:pPr eaLnBrk="1" hangingPunct="1">
              <a:defRPr/>
            </a:pPr>
            <a:endParaRPr lang="nn-NO" sz="1600" dirty="0">
              <a:solidFill>
                <a:schemeClr val="bg1"/>
              </a:solidFill>
            </a:endParaRPr>
          </a:p>
          <a:p>
            <a:pPr eaLnBrk="1" hangingPunct="1">
              <a:defRPr/>
            </a:pPr>
            <a:endParaRPr lang="nn-NO" sz="1600" dirty="0">
              <a:solidFill>
                <a:schemeClr val="bg1"/>
              </a:solidFill>
            </a:endParaRPr>
          </a:p>
          <a:p>
            <a:pPr eaLnBrk="1" hangingPunct="1">
              <a:defRPr/>
            </a:pPr>
            <a:endParaRPr lang="nn-NO" sz="1600" dirty="0"/>
          </a:p>
        </p:txBody>
      </p:sp>
      <p:sp>
        <p:nvSpPr>
          <p:cNvPr id="15366" name="TekstSylinder 7"/>
          <p:cNvSpPr txBox="1">
            <a:spLocks noChangeArrowheads="1"/>
          </p:cNvSpPr>
          <p:nvPr/>
        </p:nvSpPr>
        <p:spPr bwMode="auto">
          <a:xfrm>
            <a:off x="329060" y="4744005"/>
            <a:ext cx="3586695" cy="1668214"/>
          </a:xfrm>
          <a:prstGeom prst="rect">
            <a:avLst/>
          </a:prstGeom>
          <a:solidFill>
            <a:srgbClr val="D1D6FF"/>
          </a:solidFill>
          <a:ln>
            <a:noFill/>
          </a:ln>
          <a:effectLst>
            <a:outerShdw blurRad="50800" dist="101600" dir="8100000" algn="tr" rotWithShape="0">
              <a:prstClr val="black">
                <a:alpha val="40000"/>
              </a:prstClr>
            </a:outerShdw>
          </a:effec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defRPr/>
            </a:pPr>
            <a:r>
              <a:rPr lang="nn-NO" sz="1400" dirty="0"/>
              <a:t>Barn i kontakt med andre startar ofte med kroppslege signal og aktivitetar. Dette har stor betyding for sosial kompetanse og språkleg utvikling</a:t>
            </a:r>
            <a:r>
              <a:rPr lang="nn-NO" sz="1400" dirty="0" smtClean="0"/>
              <a:t>.</a:t>
            </a:r>
          </a:p>
          <a:p>
            <a:pPr eaLnBrk="1" hangingPunct="1">
              <a:lnSpc>
                <a:spcPct val="150000"/>
              </a:lnSpc>
              <a:defRPr/>
            </a:pPr>
            <a:endParaRPr lang="nn-NO" sz="1400" dirty="0"/>
          </a:p>
        </p:txBody>
      </p:sp>
      <p:sp>
        <p:nvSpPr>
          <p:cNvPr id="4" name="TekstSylinder 3"/>
          <p:cNvSpPr txBox="1"/>
          <p:nvPr/>
        </p:nvSpPr>
        <p:spPr>
          <a:xfrm>
            <a:off x="4355938" y="2763499"/>
            <a:ext cx="4368644" cy="3647152"/>
          </a:xfrm>
          <a:prstGeom prst="rect">
            <a:avLst/>
          </a:prstGeom>
          <a:solidFill>
            <a:srgbClr val="D1D6FF"/>
          </a:solidFill>
          <a:ln/>
          <a:effectLst>
            <a:outerShdw blurRad="50800" dist="1016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lvl="0" eaLnBrk="1" hangingPunct="1">
              <a:lnSpc>
                <a:spcPct val="150000"/>
              </a:lnSpc>
              <a:defRPr/>
            </a:pPr>
            <a:r>
              <a:rPr lang="nn-NO" sz="1400" dirty="0">
                <a:solidFill>
                  <a:prstClr val="black"/>
                </a:solidFill>
                <a:latin typeface="Arial" panose="020B0604020202020204" pitchFamily="34" charset="0"/>
                <a:cs typeface="Arial" panose="020B0604020202020204" pitchFamily="34" charset="0"/>
              </a:rPr>
              <a:t>Uformelle læringssituasjonar i leik er knytt til kvardagsaktivitetar i her- og- no-situasjonar  oppseding og anna samhandling.</a:t>
            </a:r>
          </a:p>
          <a:p>
            <a:pPr lvl="0" eaLnBrk="1" hangingPunct="1">
              <a:lnSpc>
                <a:spcPct val="150000"/>
              </a:lnSpc>
              <a:defRPr/>
            </a:pPr>
            <a:r>
              <a:rPr lang="nn-NO" sz="1400" dirty="0">
                <a:solidFill>
                  <a:prstClr val="black"/>
                </a:solidFill>
                <a:latin typeface="Arial" panose="020B0604020202020204" pitchFamily="34" charset="0"/>
                <a:cs typeface="Arial" panose="020B0604020202020204" pitchFamily="34" charset="0"/>
              </a:rPr>
              <a:t>Det er ikkje formålstenleg å trekkje eit klart skilje mellom formelle og uformelle </a:t>
            </a:r>
            <a:r>
              <a:rPr lang="nn-NO" sz="1400" dirty="0" smtClean="0">
                <a:solidFill>
                  <a:prstClr val="black"/>
                </a:solidFill>
                <a:latin typeface="Arial" panose="020B0604020202020204" pitchFamily="34" charset="0"/>
                <a:cs typeface="Arial" panose="020B0604020202020204" pitchFamily="34" charset="0"/>
              </a:rPr>
              <a:t>læringssituasjonar, </a:t>
            </a:r>
            <a:r>
              <a:rPr lang="nn-NO" sz="1400" dirty="0">
                <a:solidFill>
                  <a:prstClr val="black"/>
                </a:solidFill>
                <a:latin typeface="Arial" panose="020B0604020202020204" pitchFamily="34" charset="0"/>
                <a:cs typeface="Arial" panose="020B0604020202020204" pitchFamily="34" charset="0"/>
              </a:rPr>
              <a:t>sidan begge har eit pedagogisk formål. </a:t>
            </a:r>
          </a:p>
          <a:p>
            <a:pPr lvl="0" eaLnBrk="1" hangingPunct="1">
              <a:lnSpc>
                <a:spcPct val="150000"/>
              </a:lnSpc>
              <a:defRPr/>
            </a:pPr>
            <a:r>
              <a:rPr lang="nn-NO" sz="1400" dirty="0">
                <a:solidFill>
                  <a:prstClr val="black"/>
                </a:solidFill>
                <a:latin typeface="Arial" panose="020B0604020202020204" pitchFamily="34" charset="0"/>
                <a:cs typeface="Arial" panose="020B0604020202020204" pitchFamily="34" charset="0"/>
              </a:rPr>
              <a:t>Barn sin leik dannar eit viktig grunnlag for arbeidet med fagområda, derfor er det viktig at barna sine interesse for dei ulike områda vert stimulert.</a:t>
            </a:r>
          </a:p>
          <a:p>
            <a:pPr lvl="0" eaLnBrk="1" hangingPunct="1">
              <a:lnSpc>
                <a:spcPct val="150000"/>
              </a:lnSpc>
              <a:defRPr/>
            </a:pPr>
            <a:r>
              <a:rPr lang="nn-NO" sz="1400" dirty="0">
                <a:solidFill>
                  <a:prstClr val="black"/>
                </a:solidFill>
                <a:latin typeface="Arial" panose="020B0604020202020204" pitchFamily="34" charset="0"/>
                <a:cs typeface="Arial" panose="020B0604020202020204" pitchFamily="34" charset="0"/>
              </a:rPr>
              <a:t>Barnehagen skal her bidra til å etablere eit lærande fellesskap som verdset ulike utrykk og meiningar.</a:t>
            </a:r>
          </a:p>
        </p:txBody>
      </p:sp>
      <p:sp>
        <p:nvSpPr>
          <p:cNvPr id="5" name="TekstSylinder 4"/>
          <p:cNvSpPr txBox="1"/>
          <p:nvPr/>
        </p:nvSpPr>
        <p:spPr>
          <a:xfrm>
            <a:off x="107504" y="166691"/>
            <a:ext cx="7153076" cy="646331"/>
          </a:xfrm>
          <a:prstGeom prst="rect">
            <a:avLst/>
          </a:prstGeom>
          <a:noFill/>
        </p:spPr>
        <p:txBody>
          <a:bodyPr wrap="square" rtlCol="0">
            <a:spAutoFit/>
          </a:bodyPr>
          <a:lstStyle/>
          <a:p>
            <a:r>
              <a:rPr lang="nb-NO" dirty="0" smtClean="0"/>
              <a:t> LEGGE TIL RETTE SLIK AT LEIKEN </a:t>
            </a:r>
          </a:p>
          <a:p>
            <a:r>
              <a:rPr lang="nb-NO" dirty="0" smtClean="0"/>
              <a:t> SOSIAL LÆRING FOR ALLE BARN. </a:t>
            </a:r>
            <a:endParaRPr lang="nb-NO" dirty="0"/>
          </a:p>
        </p:txBody>
      </p:sp>
      <p:sp>
        <p:nvSpPr>
          <p:cNvPr id="72709" name="Plassholder for lysbildenummer 1"/>
          <p:cNvSpPr>
            <a:spLocks noGrp="1"/>
          </p:cNvSpPr>
          <p:nvPr>
            <p:ph type="sldNum" sz="quarter" idx="12"/>
          </p:nvPr>
        </p:nvSpPr>
        <p:spPr bwMode="auto">
          <a:xfrm>
            <a:off x="8284464" y="6125188"/>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C5C441B5-8DA4-419F-B248-E562CC232F22}" type="slidenum">
              <a:rPr lang="nn-NO" altLang="nb-NO" smtClean="0">
                <a:solidFill>
                  <a:schemeClr val="tx2"/>
                </a:solidFill>
                <a:latin typeface="Arial" charset="0"/>
              </a:rPr>
              <a:pPr>
                <a:spcBef>
                  <a:spcPct val="0"/>
                </a:spcBef>
                <a:spcAft>
                  <a:spcPct val="0"/>
                </a:spcAft>
                <a:buClrTx/>
                <a:buFontTx/>
                <a:buNone/>
              </a:pPr>
              <a:t>13</a:t>
            </a:fld>
            <a:endParaRPr lang="nn-NO" altLang="nb-NO" dirty="0">
              <a:solidFill>
                <a:schemeClr val="tx2"/>
              </a:solidFill>
              <a:latin typeface="Arial" charset="0"/>
            </a:endParaRPr>
          </a:p>
        </p:txBody>
      </p:sp>
      <p:pic>
        <p:nvPicPr>
          <p:cNvPr id="6" name="Bilde 5"/>
          <p:cNvPicPr>
            <a:picLocks noChangeAspect="1"/>
          </p:cNvPicPr>
          <p:nvPr/>
        </p:nvPicPr>
        <p:blipFill rotWithShape="1">
          <a:blip r:embed="rId2" cstate="print">
            <a:extLst>
              <a:ext uri="{28A0092B-C50C-407E-A947-70E740481C1C}">
                <a14:useLocalDpi xmlns:a14="http://schemas.microsoft.com/office/drawing/2010/main" val="0"/>
              </a:ext>
            </a:extLst>
          </a:blip>
          <a:srcRect t="17801" r="35300"/>
          <a:stretch/>
        </p:blipFill>
        <p:spPr>
          <a:xfrm rot="5400000">
            <a:off x="408137" y="2021727"/>
            <a:ext cx="2520280" cy="2401467"/>
          </a:xfrm>
          <a:prstGeom prst="rect">
            <a:avLst/>
          </a:prstGeom>
        </p:spPr>
      </p:pic>
      <p:pic>
        <p:nvPicPr>
          <p:cNvPr id="8" name="Bilde 7"/>
          <p:cNvPicPr>
            <a:picLocks noChangeAspect="1"/>
          </p:cNvPicPr>
          <p:nvPr/>
        </p:nvPicPr>
        <p:blipFill rotWithShape="1">
          <a:blip r:embed="rId3" cstate="print">
            <a:extLst>
              <a:ext uri="{28A0092B-C50C-407E-A947-70E740481C1C}">
                <a14:useLocalDpi xmlns:a14="http://schemas.microsoft.com/office/drawing/2010/main" val="0"/>
              </a:ext>
            </a:extLst>
          </a:blip>
          <a:srcRect l="23750" t="3334" r="31100" b="12667"/>
          <a:stretch/>
        </p:blipFill>
        <p:spPr>
          <a:xfrm rot="5400000">
            <a:off x="5205670" y="102292"/>
            <a:ext cx="2477073" cy="259228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Plassholder for innhold 10"/>
          <p:cNvSpPr txBox="1">
            <a:spLocks/>
          </p:cNvSpPr>
          <p:nvPr/>
        </p:nvSpPr>
        <p:spPr bwMode="auto">
          <a:xfrm>
            <a:off x="107387" y="170198"/>
            <a:ext cx="4648520" cy="6696744"/>
          </a:xfrm>
          <a:prstGeom prst="rect">
            <a:avLst/>
          </a:prstGeom>
          <a:noFill/>
          <a:ln w="19050">
            <a:solidFill>
              <a:schemeClr val="bg1"/>
            </a:solidFill>
          </a:ln>
          <a:extLst/>
        </p:spPr>
        <p:txBody>
          <a:bodyPr vert="horz" wrap="square" lIns="180000" tIns="180000" rIns="72000" bIns="0" numCol="1" rtlCol="0" anchor="t" anchorCtr="0" compatLnSpc="1">
            <a:prstTxWarp prst="textNoShape">
              <a:avLst/>
            </a:prstTxWarp>
            <a:noAutofit/>
          </a:bodyPr>
          <a:lstStyle>
            <a:lvl1pPr marL="342900" indent="-342900" algn="l" defTabSz="457200" rtl="0" eaLnBrk="0" fontAlgn="base" hangingPunct="0">
              <a:spcBef>
                <a:spcPct val="20000"/>
              </a:spcBef>
              <a:spcAft>
                <a:spcPts val="600"/>
              </a:spcAft>
              <a:buClr>
                <a:schemeClr val="tx2"/>
              </a:buClr>
              <a:buFont typeface="Wingdings 2" pitchFamily="18" charset="2"/>
              <a:buChar char=""/>
              <a:defRPr kern="1200">
                <a:solidFill>
                  <a:schemeClr val="tx1"/>
                </a:solidFill>
                <a:latin typeface="+mn-lt"/>
                <a:ea typeface="+mn-ea"/>
                <a:cs typeface="+mn-cs"/>
              </a:defRPr>
            </a:lvl1pPr>
            <a:lvl2pPr marL="742950" indent="-285750" algn="l" defTabSz="457200" rtl="0" eaLnBrk="0" fontAlgn="base" hangingPunct="0">
              <a:spcBef>
                <a:spcPct val="20000"/>
              </a:spcBef>
              <a:spcAft>
                <a:spcPts val="600"/>
              </a:spcAft>
              <a:buClr>
                <a:schemeClr val="tx2"/>
              </a:buClr>
              <a:buFont typeface="Wingdings 2" pitchFamily="18" charset="2"/>
              <a:buChar char=""/>
              <a:defRPr sz="1600" kern="1200">
                <a:solidFill>
                  <a:schemeClr val="tx1"/>
                </a:solidFill>
                <a:latin typeface="+mn-lt"/>
                <a:ea typeface="+mn-ea"/>
                <a:cs typeface="+mn-cs"/>
              </a:defRPr>
            </a:lvl2pPr>
            <a:lvl3pPr marL="1143000" indent="-228600" algn="l" defTabSz="457200" rtl="0" eaLnBrk="0" fontAlgn="base" hangingPunct="0">
              <a:spcBef>
                <a:spcPct val="20000"/>
              </a:spcBef>
              <a:spcAft>
                <a:spcPts val="600"/>
              </a:spcAft>
              <a:buClr>
                <a:schemeClr val="tx2"/>
              </a:buClr>
              <a:buFont typeface="Wingdings 2" pitchFamily="18" charset="2"/>
              <a:buChar char=""/>
              <a:defRPr sz="1400" kern="1200">
                <a:solidFill>
                  <a:schemeClr val="tx1"/>
                </a:solidFill>
                <a:latin typeface="+mn-lt"/>
                <a:ea typeface="+mn-ea"/>
                <a:cs typeface="+mn-cs"/>
              </a:defRPr>
            </a:lvl3pPr>
            <a:lvl4pPr marL="1600200" indent="-228600" algn="l" defTabSz="457200" rtl="0" eaLnBrk="0" fontAlgn="base" hangingPunct="0">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4pPr>
            <a:lvl5pPr marL="2057400" indent="-228600" algn="l" defTabSz="457200" rtl="0" eaLnBrk="0" fontAlgn="base" hangingPunct="0">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Clr>
                <a:schemeClr val="tx2"/>
              </a:buClr>
              <a:buSzPct val="101000"/>
              <a:buFont typeface="Courier New" pitchFamily="49" charset="0"/>
              <a:buChar char="o"/>
              <a:defRPr sz="1200" kern="1200">
                <a:solidFill>
                  <a:schemeClr val="tx1"/>
                </a:solidFill>
                <a:latin typeface="+mn-lt"/>
                <a:ea typeface="+mn-ea"/>
                <a:cs typeface="+mn-cs"/>
              </a:defRPr>
            </a:lvl6pPr>
            <a:lvl7pPr marL="29718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9pPr>
          </a:lstStyle>
          <a:p>
            <a:pPr marL="0" indent="0" eaLnBrk="1" fontAlgn="auto" hangingPunct="1">
              <a:spcAft>
                <a:spcPts val="0"/>
              </a:spcAft>
              <a:buClrTx/>
              <a:buFont typeface="Wingdings 2" pitchFamily="18" charset="2"/>
              <a:buNone/>
              <a:defRPr/>
            </a:pPr>
            <a:endParaRPr lang="nn-NO" sz="1400" b="1" dirty="0" smtClean="0">
              <a:latin typeface="Arial" pitchFamily="34" charset="0"/>
              <a:cs typeface="Arial" pitchFamily="34" charset="0"/>
            </a:endParaRPr>
          </a:p>
          <a:p>
            <a:pPr marL="0" indent="0" eaLnBrk="1" fontAlgn="auto" hangingPunct="1">
              <a:lnSpc>
                <a:spcPct val="160000"/>
              </a:lnSpc>
              <a:spcAft>
                <a:spcPts val="0"/>
              </a:spcAft>
              <a:buClrTx/>
              <a:buNone/>
              <a:tabLst>
                <a:tab pos="0" algn="l"/>
              </a:tabLst>
              <a:defRPr/>
            </a:pPr>
            <a:r>
              <a:rPr lang="nn-NO" sz="1100" b="1" dirty="0" smtClean="0">
                <a:latin typeface="Arial" pitchFamily="34" charset="0"/>
                <a:cs typeface="Arial" pitchFamily="34" charset="0"/>
              </a:rPr>
              <a:t>       </a:t>
            </a:r>
            <a:r>
              <a:rPr lang="nn-NO" sz="1400" b="1" dirty="0" smtClean="0">
                <a:latin typeface="Arial" pitchFamily="34" charset="0"/>
                <a:cs typeface="Arial" pitchFamily="34" charset="0"/>
              </a:rPr>
              <a:t> </a:t>
            </a:r>
          </a:p>
          <a:p>
            <a:pPr marL="0" lvl="0" indent="0" defTabSz="720000" eaLnBrk="1" hangingPunct="1">
              <a:spcBef>
                <a:spcPct val="0"/>
              </a:spcBef>
              <a:spcAft>
                <a:spcPct val="0"/>
              </a:spcAft>
              <a:buClrTx/>
              <a:buNone/>
              <a:defRPr/>
            </a:pPr>
            <a:r>
              <a:rPr lang="nn-NO" sz="1400" dirty="0" smtClean="0">
                <a:solidFill>
                  <a:prstClr val="black"/>
                </a:solidFill>
                <a:latin typeface="Arial" charset="0"/>
                <a:cs typeface="Arial" charset="0"/>
              </a:rPr>
              <a:t>Gjennom kommunikasjon, språk </a:t>
            </a:r>
          </a:p>
          <a:p>
            <a:pPr marL="0" lvl="0" indent="0" defTabSz="720000" eaLnBrk="1" hangingPunct="1">
              <a:spcBef>
                <a:spcPct val="0"/>
              </a:spcBef>
              <a:spcAft>
                <a:spcPct val="0"/>
              </a:spcAft>
              <a:buClrTx/>
              <a:buNone/>
              <a:defRPr/>
            </a:pPr>
            <a:r>
              <a:rPr lang="nn-NO" sz="1400" dirty="0" smtClean="0">
                <a:solidFill>
                  <a:prstClr val="black"/>
                </a:solidFill>
                <a:latin typeface="Arial" charset="0"/>
                <a:cs typeface="Arial" charset="0"/>
              </a:rPr>
              <a:t>og tekst skal barnehagen </a:t>
            </a:r>
            <a:r>
              <a:rPr lang="nn-NO" sz="1400" dirty="0">
                <a:solidFill>
                  <a:prstClr val="black"/>
                </a:solidFill>
                <a:latin typeface="Arial" charset="0"/>
                <a:cs typeface="Arial" charset="0"/>
              </a:rPr>
              <a:t>bidra til </a:t>
            </a:r>
            <a:r>
              <a:rPr lang="nn-NO" sz="1400" dirty="0" smtClean="0">
                <a:solidFill>
                  <a:prstClr val="black"/>
                </a:solidFill>
                <a:latin typeface="Arial" charset="0"/>
                <a:cs typeface="Arial" charset="0"/>
              </a:rPr>
              <a:t>at</a:t>
            </a:r>
          </a:p>
          <a:p>
            <a:pPr marL="0" lvl="0" indent="0" defTabSz="720000" eaLnBrk="1" hangingPunct="1">
              <a:spcBef>
                <a:spcPct val="0"/>
              </a:spcBef>
              <a:spcAft>
                <a:spcPct val="0"/>
              </a:spcAft>
              <a:buClrTx/>
              <a:buNone/>
              <a:defRPr/>
            </a:pPr>
            <a:r>
              <a:rPr lang="nn-NO" sz="1400" dirty="0" smtClean="0">
                <a:solidFill>
                  <a:prstClr val="black"/>
                </a:solidFill>
                <a:latin typeface="Arial" charset="0"/>
                <a:cs typeface="Arial" charset="0"/>
              </a:rPr>
              <a:t>barn </a:t>
            </a:r>
            <a:r>
              <a:rPr lang="nn-NO" sz="1400" dirty="0">
                <a:solidFill>
                  <a:prstClr val="black"/>
                </a:solidFill>
                <a:latin typeface="Arial" charset="0"/>
                <a:cs typeface="Arial" charset="0"/>
              </a:rPr>
              <a:t>leikar med språk, </a:t>
            </a:r>
            <a:r>
              <a:rPr lang="nn-NO" sz="1400" dirty="0" smtClean="0">
                <a:solidFill>
                  <a:prstClr val="black"/>
                </a:solidFill>
                <a:latin typeface="Arial" charset="0"/>
                <a:cs typeface="Arial" charset="0"/>
              </a:rPr>
              <a:t>symbol </a:t>
            </a:r>
            <a:r>
              <a:rPr lang="nn-NO" sz="1400" dirty="0">
                <a:solidFill>
                  <a:prstClr val="black"/>
                </a:solidFill>
                <a:latin typeface="Arial" charset="0"/>
                <a:cs typeface="Arial" charset="0"/>
              </a:rPr>
              <a:t>og tekst </a:t>
            </a:r>
            <a:endParaRPr lang="nn-NO" sz="1400" dirty="0" smtClean="0">
              <a:solidFill>
                <a:prstClr val="black"/>
              </a:solidFill>
              <a:latin typeface="Arial" charset="0"/>
              <a:cs typeface="Arial" charset="0"/>
            </a:endParaRPr>
          </a:p>
          <a:p>
            <a:pPr marL="0" lvl="0" indent="0" defTabSz="720000" eaLnBrk="1" hangingPunct="1">
              <a:spcBef>
                <a:spcPct val="0"/>
              </a:spcBef>
              <a:spcAft>
                <a:spcPct val="0"/>
              </a:spcAft>
              <a:buClrTx/>
              <a:buNone/>
              <a:defRPr/>
            </a:pPr>
            <a:r>
              <a:rPr lang="nn-NO" sz="1400" dirty="0" smtClean="0">
                <a:solidFill>
                  <a:prstClr val="black"/>
                </a:solidFill>
                <a:latin typeface="Arial" charset="0"/>
                <a:cs typeface="Arial" charset="0"/>
              </a:rPr>
              <a:t>og </a:t>
            </a:r>
            <a:r>
              <a:rPr lang="nn-NO" sz="1400" dirty="0">
                <a:solidFill>
                  <a:prstClr val="black"/>
                </a:solidFill>
                <a:latin typeface="Arial" charset="0"/>
                <a:cs typeface="Arial" charset="0"/>
              </a:rPr>
              <a:t>stimulere til at borna vert nyfikne, </a:t>
            </a:r>
            <a:r>
              <a:rPr lang="nn-NO" sz="1400" dirty="0" smtClean="0">
                <a:solidFill>
                  <a:prstClr val="black"/>
                </a:solidFill>
                <a:latin typeface="Arial" charset="0"/>
                <a:cs typeface="Arial" charset="0"/>
              </a:rPr>
              <a:t>   </a:t>
            </a:r>
          </a:p>
          <a:p>
            <a:pPr marL="0" lvl="0" indent="0" defTabSz="720000" eaLnBrk="1" hangingPunct="1">
              <a:spcBef>
                <a:spcPct val="0"/>
              </a:spcBef>
              <a:spcAft>
                <a:spcPct val="0"/>
              </a:spcAft>
              <a:buClrTx/>
              <a:buNone/>
              <a:defRPr/>
            </a:pPr>
            <a:r>
              <a:rPr lang="nn-NO" sz="1400" dirty="0" smtClean="0">
                <a:solidFill>
                  <a:prstClr val="black"/>
                </a:solidFill>
                <a:latin typeface="Arial" charset="0"/>
                <a:cs typeface="Arial" charset="0"/>
              </a:rPr>
              <a:t>bevisste </a:t>
            </a:r>
            <a:r>
              <a:rPr lang="nn-NO" sz="1400" dirty="0">
                <a:solidFill>
                  <a:prstClr val="black"/>
                </a:solidFill>
                <a:latin typeface="Arial" charset="0"/>
                <a:cs typeface="Arial" charset="0"/>
              </a:rPr>
              <a:t>og utviklar </a:t>
            </a:r>
            <a:r>
              <a:rPr lang="nn-NO" sz="1400" dirty="0" smtClean="0">
                <a:solidFill>
                  <a:prstClr val="black"/>
                </a:solidFill>
                <a:latin typeface="Arial" charset="0"/>
                <a:cs typeface="Arial" charset="0"/>
              </a:rPr>
              <a:t>språket. </a:t>
            </a:r>
          </a:p>
          <a:p>
            <a:pPr marL="0" lvl="0" indent="0" defTabSz="720000" eaLnBrk="1" hangingPunct="1">
              <a:spcBef>
                <a:spcPct val="0"/>
              </a:spcBef>
              <a:spcAft>
                <a:spcPct val="0"/>
              </a:spcAft>
              <a:buClrTx/>
              <a:buNone/>
              <a:defRPr/>
            </a:pPr>
            <a:endParaRPr lang="nn-NO" sz="1400" dirty="0" smtClean="0">
              <a:solidFill>
                <a:prstClr val="black"/>
              </a:solidFill>
              <a:latin typeface="Arial" charset="0"/>
              <a:cs typeface="Arial" charset="0"/>
            </a:endParaRPr>
          </a:p>
          <a:p>
            <a:pPr marL="0" lvl="0" indent="0" defTabSz="720000" eaLnBrk="1" hangingPunct="1">
              <a:spcBef>
                <a:spcPct val="0"/>
              </a:spcBef>
              <a:spcAft>
                <a:spcPct val="0"/>
              </a:spcAft>
              <a:buClrTx/>
              <a:buNone/>
              <a:defRPr/>
            </a:pPr>
            <a:r>
              <a:rPr lang="nn-NO" sz="1400" dirty="0" smtClean="0">
                <a:solidFill>
                  <a:prstClr val="black"/>
                </a:solidFill>
                <a:latin typeface="Arial" charset="0"/>
                <a:cs typeface="Arial" charset="0"/>
              </a:rPr>
              <a:t>Barna skal også lære å bruke språket </a:t>
            </a:r>
            <a:r>
              <a:rPr lang="nn-NO" sz="1400" dirty="0">
                <a:solidFill>
                  <a:prstClr val="black"/>
                </a:solidFill>
                <a:latin typeface="Arial" charset="0"/>
                <a:cs typeface="Arial" charset="0"/>
              </a:rPr>
              <a:t>for å uttrykkje kjensler, </a:t>
            </a:r>
            <a:r>
              <a:rPr lang="nn-NO" sz="1400" dirty="0" smtClean="0">
                <a:solidFill>
                  <a:prstClr val="black"/>
                </a:solidFill>
                <a:latin typeface="Arial" charset="0"/>
                <a:cs typeface="Arial" charset="0"/>
              </a:rPr>
              <a:t>ønske og erfaringar til </a:t>
            </a:r>
            <a:r>
              <a:rPr lang="nn-NO" sz="1400" dirty="0">
                <a:solidFill>
                  <a:prstClr val="black"/>
                </a:solidFill>
                <a:latin typeface="Arial" charset="0"/>
                <a:cs typeface="Arial" charset="0"/>
              </a:rPr>
              <a:t>å </a:t>
            </a:r>
            <a:r>
              <a:rPr lang="nn-NO" sz="1400" dirty="0" smtClean="0">
                <a:solidFill>
                  <a:prstClr val="black"/>
                </a:solidFill>
                <a:latin typeface="Arial" charset="0"/>
                <a:cs typeface="Arial" charset="0"/>
              </a:rPr>
              <a:t>løyse </a:t>
            </a:r>
            <a:r>
              <a:rPr lang="nn-NO" sz="1400" dirty="0" err="1" smtClean="0">
                <a:solidFill>
                  <a:prstClr val="black"/>
                </a:solidFill>
                <a:latin typeface="Arial" charset="0"/>
                <a:cs typeface="Arial" charset="0"/>
              </a:rPr>
              <a:t>konﬂikter</a:t>
            </a:r>
            <a:r>
              <a:rPr lang="nn-NO" sz="1400" dirty="0" smtClean="0">
                <a:solidFill>
                  <a:prstClr val="black"/>
                </a:solidFill>
                <a:latin typeface="Arial" charset="0"/>
                <a:cs typeface="Arial" charset="0"/>
              </a:rPr>
              <a:t> og                                            </a:t>
            </a:r>
          </a:p>
          <a:p>
            <a:pPr marL="0" lvl="0" indent="0" defTabSz="720000" eaLnBrk="1" hangingPunct="1">
              <a:spcBef>
                <a:spcPct val="0"/>
              </a:spcBef>
              <a:spcAft>
                <a:spcPct val="0"/>
              </a:spcAft>
              <a:buClrTx/>
              <a:buNone/>
              <a:defRPr/>
            </a:pPr>
            <a:r>
              <a:rPr lang="nn-NO" sz="1400" dirty="0" smtClean="0">
                <a:solidFill>
                  <a:prstClr val="black"/>
                </a:solidFill>
                <a:latin typeface="Arial" charset="0"/>
                <a:cs typeface="Arial" charset="0"/>
              </a:rPr>
              <a:t>til </a:t>
            </a:r>
            <a:r>
              <a:rPr lang="nn-NO" sz="1400" dirty="0">
                <a:solidFill>
                  <a:prstClr val="black"/>
                </a:solidFill>
                <a:latin typeface="Arial" charset="0"/>
                <a:cs typeface="Arial" charset="0"/>
              </a:rPr>
              <a:t>å skape </a:t>
            </a:r>
            <a:r>
              <a:rPr lang="nn-NO" sz="1400" dirty="0" smtClean="0">
                <a:solidFill>
                  <a:prstClr val="black"/>
                </a:solidFill>
                <a:latin typeface="Arial" charset="0"/>
                <a:cs typeface="Arial" charset="0"/>
              </a:rPr>
              <a:t>positive relasjonar </a:t>
            </a:r>
            <a:r>
              <a:rPr lang="nn-NO" sz="1400" dirty="0">
                <a:solidFill>
                  <a:prstClr val="black"/>
                </a:solidFill>
                <a:latin typeface="Arial" charset="0"/>
                <a:cs typeface="Arial" charset="0"/>
              </a:rPr>
              <a:t>i leik og </a:t>
            </a:r>
            <a:r>
              <a:rPr lang="nn-NO" sz="1400" dirty="0" smtClean="0">
                <a:solidFill>
                  <a:prstClr val="black"/>
                </a:solidFill>
                <a:latin typeface="Arial" charset="0"/>
                <a:cs typeface="Arial" charset="0"/>
              </a:rPr>
              <a:t>anna </a:t>
            </a:r>
            <a:r>
              <a:rPr lang="nn-NO" sz="1400" dirty="0">
                <a:solidFill>
                  <a:prstClr val="black"/>
                </a:solidFill>
                <a:latin typeface="Arial" charset="0"/>
                <a:cs typeface="Arial" charset="0"/>
              </a:rPr>
              <a:t>samvær. </a:t>
            </a:r>
            <a:endParaRPr lang="nn-NO" sz="1400" dirty="0" smtClean="0">
              <a:solidFill>
                <a:prstClr val="black"/>
              </a:solidFill>
              <a:latin typeface="Arial" charset="0"/>
              <a:cs typeface="Arial" charset="0"/>
            </a:endParaRPr>
          </a:p>
          <a:p>
            <a:pPr marL="0" lvl="0" indent="0" defTabSz="720000" eaLnBrk="1" hangingPunct="1">
              <a:spcBef>
                <a:spcPct val="0"/>
              </a:spcBef>
              <a:spcAft>
                <a:spcPct val="0"/>
              </a:spcAft>
              <a:buClrTx/>
              <a:buNone/>
              <a:defRPr/>
            </a:pPr>
            <a:r>
              <a:rPr lang="nn-NO" sz="1400" dirty="0" smtClean="0">
                <a:solidFill>
                  <a:prstClr val="black"/>
                </a:solidFill>
                <a:latin typeface="Arial" charset="0"/>
                <a:cs typeface="Arial" charset="0"/>
              </a:rPr>
              <a:t>( </a:t>
            </a:r>
            <a:r>
              <a:rPr lang="nn-NO" sz="1400" dirty="0">
                <a:solidFill>
                  <a:prstClr val="black"/>
                </a:solidFill>
                <a:latin typeface="Arial" charset="0"/>
                <a:cs typeface="Arial" charset="0"/>
              </a:rPr>
              <a:t>Rammeplanen </a:t>
            </a:r>
            <a:r>
              <a:rPr lang="nn-NO" sz="1400" dirty="0" smtClean="0">
                <a:solidFill>
                  <a:prstClr val="black"/>
                </a:solidFill>
                <a:latin typeface="Arial" charset="0"/>
                <a:cs typeface="Arial" charset="0"/>
              </a:rPr>
              <a:t>2017</a:t>
            </a:r>
            <a:endParaRPr lang="nn-NO" sz="1400" dirty="0">
              <a:solidFill>
                <a:prstClr val="black"/>
              </a:solidFill>
              <a:latin typeface="Arial" charset="0"/>
              <a:cs typeface="Arial" charset="0"/>
            </a:endParaRPr>
          </a:p>
          <a:p>
            <a:pPr marL="0" lvl="0" indent="0" defTabSz="720000" eaLnBrk="1" hangingPunct="1">
              <a:spcBef>
                <a:spcPct val="0"/>
              </a:spcBef>
              <a:spcAft>
                <a:spcPct val="0"/>
              </a:spcAft>
              <a:buClrTx/>
              <a:buNone/>
              <a:defRPr/>
            </a:pPr>
            <a:endParaRPr lang="nn-NO" sz="1400" dirty="0" smtClean="0">
              <a:solidFill>
                <a:prstClr val="black"/>
              </a:solidFill>
              <a:latin typeface="Arial" charset="0"/>
              <a:cs typeface="Arial" charset="0"/>
            </a:endParaRPr>
          </a:p>
          <a:p>
            <a:pPr marL="0" indent="0" eaLnBrk="1" fontAlgn="auto" hangingPunct="1">
              <a:lnSpc>
                <a:spcPct val="160000"/>
              </a:lnSpc>
              <a:spcAft>
                <a:spcPts val="0"/>
              </a:spcAft>
              <a:buClrTx/>
              <a:buNone/>
              <a:tabLst>
                <a:tab pos="0" algn="l"/>
              </a:tabLst>
              <a:defRPr/>
            </a:pPr>
            <a:r>
              <a:rPr lang="nn-NO" sz="1400" b="1" dirty="0" smtClean="0">
                <a:latin typeface="Arial" pitchFamily="34" charset="0"/>
                <a:cs typeface="Arial" pitchFamily="34" charset="0"/>
              </a:rPr>
              <a:t>Personale </a:t>
            </a:r>
            <a:r>
              <a:rPr lang="nn-NO" sz="1400" b="1" dirty="0">
                <a:latin typeface="Arial" pitchFamily="34" charset="0"/>
                <a:cs typeface="Arial" pitchFamily="34" charset="0"/>
              </a:rPr>
              <a:t>skal:</a:t>
            </a:r>
          </a:p>
          <a:p>
            <a:pPr marL="243450" indent="-171450" eaLnBrk="1" fontAlgn="auto" hangingPunct="1">
              <a:spcBef>
                <a:spcPts val="0"/>
              </a:spcBef>
              <a:spcAft>
                <a:spcPts val="0"/>
              </a:spcAft>
              <a:buClrTx/>
              <a:buFont typeface="Arial" panose="020B0604020202020204" pitchFamily="34" charset="0"/>
              <a:buChar char="•"/>
              <a:tabLst>
                <a:tab pos="0" algn="l"/>
              </a:tabLst>
              <a:defRPr/>
            </a:pPr>
            <a:r>
              <a:rPr lang="nn-NO" sz="1200" dirty="0">
                <a:solidFill>
                  <a:srgbClr val="000000"/>
                </a:solidFill>
                <a:latin typeface="Museo Sans 100"/>
              </a:rPr>
              <a:t>Skape eit variert språkmiljø der </a:t>
            </a:r>
          </a:p>
          <a:p>
            <a:pPr marL="72000" indent="0" eaLnBrk="1" fontAlgn="auto" hangingPunct="1">
              <a:spcBef>
                <a:spcPts val="0"/>
              </a:spcBef>
              <a:spcAft>
                <a:spcPts val="0"/>
              </a:spcAft>
              <a:buClrTx/>
              <a:buNone/>
              <a:tabLst>
                <a:tab pos="0" algn="l"/>
              </a:tabLst>
              <a:defRPr/>
            </a:pPr>
            <a:r>
              <a:rPr lang="nn-NO" sz="1200" dirty="0">
                <a:solidFill>
                  <a:srgbClr val="000000"/>
                </a:solidFill>
                <a:latin typeface="Museo Sans 100"/>
              </a:rPr>
              <a:t>    barna får oppleve glede ved å </a:t>
            </a:r>
            <a:endParaRPr lang="nn-NO" sz="1200" dirty="0" smtClean="0">
              <a:solidFill>
                <a:srgbClr val="000000"/>
              </a:solidFill>
              <a:latin typeface="Museo Sans 100"/>
            </a:endParaRPr>
          </a:p>
          <a:p>
            <a:pPr marL="72000" indent="0" eaLnBrk="1" fontAlgn="auto" hangingPunct="1">
              <a:spcBef>
                <a:spcPts val="0"/>
              </a:spcBef>
              <a:spcAft>
                <a:spcPts val="0"/>
              </a:spcAft>
              <a:buClrTx/>
              <a:buNone/>
              <a:tabLst>
                <a:tab pos="0" algn="l"/>
              </a:tabLst>
              <a:defRPr/>
            </a:pPr>
            <a:r>
              <a:rPr lang="nn-NO" sz="1200" dirty="0">
                <a:solidFill>
                  <a:srgbClr val="000000"/>
                </a:solidFill>
                <a:latin typeface="Museo Sans 100"/>
              </a:rPr>
              <a:t> </a:t>
            </a:r>
            <a:r>
              <a:rPr lang="nn-NO" sz="1200" dirty="0" smtClean="0">
                <a:solidFill>
                  <a:srgbClr val="000000"/>
                </a:solidFill>
                <a:latin typeface="Museo Sans 100"/>
              </a:rPr>
              <a:t>   bruke språk </a:t>
            </a:r>
            <a:r>
              <a:rPr lang="nn-NO" sz="1200" dirty="0">
                <a:solidFill>
                  <a:srgbClr val="000000"/>
                </a:solidFill>
                <a:latin typeface="Museo Sans 100"/>
              </a:rPr>
              <a:t>og kommunisere </a:t>
            </a:r>
            <a:endParaRPr lang="nn-NO" sz="1200" dirty="0" smtClean="0">
              <a:solidFill>
                <a:srgbClr val="000000"/>
              </a:solidFill>
              <a:latin typeface="Museo Sans 100"/>
            </a:endParaRPr>
          </a:p>
          <a:p>
            <a:pPr marL="72000" indent="0" eaLnBrk="1" fontAlgn="auto" hangingPunct="1">
              <a:spcBef>
                <a:spcPts val="0"/>
              </a:spcBef>
              <a:spcAft>
                <a:spcPts val="0"/>
              </a:spcAft>
              <a:buClrTx/>
              <a:buNone/>
              <a:tabLst>
                <a:tab pos="0" algn="l"/>
              </a:tabLst>
              <a:defRPr/>
            </a:pPr>
            <a:r>
              <a:rPr lang="nn-NO" sz="1200" dirty="0">
                <a:solidFill>
                  <a:srgbClr val="000000"/>
                </a:solidFill>
                <a:latin typeface="Museo Sans 100"/>
              </a:rPr>
              <a:t> </a:t>
            </a:r>
            <a:r>
              <a:rPr lang="nn-NO" sz="1200" dirty="0" smtClean="0">
                <a:solidFill>
                  <a:srgbClr val="000000"/>
                </a:solidFill>
                <a:latin typeface="Museo Sans 100"/>
              </a:rPr>
              <a:t>   med </a:t>
            </a:r>
            <a:r>
              <a:rPr lang="nn-NO" sz="1200" dirty="0">
                <a:solidFill>
                  <a:srgbClr val="000000"/>
                </a:solidFill>
                <a:latin typeface="Museo Sans 100"/>
              </a:rPr>
              <a:t>andre </a:t>
            </a:r>
            <a:endParaRPr lang="nn-NO" sz="1200" dirty="0">
              <a:latin typeface="Arial" pitchFamily="34" charset="0"/>
              <a:cs typeface="Arial" pitchFamily="34" charset="0"/>
            </a:endParaRPr>
          </a:p>
          <a:p>
            <a:pPr marL="243450" indent="-171450" eaLnBrk="1" fontAlgn="auto" hangingPunct="1">
              <a:spcBef>
                <a:spcPts val="0"/>
              </a:spcBef>
              <a:spcAft>
                <a:spcPts val="0"/>
              </a:spcAft>
              <a:buClrTx/>
              <a:buFont typeface="Arial" panose="020B0604020202020204" pitchFamily="34" charset="0"/>
              <a:buChar char="•"/>
              <a:defRPr/>
            </a:pPr>
            <a:r>
              <a:rPr lang="nn-NO" sz="1200" dirty="0">
                <a:latin typeface="Arial" pitchFamily="34" charset="0"/>
                <a:cs typeface="Arial" pitchFamily="34" charset="0"/>
              </a:rPr>
              <a:t>Bruke litteraturskatten vår </a:t>
            </a:r>
            <a:r>
              <a:rPr lang="nn-NO" sz="1200" dirty="0" smtClean="0">
                <a:latin typeface="Arial" pitchFamily="34" charset="0"/>
                <a:cs typeface="Arial" pitchFamily="34" charset="0"/>
              </a:rPr>
              <a:t>aktivt</a:t>
            </a:r>
          </a:p>
          <a:p>
            <a:pPr marL="72000" indent="0" eaLnBrk="1" fontAlgn="auto" hangingPunct="1">
              <a:spcBef>
                <a:spcPts val="0"/>
              </a:spcBef>
              <a:spcAft>
                <a:spcPts val="0"/>
              </a:spcAft>
              <a:buClrTx/>
              <a:buNone/>
              <a:defRPr/>
            </a:pPr>
            <a:r>
              <a:rPr lang="nn-NO" sz="1200" dirty="0">
                <a:latin typeface="Arial" pitchFamily="34" charset="0"/>
                <a:cs typeface="Arial" pitchFamily="34" charset="0"/>
              </a:rPr>
              <a:t> </a:t>
            </a:r>
            <a:r>
              <a:rPr lang="nn-NO" sz="1200" dirty="0" smtClean="0">
                <a:latin typeface="Arial" pitchFamily="34" charset="0"/>
                <a:cs typeface="Arial" pitchFamily="34" charset="0"/>
              </a:rPr>
              <a:t>   </a:t>
            </a:r>
            <a:r>
              <a:rPr lang="nn-NO" sz="1200" dirty="0">
                <a:latin typeface="Arial" pitchFamily="34" charset="0"/>
                <a:cs typeface="Arial" pitchFamily="34" charset="0"/>
              </a:rPr>
              <a:t>med </a:t>
            </a:r>
            <a:r>
              <a:rPr lang="nn-NO" sz="1200" dirty="0" smtClean="0">
                <a:latin typeface="Arial" pitchFamily="34" charset="0"/>
                <a:cs typeface="Arial" pitchFamily="34" charset="0"/>
              </a:rPr>
              <a:t>bøker</a:t>
            </a:r>
            <a:r>
              <a:rPr lang="nn-NO" sz="1200" dirty="0">
                <a:latin typeface="Arial" pitchFamily="34" charset="0"/>
                <a:cs typeface="Arial" pitchFamily="34" charset="0"/>
              </a:rPr>
              <a:t>, songar, eventyr, rim, regler, m.m. </a:t>
            </a:r>
          </a:p>
          <a:p>
            <a:pPr marL="243450" indent="-171450" eaLnBrk="1" fontAlgn="auto" hangingPunct="1">
              <a:spcBef>
                <a:spcPts val="0"/>
              </a:spcBef>
              <a:spcAft>
                <a:spcPts val="0"/>
              </a:spcAft>
              <a:buClrTx/>
              <a:buFont typeface="Arial" panose="020B0604020202020204" pitchFamily="34" charset="0"/>
              <a:buChar char="•"/>
              <a:defRPr/>
            </a:pPr>
            <a:r>
              <a:rPr lang="nn-NO" sz="1200" dirty="0">
                <a:latin typeface="Arial" pitchFamily="34" charset="0"/>
                <a:cs typeface="Arial" pitchFamily="34" charset="0"/>
              </a:rPr>
              <a:t>Samtale og hjelpe barna til å setje ord på                     opplevingar, kjensler og det som skjer i omgjevnadane.</a:t>
            </a:r>
          </a:p>
          <a:p>
            <a:pPr marL="243450" indent="-171450" eaLnBrk="1" fontAlgn="auto" hangingPunct="1">
              <a:spcBef>
                <a:spcPts val="0"/>
              </a:spcBef>
              <a:spcAft>
                <a:spcPts val="0"/>
              </a:spcAft>
              <a:buClrTx/>
              <a:buFont typeface="Arial" panose="020B0604020202020204" pitchFamily="34" charset="0"/>
              <a:buChar char="•"/>
              <a:defRPr/>
            </a:pPr>
            <a:r>
              <a:rPr lang="nn-NO" sz="1200" dirty="0">
                <a:latin typeface="Arial" pitchFamily="34" charset="0"/>
                <a:cs typeface="Arial" pitchFamily="34" charset="0"/>
              </a:rPr>
              <a:t>Skape eit miljø der alle dagleg opplever spenning og glede ved høgtlesing, forteljing ,song og samtale og sjå til at alle vert  inkludert i språkstimulerande aktivitetar</a:t>
            </a:r>
          </a:p>
          <a:p>
            <a:pPr marL="243450" indent="-171450" eaLnBrk="1" fontAlgn="auto" hangingPunct="1">
              <a:spcBef>
                <a:spcPts val="0"/>
              </a:spcBef>
              <a:spcAft>
                <a:spcPts val="0"/>
              </a:spcAft>
              <a:buClrTx/>
              <a:buFont typeface="Arial" panose="020B0604020202020204" pitchFamily="34" charset="0"/>
              <a:buChar char="•"/>
              <a:defRPr/>
            </a:pPr>
            <a:r>
              <a:rPr lang="nn-NO" sz="1200" dirty="0">
                <a:latin typeface="Arial" pitchFamily="34" charset="0"/>
                <a:cs typeface="Arial" pitchFamily="34" charset="0"/>
              </a:rPr>
              <a:t>Arbeide aktivt og systematisk med språk for å skape gode relasjonar og oppnå positivt samspel mellom barna. </a:t>
            </a:r>
          </a:p>
          <a:p>
            <a:pPr marL="243450" indent="-171450" eaLnBrk="1" fontAlgn="auto" hangingPunct="1">
              <a:spcBef>
                <a:spcPts val="0"/>
              </a:spcBef>
              <a:spcAft>
                <a:spcPts val="0"/>
              </a:spcAft>
              <a:buClrTx/>
              <a:buFont typeface="Arial" panose="020B0604020202020204" pitchFamily="34" charset="0"/>
              <a:buChar char="•"/>
              <a:defRPr/>
            </a:pPr>
            <a:r>
              <a:rPr lang="nn-NO" sz="1200" dirty="0">
                <a:solidFill>
                  <a:srgbClr val="000000"/>
                </a:solidFill>
                <a:latin typeface="Museo Sans 100"/>
              </a:rPr>
              <a:t>Bruker språk til å skape relasjonar og delta i leik, og som reiskap til å løyse konfliktar </a:t>
            </a:r>
            <a:endParaRPr lang="nn-NO" sz="1200" dirty="0">
              <a:latin typeface="Arial" pitchFamily="34" charset="0"/>
              <a:cs typeface="Arial" pitchFamily="34" charset="0"/>
            </a:endParaRPr>
          </a:p>
          <a:p>
            <a:pPr marL="0" indent="0" eaLnBrk="1" fontAlgn="auto" hangingPunct="1">
              <a:spcAft>
                <a:spcPts val="0"/>
              </a:spcAft>
              <a:buClrTx/>
              <a:buNone/>
              <a:defRPr/>
            </a:pPr>
            <a:endParaRPr lang="nn-NO" sz="1200" dirty="0">
              <a:latin typeface="Arial" pitchFamily="34" charset="0"/>
              <a:cs typeface="Arial" pitchFamily="34" charset="0"/>
            </a:endParaRPr>
          </a:p>
          <a:p>
            <a:pPr marL="274320" indent="-274320" eaLnBrk="1" fontAlgn="auto" hangingPunct="1">
              <a:spcAft>
                <a:spcPts val="0"/>
              </a:spcAft>
              <a:buFont typeface="Wingdings 2"/>
              <a:buChar char=""/>
              <a:defRPr/>
            </a:pPr>
            <a:endParaRPr lang="nn-NO" sz="1200" dirty="0">
              <a:latin typeface="Times New Roman" pitchFamily="18" charset="0"/>
              <a:cs typeface="Times New Roman" pitchFamily="18" charset="0"/>
            </a:endParaRPr>
          </a:p>
        </p:txBody>
      </p:sp>
      <p:sp>
        <p:nvSpPr>
          <p:cNvPr id="8" name="Plassholder for innhold 7"/>
          <p:cNvSpPr>
            <a:spLocks noGrp="1"/>
          </p:cNvSpPr>
          <p:nvPr>
            <p:ph sz="quarter" idx="4"/>
          </p:nvPr>
        </p:nvSpPr>
        <p:spPr>
          <a:xfrm>
            <a:off x="4785866" y="146003"/>
            <a:ext cx="4427984" cy="6696744"/>
          </a:xfrm>
          <a:noFill/>
          <a:ln w="15875">
            <a:solidFill>
              <a:schemeClr val="bg1"/>
            </a:solidFill>
          </a:ln>
        </p:spPr>
        <p:txBody>
          <a:bodyPr wrap="square" lIns="0" tIns="0" rIns="108000" bIns="0" rtlCol="0" anchor="t">
            <a:noAutofit/>
          </a:bodyPr>
          <a:lstStyle/>
          <a:p>
            <a:pPr marL="274320" indent="-274320" eaLnBrk="1" fontAlgn="auto" hangingPunct="1">
              <a:spcAft>
                <a:spcPts val="0"/>
              </a:spcAft>
              <a:buFont typeface="Arial" charset="0"/>
              <a:buNone/>
              <a:defRPr/>
            </a:pPr>
            <a:endParaRPr lang="nn-NO" sz="1200" dirty="0">
              <a:latin typeface="Comic Sans MS" pitchFamily="66" charset="0"/>
              <a:cs typeface="Times New Roman" pitchFamily="18" charset="0"/>
            </a:endParaRPr>
          </a:p>
          <a:p>
            <a:pPr marL="274320" indent="-274320" eaLnBrk="1" fontAlgn="auto" hangingPunct="1">
              <a:spcAft>
                <a:spcPts val="0"/>
              </a:spcAft>
              <a:buFont typeface="Arial" charset="0"/>
              <a:buNone/>
              <a:defRPr/>
            </a:pPr>
            <a:r>
              <a:rPr lang="nn-NO" sz="1200" dirty="0">
                <a:latin typeface="Arial" pitchFamily="34" charset="0"/>
                <a:cs typeface="Arial" pitchFamily="34" charset="0"/>
              </a:rPr>
              <a:t>       </a:t>
            </a:r>
          </a:p>
          <a:p>
            <a:pPr marL="274320" indent="-274320" eaLnBrk="1" fontAlgn="auto" hangingPunct="1">
              <a:spcAft>
                <a:spcPts val="0"/>
              </a:spcAft>
              <a:buNone/>
              <a:defRPr/>
            </a:pPr>
            <a:r>
              <a:rPr lang="nn-NO" sz="1200" b="1" dirty="0">
                <a:latin typeface="Arial" pitchFamily="34" charset="0"/>
                <a:cs typeface="Arial" pitchFamily="34" charset="0"/>
              </a:rPr>
              <a:t>       </a:t>
            </a:r>
            <a:endParaRPr lang="nn-NO" sz="1200" b="1" dirty="0" smtClean="0">
              <a:latin typeface="Arial" pitchFamily="34" charset="0"/>
              <a:cs typeface="Arial" pitchFamily="34" charset="0"/>
            </a:endParaRPr>
          </a:p>
          <a:p>
            <a:pPr marL="274320" indent="-274320" eaLnBrk="1" fontAlgn="auto" hangingPunct="1">
              <a:spcAft>
                <a:spcPts val="0"/>
              </a:spcAft>
              <a:buNone/>
              <a:defRPr/>
            </a:pPr>
            <a:r>
              <a:rPr lang="nn-NO" sz="1200" b="1" dirty="0">
                <a:latin typeface="Arial" pitchFamily="34" charset="0"/>
                <a:cs typeface="Arial" pitchFamily="34" charset="0"/>
              </a:rPr>
              <a:t> </a:t>
            </a:r>
            <a:r>
              <a:rPr lang="nn-NO" sz="1200" b="1" dirty="0" smtClean="0">
                <a:latin typeface="Arial" pitchFamily="34" charset="0"/>
                <a:cs typeface="Arial" pitchFamily="34" charset="0"/>
              </a:rPr>
              <a:t>      </a:t>
            </a:r>
            <a:r>
              <a:rPr lang="nn-NO" sz="1400" dirty="0" smtClean="0">
                <a:latin typeface="Arial" pitchFamily="34" charset="0"/>
                <a:cs typeface="Arial" pitchFamily="34" charset="0"/>
              </a:rPr>
              <a:t>Gjennom </a:t>
            </a:r>
            <a:r>
              <a:rPr lang="nn-NO" sz="1400" dirty="0">
                <a:latin typeface="Arial" pitchFamily="34" charset="0"/>
                <a:cs typeface="Arial" pitchFamily="34" charset="0"/>
              </a:rPr>
              <a:t>arbeidet med fagområdet </a:t>
            </a:r>
            <a:r>
              <a:rPr lang="nn-NO" sz="1400" dirty="0" smtClean="0">
                <a:latin typeface="Arial" pitchFamily="34" charset="0"/>
                <a:cs typeface="Arial" pitchFamily="34" charset="0"/>
              </a:rPr>
              <a:t>skal barnehagen bidra til barna </a:t>
            </a:r>
            <a:r>
              <a:rPr lang="nn-NO" sz="1400" dirty="0">
                <a:latin typeface="Arial" pitchFamily="34" charset="0"/>
                <a:cs typeface="Arial" pitchFamily="34" charset="0"/>
              </a:rPr>
              <a:t>få utvikle motoriske ferdigheiter, </a:t>
            </a:r>
            <a:r>
              <a:rPr lang="nn-NO" sz="1400" dirty="0" smtClean="0">
                <a:latin typeface="Arial" pitchFamily="34" charset="0"/>
                <a:cs typeface="Arial" pitchFamily="34" charset="0"/>
              </a:rPr>
              <a:t>kroppskontroll</a:t>
            </a:r>
            <a:r>
              <a:rPr lang="nn-NO" sz="1400" dirty="0">
                <a:latin typeface="Arial" pitchFamily="34" charset="0"/>
                <a:cs typeface="Arial" pitchFamily="34" charset="0"/>
              </a:rPr>
              <a:t>, koordinasjon og </a:t>
            </a:r>
            <a:endParaRPr lang="nn-NO" sz="1400" dirty="0" smtClean="0">
              <a:latin typeface="Arial" pitchFamily="34" charset="0"/>
              <a:cs typeface="Arial" pitchFamily="34" charset="0"/>
            </a:endParaRPr>
          </a:p>
          <a:p>
            <a:pPr marL="274320" indent="-274320" eaLnBrk="1" fontAlgn="auto" hangingPunct="1">
              <a:spcAft>
                <a:spcPts val="0"/>
              </a:spcAft>
              <a:buNone/>
              <a:defRPr/>
            </a:pPr>
            <a:r>
              <a:rPr lang="nn-NO" sz="1400" dirty="0">
                <a:latin typeface="Arial" pitchFamily="34" charset="0"/>
                <a:cs typeface="Arial" pitchFamily="34" charset="0"/>
              </a:rPr>
              <a:t> </a:t>
            </a:r>
            <a:r>
              <a:rPr lang="nn-NO" sz="1400" dirty="0" smtClean="0">
                <a:latin typeface="Arial" pitchFamily="34" charset="0"/>
                <a:cs typeface="Arial" pitchFamily="34" charset="0"/>
              </a:rPr>
              <a:t>    fysiske </a:t>
            </a:r>
            <a:r>
              <a:rPr lang="nn-NO" sz="1400" dirty="0">
                <a:latin typeface="Arial" pitchFamily="34" charset="0"/>
                <a:cs typeface="Arial" pitchFamily="34" charset="0"/>
              </a:rPr>
              <a:t>eigenskapar. </a:t>
            </a:r>
            <a:endParaRPr lang="nn-NO" sz="1400" dirty="0" smtClean="0">
              <a:latin typeface="Arial" pitchFamily="34" charset="0"/>
              <a:cs typeface="Arial" pitchFamily="34" charset="0"/>
            </a:endParaRPr>
          </a:p>
          <a:p>
            <a:pPr marL="274320" indent="-274320" eaLnBrk="1" fontAlgn="auto" hangingPunct="1">
              <a:spcAft>
                <a:spcPts val="0"/>
              </a:spcAft>
              <a:buNone/>
              <a:defRPr/>
            </a:pPr>
            <a:r>
              <a:rPr lang="nn-NO" sz="1400" dirty="0">
                <a:latin typeface="Arial" pitchFamily="34" charset="0"/>
                <a:cs typeface="Arial" pitchFamily="34" charset="0"/>
              </a:rPr>
              <a:t> </a:t>
            </a:r>
            <a:r>
              <a:rPr lang="nn-NO" sz="1400" dirty="0" smtClean="0">
                <a:latin typeface="Arial" pitchFamily="34" charset="0"/>
                <a:cs typeface="Arial" pitchFamily="34" charset="0"/>
              </a:rPr>
              <a:t>     </a:t>
            </a:r>
            <a:r>
              <a:rPr lang="nn-NO" sz="1400" dirty="0">
                <a:solidFill>
                  <a:srgbClr val="000000"/>
                </a:solidFill>
                <a:latin typeface="Museo Sans 100"/>
              </a:rPr>
              <a:t>Barna skal inkluderast i aktivitetar der dei får bevege seg, leike og </a:t>
            </a:r>
            <a:r>
              <a:rPr lang="nn-NO" sz="1400" dirty="0" err="1">
                <a:solidFill>
                  <a:srgbClr val="000000"/>
                </a:solidFill>
                <a:latin typeface="Museo Sans 100"/>
              </a:rPr>
              <a:t>samhandle</a:t>
            </a:r>
            <a:r>
              <a:rPr lang="nn-NO" sz="1400" dirty="0">
                <a:solidFill>
                  <a:srgbClr val="000000"/>
                </a:solidFill>
                <a:latin typeface="Museo Sans 100"/>
              </a:rPr>
              <a:t> med andre og oppleve motivasjon og meistring ut frå eigne føresetnader </a:t>
            </a:r>
            <a:endParaRPr lang="nn-NO" sz="1400" dirty="0" smtClean="0">
              <a:latin typeface="Arial" pitchFamily="34" charset="0"/>
              <a:cs typeface="Arial" pitchFamily="34" charset="0"/>
            </a:endParaRPr>
          </a:p>
          <a:p>
            <a:pPr marL="274320" indent="-274320" eaLnBrk="1" fontAlgn="auto" hangingPunct="1">
              <a:spcAft>
                <a:spcPts val="0"/>
              </a:spcAft>
              <a:buNone/>
              <a:defRPr/>
            </a:pPr>
            <a:r>
              <a:rPr lang="nn-NO" sz="1400" dirty="0">
                <a:latin typeface="Arial" pitchFamily="34" charset="0"/>
                <a:cs typeface="Arial" pitchFamily="34" charset="0"/>
              </a:rPr>
              <a:t> </a:t>
            </a:r>
            <a:r>
              <a:rPr lang="nn-NO" sz="1400" dirty="0" smtClean="0">
                <a:latin typeface="Arial" pitchFamily="34" charset="0"/>
                <a:cs typeface="Arial" pitchFamily="34" charset="0"/>
              </a:rPr>
              <a:t>     Borna </a:t>
            </a:r>
            <a:r>
              <a:rPr lang="nn-NO" sz="1400" dirty="0">
                <a:latin typeface="Arial" pitchFamily="34" charset="0"/>
                <a:cs typeface="Arial" pitchFamily="34" charset="0"/>
              </a:rPr>
              <a:t>skal </a:t>
            </a:r>
            <a:r>
              <a:rPr lang="nn-NO" sz="1400" dirty="0" smtClean="0">
                <a:latin typeface="Arial" pitchFamily="34" charset="0"/>
                <a:cs typeface="Arial" pitchFamily="34" charset="0"/>
              </a:rPr>
              <a:t>utvikle </a:t>
            </a:r>
            <a:r>
              <a:rPr lang="nn-NO" sz="1400" dirty="0">
                <a:latin typeface="Arial" pitchFamily="34" charset="0"/>
                <a:cs typeface="Arial" pitchFamily="34" charset="0"/>
              </a:rPr>
              <a:t>forståing for kor viktig det </a:t>
            </a:r>
            <a:r>
              <a:rPr lang="nn-NO" sz="1400" dirty="0" smtClean="0">
                <a:latin typeface="Arial" pitchFamily="34" charset="0"/>
                <a:cs typeface="Arial" pitchFamily="34" charset="0"/>
              </a:rPr>
              <a:t>er</a:t>
            </a:r>
          </a:p>
          <a:p>
            <a:pPr marL="274320" indent="-274320" eaLnBrk="1" fontAlgn="auto" hangingPunct="1">
              <a:spcAft>
                <a:spcPts val="0"/>
              </a:spcAft>
              <a:buNone/>
              <a:defRPr/>
            </a:pPr>
            <a:r>
              <a:rPr lang="nn-NO" sz="1400" dirty="0">
                <a:latin typeface="Arial" pitchFamily="34" charset="0"/>
                <a:cs typeface="Arial" pitchFamily="34" charset="0"/>
              </a:rPr>
              <a:t> </a:t>
            </a:r>
            <a:r>
              <a:rPr lang="nn-NO" sz="1400" dirty="0" smtClean="0">
                <a:latin typeface="Arial" pitchFamily="34" charset="0"/>
                <a:cs typeface="Arial" pitchFamily="34" charset="0"/>
              </a:rPr>
              <a:t>     </a:t>
            </a:r>
            <a:r>
              <a:rPr lang="nn-NO" sz="1400" dirty="0">
                <a:latin typeface="Arial" pitchFamily="34" charset="0"/>
                <a:cs typeface="Arial" pitchFamily="34" charset="0"/>
              </a:rPr>
              <a:t>med gode </a:t>
            </a:r>
            <a:r>
              <a:rPr lang="nn-NO" sz="1400" dirty="0" smtClean="0">
                <a:latin typeface="Arial" pitchFamily="34" charset="0"/>
                <a:cs typeface="Arial" pitchFamily="34" charset="0"/>
              </a:rPr>
              <a:t>vanar </a:t>
            </a:r>
            <a:r>
              <a:rPr lang="nn-NO" sz="1400" dirty="0">
                <a:latin typeface="Arial" pitchFamily="34" charset="0"/>
                <a:cs typeface="Arial" pitchFamily="34" charset="0"/>
              </a:rPr>
              <a:t>og eit sundt kosthold og utvike forståing og respekt for  eigen </a:t>
            </a:r>
            <a:r>
              <a:rPr lang="nn-NO" sz="1400" dirty="0" smtClean="0">
                <a:latin typeface="Arial" pitchFamily="34" charset="0"/>
                <a:cs typeface="Arial" pitchFamily="34" charset="0"/>
              </a:rPr>
              <a:t>og </a:t>
            </a:r>
            <a:r>
              <a:rPr lang="nn-NO" sz="1400" dirty="0">
                <a:latin typeface="Arial" pitchFamily="34" charset="0"/>
                <a:cs typeface="Arial" pitchFamily="34" charset="0"/>
              </a:rPr>
              <a:t>andre sin kropp  </a:t>
            </a:r>
          </a:p>
          <a:p>
            <a:pPr marL="274320" indent="-274320" eaLnBrk="1" fontAlgn="auto" hangingPunct="1">
              <a:spcAft>
                <a:spcPts val="0"/>
              </a:spcAft>
              <a:buNone/>
              <a:defRPr/>
            </a:pPr>
            <a:r>
              <a:rPr lang="nn-NO" sz="1400" dirty="0">
                <a:latin typeface="Arial" pitchFamily="34" charset="0"/>
                <a:cs typeface="Arial" pitchFamily="34" charset="0"/>
              </a:rPr>
              <a:t>     </a:t>
            </a:r>
            <a:r>
              <a:rPr lang="nn-NO" sz="1400" dirty="0">
                <a:solidFill>
                  <a:prstClr val="black"/>
                </a:solidFill>
                <a:latin typeface="Arial" charset="0"/>
                <a:cs typeface="Arial" charset="0"/>
              </a:rPr>
              <a:t>( Rammeplanen 2017)</a:t>
            </a:r>
          </a:p>
          <a:p>
            <a:pPr marL="0" indent="0" eaLnBrk="1" fontAlgn="auto" hangingPunct="1">
              <a:spcAft>
                <a:spcPts val="0"/>
              </a:spcAft>
              <a:buNone/>
              <a:defRPr/>
            </a:pPr>
            <a:endParaRPr lang="nn-NO" sz="1400" dirty="0" smtClean="0">
              <a:solidFill>
                <a:prstClr val="black"/>
              </a:solidFill>
              <a:latin typeface="Arial" charset="0"/>
              <a:cs typeface="Arial" charset="0"/>
            </a:endParaRPr>
          </a:p>
          <a:p>
            <a:pPr marL="0" indent="0" eaLnBrk="1" fontAlgn="auto" hangingPunct="1">
              <a:buNone/>
              <a:defRPr/>
            </a:pPr>
            <a:r>
              <a:rPr lang="nn-NO" sz="1400" b="1" dirty="0" smtClean="0">
                <a:latin typeface="Arial" pitchFamily="34" charset="0"/>
                <a:cs typeface="Arial" pitchFamily="34" charset="0"/>
              </a:rPr>
              <a:t>      Personale skal:</a:t>
            </a:r>
          </a:p>
          <a:p>
            <a:pPr marL="0" lvl="1" indent="-171450" defTabSz="360000" eaLnBrk="1" fontAlgn="auto" hangingPunct="1">
              <a:spcBef>
                <a:spcPts val="0"/>
              </a:spcBef>
              <a:spcAft>
                <a:spcPts val="0"/>
              </a:spcAft>
              <a:buFont typeface="Wingdings" panose="05000000000000000000" pitchFamily="2" charset="2"/>
              <a:buChar char="§"/>
              <a:defRPr/>
            </a:pPr>
            <a:r>
              <a:rPr lang="nn-NO" sz="1200" dirty="0" smtClean="0">
                <a:latin typeface="Arial" pitchFamily="34" charset="0"/>
                <a:cs typeface="Arial" pitchFamily="34" charset="0"/>
              </a:rPr>
              <a:t>   Nytte </a:t>
            </a:r>
            <a:r>
              <a:rPr lang="nn-NO" sz="1200" dirty="0">
                <a:latin typeface="Arial" pitchFamily="34" charset="0"/>
                <a:cs typeface="Arial" pitchFamily="34" charset="0"/>
              </a:rPr>
              <a:t>nærmiljøet og naturen i all slags ver og til alle </a:t>
            </a:r>
            <a:r>
              <a:rPr lang="nn-NO" sz="1200" dirty="0" smtClean="0">
                <a:latin typeface="Arial" pitchFamily="34" charset="0"/>
                <a:cs typeface="Arial" pitchFamily="34" charset="0"/>
              </a:rPr>
              <a:t>	</a:t>
            </a:r>
          </a:p>
          <a:p>
            <a:pPr marL="0" indent="0" defTabSz="360000" eaLnBrk="1" fontAlgn="auto" hangingPunct="1">
              <a:spcBef>
                <a:spcPts val="0"/>
              </a:spcBef>
              <a:spcAft>
                <a:spcPts val="0"/>
              </a:spcAft>
              <a:buNone/>
              <a:defRPr/>
            </a:pPr>
            <a:r>
              <a:rPr lang="nn-NO" sz="1200" dirty="0">
                <a:latin typeface="Arial" pitchFamily="34" charset="0"/>
                <a:cs typeface="Arial" pitchFamily="34" charset="0"/>
              </a:rPr>
              <a:t> </a:t>
            </a:r>
            <a:r>
              <a:rPr lang="nn-NO" sz="1200" dirty="0" smtClean="0">
                <a:latin typeface="Arial" pitchFamily="34" charset="0"/>
                <a:cs typeface="Arial" pitchFamily="34" charset="0"/>
              </a:rPr>
              <a:t>      årstider </a:t>
            </a:r>
            <a:r>
              <a:rPr lang="nn-NO" sz="1200" dirty="0">
                <a:latin typeface="Arial" pitchFamily="34" charset="0"/>
                <a:cs typeface="Arial" pitchFamily="34" charset="0"/>
              </a:rPr>
              <a:t>og lære om naturen, årstidene og lære å kle </a:t>
            </a:r>
            <a:r>
              <a:rPr lang="nn-NO" sz="1200" dirty="0" smtClean="0">
                <a:latin typeface="Arial" pitchFamily="34" charset="0"/>
                <a:cs typeface="Arial" pitchFamily="34" charset="0"/>
              </a:rPr>
              <a:t>	</a:t>
            </a:r>
          </a:p>
          <a:p>
            <a:pPr marL="0" indent="0" defTabSz="360000" eaLnBrk="1" fontAlgn="auto" hangingPunct="1">
              <a:spcBef>
                <a:spcPts val="0"/>
              </a:spcBef>
              <a:spcAft>
                <a:spcPts val="0"/>
              </a:spcAft>
              <a:buNone/>
              <a:defRPr/>
            </a:pPr>
            <a:r>
              <a:rPr lang="nn-NO" sz="1200" dirty="0">
                <a:latin typeface="Arial" pitchFamily="34" charset="0"/>
                <a:cs typeface="Arial" pitchFamily="34" charset="0"/>
              </a:rPr>
              <a:t> </a:t>
            </a:r>
            <a:r>
              <a:rPr lang="nn-NO" sz="1200" dirty="0" smtClean="0">
                <a:latin typeface="Arial" pitchFamily="34" charset="0"/>
                <a:cs typeface="Arial" pitchFamily="34" charset="0"/>
              </a:rPr>
              <a:t>      oss etter været.</a:t>
            </a:r>
          </a:p>
          <a:p>
            <a:pPr defTabSz="360000" eaLnBrk="1" fontAlgn="auto" hangingPunct="1">
              <a:spcBef>
                <a:spcPts val="0"/>
              </a:spcBef>
              <a:spcAft>
                <a:spcPts val="0"/>
              </a:spcAft>
              <a:buFont typeface="Wingdings" panose="05000000000000000000" pitchFamily="2" charset="2"/>
              <a:buChar char="§"/>
              <a:defRPr/>
            </a:pPr>
            <a:r>
              <a:rPr lang="nn-NO" sz="1200" dirty="0" smtClean="0">
                <a:latin typeface="Arial" pitchFamily="34" charset="0"/>
                <a:cs typeface="Arial" pitchFamily="34" charset="0"/>
              </a:rPr>
              <a:t>La </a:t>
            </a:r>
            <a:r>
              <a:rPr lang="nn-NO" sz="1200" dirty="0">
                <a:latin typeface="Arial" pitchFamily="34" charset="0"/>
                <a:cs typeface="Arial" pitchFamily="34" charset="0"/>
              </a:rPr>
              <a:t>barna oppleve aktivitetar som fremjar variert bruk av </a:t>
            </a:r>
            <a:r>
              <a:rPr lang="nn-NO" sz="1200" dirty="0" smtClean="0">
                <a:latin typeface="Arial" pitchFamily="34" charset="0"/>
                <a:cs typeface="Arial" pitchFamily="34" charset="0"/>
              </a:rPr>
              <a:t>        kroppen, leike </a:t>
            </a:r>
            <a:r>
              <a:rPr lang="nn-NO" sz="1200" dirty="0">
                <a:latin typeface="Arial" pitchFamily="34" charset="0"/>
                <a:cs typeface="Arial" pitchFamily="34" charset="0"/>
              </a:rPr>
              <a:t>og røre oss til song og </a:t>
            </a:r>
            <a:r>
              <a:rPr lang="nn-NO" sz="1200" dirty="0" smtClean="0">
                <a:latin typeface="Arial" pitchFamily="34" charset="0"/>
                <a:cs typeface="Arial" pitchFamily="34" charset="0"/>
              </a:rPr>
              <a:t>musikk</a:t>
            </a:r>
          </a:p>
          <a:p>
            <a:pPr eaLnBrk="1" fontAlgn="auto" hangingPunct="1">
              <a:spcBef>
                <a:spcPts val="0"/>
              </a:spcBef>
              <a:spcAft>
                <a:spcPts val="0"/>
              </a:spcAft>
              <a:buFont typeface="Wingdings" panose="05000000000000000000" pitchFamily="2" charset="2"/>
              <a:buChar char="§"/>
              <a:defRPr/>
            </a:pPr>
            <a:r>
              <a:rPr lang="nn-NO" sz="1200" dirty="0" smtClean="0">
                <a:latin typeface="Arial" pitchFamily="34" charset="0"/>
                <a:cs typeface="Arial" pitchFamily="34" charset="0"/>
              </a:rPr>
              <a:t>Skape </a:t>
            </a:r>
            <a:r>
              <a:rPr lang="nn-NO" sz="1200" dirty="0">
                <a:latin typeface="Arial" pitchFamily="34" charset="0"/>
                <a:cs typeface="Arial" pitchFamily="34" charset="0"/>
              </a:rPr>
              <a:t>gode </a:t>
            </a:r>
            <a:r>
              <a:rPr lang="nn-NO" sz="1200" dirty="0" smtClean="0">
                <a:latin typeface="Arial" pitchFamily="34" charset="0"/>
                <a:cs typeface="Arial" pitchFamily="34" charset="0"/>
              </a:rPr>
              <a:t>vanar, </a:t>
            </a:r>
            <a:r>
              <a:rPr lang="nn-NO" sz="1200" dirty="0">
                <a:latin typeface="Arial" pitchFamily="34" charset="0"/>
                <a:cs typeface="Arial" pitchFamily="34" charset="0"/>
              </a:rPr>
              <a:t>haldningar og kunnskap om kosthald, </a:t>
            </a:r>
            <a:r>
              <a:rPr lang="nn-NO" sz="1200" dirty="0" smtClean="0">
                <a:latin typeface="Arial" pitchFamily="34" charset="0"/>
                <a:cs typeface="Arial" pitchFamily="34" charset="0"/>
              </a:rPr>
              <a:t>hygiene</a:t>
            </a:r>
            <a:r>
              <a:rPr lang="nn-NO" sz="1200" dirty="0">
                <a:latin typeface="Arial" pitchFamily="34" charset="0"/>
                <a:cs typeface="Arial" pitchFamily="34" charset="0"/>
              </a:rPr>
              <a:t>, aktivitet og kvile</a:t>
            </a:r>
            <a:r>
              <a:rPr lang="nn-NO" sz="1200" dirty="0" smtClean="0">
                <a:latin typeface="Arial" pitchFamily="34" charset="0"/>
                <a:cs typeface="Arial" pitchFamily="34" charset="0"/>
              </a:rPr>
              <a:t>. </a:t>
            </a:r>
          </a:p>
          <a:p>
            <a:pPr eaLnBrk="1" fontAlgn="auto" hangingPunct="1">
              <a:spcBef>
                <a:spcPts val="0"/>
              </a:spcBef>
              <a:spcAft>
                <a:spcPts val="0"/>
              </a:spcAft>
              <a:buFont typeface="Wingdings" panose="05000000000000000000" pitchFamily="2" charset="2"/>
              <a:buChar char="§"/>
              <a:defRPr/>
            </a:pPr>
            <a:r>
              <a:rPr lang="nn-NO" sz="1200" dirty="0" smtClean="0">
                <a:latin typeface="Arial" pitchFamily="34" charset="0"/>
                <a:cs typeface="Arial" pitchFamily="34" charset="0"/>
              </a:rPr>
              <a:t>Bidra </a:t>
            </a:r>
            <a:r>
              <a:rPr lang="nn-NO" sz="1200" dirty="0">
                <a:latin typeface="Arial" pitchFamily="34" charset="0"/>
                <a:cs typeface="Arial" pitchFamily="34" charset="0"/>
              </a:rPr>
              <a:t>til at borna opplever positiv sjølvkjensle, blir bevisst </a:t>
            </a:r>
            <a:r>
              <a:rPr lang="nn-NO" sz="1200" dirty="0" smtClean="0">
                <a:latin typeface="Arial" pitchFamily="34" charset="0"/>
                <a:cs typeface="Arial" pitchFamily="34" charset="0"/>
              </a:rPr>
              <a:t>  </a:t>
            </a:r>
          </a:p>
          <a:p>
            <a:pPr marL="0" indent="0" eaLnBrk="1" fontAlgn="auto" hangingPunct="1">
              <a:spcBef>
                <a:spcPts val="0"/>
              </a:spcBef>
              <a:spcAft>
                <a:spcPts val="0"/>
              </a:spcAft>
              <a:buNone/>
              <a:defRPr/>
            </a:pPr>
            <a:r>
              <a:rPr lang="nn-NO" sz="1200" dirty="0" smtClean="0">
                <a:latin typeface="Arial" pitchFamily="34" charset="0"/>
                <a:cs typeface="Arial" pitchFamily="34" charset="0"/>
              </a:rPr>
              <a:t>        retten </a:t>
            </a:r>
            <a:r>
              <a:rPr lang="nn-NO" sz="1200" dirty="0">
                <a:latin typeface="Arial" pitchFamily="34" charset="0"/>
                <a:cs typeface="Arial" pitchFamily="34" charset="0"/>
              </a:rPr>
              <a:t>til å bestemme over eigen kropp og respekt for </a:t>
            </a:r>
            <a:r>
              <a:rPr lang="nn-NO" sz="1200" dirty="0" smtClean="0">
                <a:latin typeface="Arial" pitchFamily="34" charset="0"/>
                <a:cs typeface="Arial" pitchFamily="34" charset="0"/>
              </a:rPr>
              <a:t> </a:t>
            </a:r>
          </a:p>
          <a:p>
            <a:pPr marL="0" indent="0" eaLnBrk="1" fontAlgn="auto" hangingPunct="1">
              <a:spcBef>
                <a:spcPts val="0"/>
              </a:spcBef>
              <a:spcAft>
                <a:spcPts val="0"/>
              </a:spcAft>
              <a:buNone/>
              <a:defRPr/>
            </a:pPr>
            <a:r>
              <a:rPr lang="nn-NO" sz="1200" dirty="0" smtClean="0">
                <a:latin typeface="Arial" pitchFamily="34" charset="0"/>
                <a:cs typeface="Arial" pitchFamily="34" charset="0"/>
              </a:rPr>
              <a:t>        andre sine grenser</a:t>
            </a:r>
          </a:p>
          <a:p>
            <a:pPr eaLnBrk="1" fontAlgn="auto" hangingPunct="1">
              <a:spcBef>
                <a:spcPts val="0"/>
              </a:spcBef>
              <a:spcAft>
                <a:spcPts val="0"/>
              </a:spcAft>
              <a:buFont typeface="Wingdings" panose="05000000000000000000" pitchFamily="2" charset="2"/>
              <a:buChar char="§"/>
              <a:defRPr/>
            </a:pPr>
            <a:r>
              <a:rPr lang="nn-NO" sz="1200" dirty="0" smtClean="0">
                <a:solidFill>
                  <a:srgbClr val="000000"/>
                </a:solidFill>
                <a:latin typeface="Museo Sans 100"/>
              </a:rPr>
              <a:t>Bidra til at barna opplever </a:t>
            </a:r>
            <a:r>
              <a:rPr lang="nn-NO" sz="1200" dirty="0">
                <a:solidFill>
                  <a:srgbClr val="000000"/>
                </a:solidFill>
                <a:latin typeface="Museo Sans 100"/>
              </a:rPr>
              <a:t>å vurdere og meistre </a:t>
            </a:r>
            <a:endParaRPr lang="nn-NO" sz="1200" dirty="0" smtClean="0">
              <a:solidFill>
                <a:srgbClr val="000000"/>
              </a:solidFill>
              <a:latin typeface="Museo Sans 100"/>
            </a:endParaRPr>
          </a:p>
          <a:p>
            <a:pPr marL="0" indent="0" eaLnBrk="1" fontAlgn="auto" hangingPunct="1">
              <a:spcBef>
                <a:spcPts val="0"/>
              </a:spcBef>
              <a:spcAft>
                <a:spcPts val="0"/>
              </a:spcAft>
              <a:buNone/>
              <a:defRPr/>
            </a:pPr>
            <a:r>
              <a:rPr lang="nn-NO" sz="1200" dirty="0">
                <a:solidFill>
                  <a:srgbClr val="000000"/>
                </a:solidFill>
                <a:latin typeface="Museo Sans 100"/>
              </a:rPr>
              <a:t> </a:t>
            </a:r>
            <a:r>
              <a:rPr lang="nn-NO" sz="1200" dirty="0" smtClean="0">
                <a:solidFill>
                  <a:srgbClr val="000000"/>
                </a:solidFill>
                <a:latin typeface="Museo Sans 100"/>
              </a:rPr>
              <a:t>       risikofylt </a:t>
            </a:r>
            <a:r>
              <a:rPr lang="nn-NO" sz="1200" dirty="0">
                <a:solidFill>
                  <a:srgbClr val="000000"/>
                </a:solidFill>
                <a:latin typeface="Museo Sans 100"/>
              </a:rPr>
              <a:t>leik gjennom kroppslege </a:t>
            </a:r>
            <a:r>
              <a:rPr lang="nn-NO" sz="1200" dirty="0" smtClean="0">
                <a:solidFill>
                  <a:srgbClr val="000000"/>
                </a:solidFill>
                <a:latin typeface="Museo Sans 100"/>
              </a:rPr>
              <a:t>utfordringar.</a:t>
            </a:r>
            <a:endParaRPr lang="nn-NO" sz="1200" dirty="0">
              <a:latin typeface="Arial" pitchFamily="34" charset="0"/>
              <a:cs typeface="Arial" pitchFamily="34" charset="0"/>
            </a:endParaRPr>
          </a:p>
          <a:p>
            <a:pPr eaLnBrk="1" fontAlgn="auto" hangingPunct="1">
              <a:spcBef>
                <a:spcPts val="0"/>
              </a:spcBef>
              <a:spcAft>
                <a:spcPts val="0"/>
              </a:spcAft>
              <a:buFont typeface="Arial" panose="020B0604020202020204" pitchFamily="34" charset="0"/>
              <a:buChar char="•"/>
              <a:defRPr/>
            </a:pPr>
            <a:endParaRPr lang="nn-NO" sz="1400" b="1" dirty="0" smtClean="0">
              <a:latin typeface="Arial" pitchFamily="34" charset="0"/>
              <a:cs typeface="Arial" pitchFamily="34" charset="0"/>
            </a:endParaRPr>
          </a:p>
          <a:p>
            <a:pPr marL="0" indent="0" eaLnBrk="1" fontAlgn="auto" hangingPunct="1">
              <a:lnSpc>
                <a:spcPct val="150000"/>
              </a:lnSpc>
              <a:spcAft>
                <a:spcPts val="0"/>
              </a:spcAft>
              <a:buNone/>
              <a:defRPr/>
            </a:pPr>
            <a:r>
              <a:rPr lang="nn-NO" sz="1200" dirty="0" smtClean="0">
                <a:latin typeface="Arial" pitchFamily="34" charset="0"/>
                <a:cs typeface="Arial" pitchFamily="34" charset="0"/>
              </a:rPr>
              <a:t>.   </a:t>
            </a:r>
            <a:endParaRPr lang="nn-NO" sz="1200" dirty="0">
              <a:latin typeface="Arial" pitchFamily="34" charset="0"/>
              <a:cs typeface="Arial" pitchFamily="34" charset="0"/>
            </a:endParaRPr>
          </a:p>
        </p:txBody>
      </p:sp>
      <p:sp>
        <p:nvSpPr>
          <p:cNvPr id="71684" name="Plassholder for lysbildenummer 1"/>
          <p:cNvSpPr>
            <a:spLocks noGrp="1"/>
          </p:cNvSpPr>
          <p:nvPr>
            <p:ph type="sldNum" sz="quarter" idx="12"/>
          </p:nvPr>
        </p:nvSpPr>
        <p:spPr bwMode="auto">
          <a:xfrm>
            <a:off x="8172450" y="6165850"/>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45AC1986-D0B8-4130-B0ED-80AF617E9527}" type="slidenum">
              <a:rPr lang="nn-NO" altLang="nb-NO">
                <a:solidFill>
                  <a:schemeClr val="tx2"/>
                </a:solidFill>
                <a:latin typeface="Arial" charset="0"/>
              </a:rPr>
              <a:pPr>
                <a:spcBef>
                  <a:spcPct val="0"/>
                </a:spcBef>
                <a:spcAft>
                  <a:spcPct val="0"/>
                </a:spcAft>
                <a:buClrTx/>
                <a:buFontTx/>
                <a:buNone/>
              </a:pPr>
              <a:t>14</a:t>
            </a:fld>
            <a:endParaRPr lang="nn-NO" altLang="nb-NO" dirty="0">
              <a:solidFill>
                <a:schemeClr val="tx2"/>
              </a:solidFill>
              <a:latin typeface="Arial" charset="0"/>
            </a:endParaRPr>
          </a:p>
        </p:txBody>
      </p:sp>
      <p:sp>
        <p:nvSpPr>
          <p:cNvPr id="71685" name="TekstSylinder 11"/>
          <p:cNvSpPr txBox="1">
            <a:spLocks noChangeArrowheads="1"/>
          </p:cNvSpPr>
          <p:nvPr/>
        </p:nvSpPr>
        <p:spPr bwMode="auto">
          <a:xfrm>
            <a:off x="4828033" y="116632"/>
            <a:ext cx="475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2400" dirty="0">
                <a:latin typeface="Arial" charset="0"/>
              </a:rPr>
              <a:t> </a:t>
            </a:r>
            <a:r>
              <a:rPr lang="nn-NO" altLang="nb-NO" sz="2400" dirty="0" smtClean="0">
                <a:latin typeface="Arial" charset="0"/>
              </a:rPr>
              <a:t>   </a:t>
            </a:r>
            <a:r>
              <a:rPr lang="nn-NO" altLang="nb-NO" sz="1400" b="1" dirty="0" smtClean="0">
                <a:latin typeface="Arial" charset="0"/>
              </a:rPr>
              <a:t>2</a:t>
            </a:r>
            <a:r>
              <a:rPr lang="nn-NO" altLang="nb-NO" sz="1400" b="1" dirty="0">
                <a:latin typeface="Arial" charset="0"/>
              </a:rPr>
              <a:t>. KROPP, </a:t>
            </a:r>
            <a:r>
              <a:rPr lang="nn-NO" altLang="nb-NO" sz="1400" b="1" dirty="0" smtClean="0">
                <a:latin typeface="Arial" charset="0"/>
              </a:rPr>
              <a:t>RØRSLE, MAT </a:t>
            </a:r>
            <a:r>
              <a:rPr lang="nn-NO" altLang="nb-NO" sz="1400" b="1" dirty="0">
                <a:latin typeface="Arial" charset="0"/>
              </a:rPr>
              <a:t>OG HELSE</a:t>
            </a:r>
          </a:p>
        </p:txBody>
      </p:sp>
      <p:sp>
        <p:nvSpPr>
          <p:cNvPr id="10" name="TekstSylinder 16"/>
          <p:cNvSpPr txBox="1">
            <a:spLocks noChangeArrowheads="1"/>
          </p:cNvSpPr>
          <p:nvPr/>
        </p:nvSpPr>
        <p:spPr bwMode="auto">
          <a:xfrm>
            <a:off x="77428" y="270520"/>
            <a:ext cx="52642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400" b="1" dirty="0">
                <a:latin typeface="Arial" charset="0"/>
              </a:rPr>
              <a:t>1.KOMMUNIKASJON, </a:t>
            </a:r>
            <a:r>
              <a:rPr lang="nn-NO" altLang="nb-NO" sz="1400" b="1" dirty="0" smtClean="0">
                <a:latin typeface="Arial" charset="0"/>
              </a:rPr>
              <a:t>SPRÅK</a:t>
            </a:r>
          </a:p>
          <a:p>
            <a:pPr eaLnBrk="1" hangingPunct="1">
              <a:spcBef>
                <a:spcPct val="0"/>
              </a:spcBef>
              <a:spcAft>
                <a:spcPct val="0"/>
              </a:spcAft>
              <a:buClrTx/>
              <a:buFontTx/>
              <a:buNone/>
            </a:pPr>
            <a:r>
              <a:rPr lang="nn-NO" altLang="nb-NO" sz="1400" b="1" dirty="0" smtClean="0">
                <a:latin typeface="Arial" charset="0"/>
              </a:rPr>
              <a:t> </a:t>
            </a:r>
            <a:r>
              <a:rPr lang="nn-NO" altLang="nb-NO" sz="1400" b="1" dirty="0">
                <a:latin typeface="Arial" charset="0"/>
              </a:rPr>
              <a:t>OG TEKST</a:t>
            </a:r>
          </a:p>
        </p:txBody>
      </p:sp>
      <p:pic>
        <p:nvPicPr>
          <p:cNvPr id="6" name="Bilde 5"/>
          <p:cNvPicPr>
            <a:picLocks noChangeAspect="1"/>
          </p:cNvPicPr>
          <p:nvPr/>
        </p:nvPicPr>
        <p:blipFill rotWithShape="1">
          <a:blip r:embed="rId3" cstate="print">
            <a:extLst>
              <a:ext uri="{28A0092B-C50C-407E-A947-70E740481C1C}">
                <a14:useLocalDpi xmlns:a14="http://schemas.microsoft.com/office/drawing/2010/main" val="0"/>
              </a:ext>
            </a:extLst>
          </a:blip>
          <a:srcRect l="21651" t="-1799" r="20863" b="17801"/>
          <a:stretch/>
        </p:blipFill>
        <p:spPr>
          <a:xfrm>
            <a:off x="2745048" y="2903748"/>
            <a:ext cx="1927414" cy="1584176"/>
          </a:xfrm>
          <a:prstGeom prst="rect">
            <a:avLst/>
          </a:prstGeom>
        </p:spPr>
      </p:pic>
      <p:pic>
        <p:nvPicPr>
          <p:cNvPr id="7" name="Bilde 6"/>
          <p:cNvPicPr>
            <a:picLocks noChangeAspect="1"/>
          </p:cNvPicPr>
          <p:nvPr/>
        </p:nvPicPr>
        <p:blipFill rotWithShape="1">
          <a:blip r:embed="rId4" cstate="print">
            <a:extLst>
              <a:ext uri="{28A0092B-C50C-407E-A947-70E740481C1C}">
                <a14:useLocalDpi xmlns:a14="http://schemas.microsoft.com/office/drawing/2010/main" val="0"/>
              </a:ext>
            </a:extLst>
          </a:blip>
          <a:srcRect l="9697" r="7089"/>
          <a:stretch/>
        </p:blipFill>
        <p:spPr>
          <a:xfrm>
            <a:off x="3243746" y="208801"/>
            <a:ext cx="1730665" cy="1169878"/>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Plassholder for innhold 7"/>
          <p:cNvSpPr>
            <a:spLocks noGrp="1"/>
          </p:cNvSpPr>
          <p:nvPr>
            <p:ph sz="quarter" idx="4"/>
          </p:nvPr>
        </p:nvSpPr>
        <p:spPr>
          <a:xfrm>
            <a:off x="8316416" y="6237311"/>
            <a:ext cx="752080" cy="620687"/>
          </a:xfrm>
          <a:noFill/>
          <a:ln w="19050">
            <a:solidFill>
              <a:schemeClr val="bg1"/>
            </a:solidFill>
          </a:ln>
        </p:spPr>
        <p:txBody>
          <a:bodyPr lIns="72000" rIns="180000" rtlCol="0" anchor="t" anchorCtr="0">
            <a:normAutofit fontScale="92500" lnSpcReduction="20000"/>
          </a:bodyPr>
          <a:lstStyle/>
          <a:p>
            <a:pPr marL="274320" indent="-274320" eaLnBrk="1" fontAlgn="auto" hangingPunct="1">
              <a:spcAft>
                <a:spcPts val="0"/>
              </a:spcAft>
              <a:buFont typeface="Arial" charset="0"/>
              <a:buNone/>
              <a:defRPr/>
            </a:pPr>
            <a:endParaRPr lang="nn-NO" sz="1200" b="1" dirty="0">
              <a:solidFill>
                <a:schemeClr val="bg1"/>
              </a:solidFill>
              <a:latin typeface="Arial" pitchFamily="34" charset="0"/>
              <a:cs typeface="Arial" pitchFamily="34" charset="0"/>
            </a:endParaRPr>
          </a:p>
          <a:p>
            <a:pPr marL="274320" indent="-274320" eaLnBrk="1" fontAlgn="auto" hangingPunct="1">
              <a:spcAft>
                <a:spcPts val="0"/>
              </a:spcAft>
              <a:buFont typeface="Arial" charset="0"/>
              <a:buNone/>
              <a:defRPr/>
            </a:pPr>
            <a:r>
              <a:rPr lang="nn-NO" sz="1200" b="1" dirty="0" smtClean="0">
                <a:solidFill>
                  <a:schemeClr val="bg1"/>
                </a:solidFill>
                <a:latin typeface="Arial" pitchFamily="34" charset="0"/>
                <a:cs typeface="Arial" pitchFamily="34" charset="0"/>
              </a:rPr>
              <a:t>    </a:t>
            </a:r>
          </a:p>
          <a:p>
            <a:pPr marL="274320" indent="-274320" eaLnBrk="1" fontAlgn="auto" hangingPunct="1">
              <a:spcAft>
                <a:spcPts val="0"/>
              </a:spcAft>
              <a:buFont typeface="Arial" charset="0"/>
              <a:buNone/>
              <a:defRPr/>
            </a:pPr>
            <a:r>
              <a:rPr lang="nn-NO" sz="1400" b="1" dirty="0" smtClean="0">
                <a:latin typeface="Arial" pitchFamily="34" charset="0"/>
                <a:cs typeface="Arial" pitchFamily="34" charset="0"/>
              </a:rPr>
              <a:t>  </a:t>
            </a:r>
            <a:endParaRPr lang="nn-NO" sz="1200" dirty="0" smtClean="0">
              <a:latin typeface="Arial" pitchFamily="34" charset="0"/>
              <a:cs typeface="Arial" pitchFamily="34" charset="0"/>
            </a:endParaRPr>
          </a:p>
          <a:p>
            <a:pPr marL="173038" indent="0" eaLnBrk="1" fontAlgn="auto" hangingPunct="1">
              <a:lnSpc>
                <a:spcPct val="150000"/>
              </a:lnSpc>
              <a:spcAft>
                <a:spcPts val="0"/>
              </a:spcAft>
              <a:buNone/>
              <a:defRPr/>
            </a:pPr>
            <a:endParaRPr lang="nn-NO" sz="1200" dirty="0">
              <a:latin typeface="Arial" pitchFamily="34" charset="0"/>
              <a:cs typeface="Arial" pitchFamily="34" charset="0"/>
            </a:endParaRPr>
          </a:p>
          <a:p>
            <a:pPr marL="274320" indent="-274320" eaLnBrk="1" fontAlgn="auto" hangingPunct="1">
              <a:spcAft>
                <a:spcPts val="0"/>
              </a:spcAft>
              <a:buFont typeface="Arial" pitchFamily="34" charset="0"/>
              <a:buChar char="•"/>
              <a:defRPr/>
            </a:pPr>
            <a:endParaRPr lang="nn-NO" sz="1200" dirty="0">
              <a:latin typeface="Times New Roman" pitchFamily="18" charset="0"/>
              <a:cs typeface="Times New Roman" pitchFamily="18" charset="0"/>
            </a:endParaRPr>
          </a:p>
        </p:txBody>
      </p:sp>
      <p:sp>
        <p:nvSpPr>
          <p:cNvPr id="76804" name="Plassholder for lysbildenummer 1"/>
          <p:cNvSpPr>
            <a:spLocks noGrp="1"/>
          </p:cNvSpPr>
          <p:nvPr>
            <p:ph type="sldNum" sz="quarter" idx="12"/>
          </p:nvPr>
        </p:nvSpPr>
        <p:spPr bwMode="auto">
          <a:xfrm>
            <a:off x="8583847" y="6381328"/>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3AABC687-B19A-4EDE-A321-77E86730B54B}" type="slidenum">
              <a:rPr lang="nn-NO" altLang="nb-NO">
                <a:solidFill>
                  <a:schemeClr val="tx2"/>
                </a:solidFill>
                <a:latin typeface="Arial" charset="0"/>
              </a:rPr>
              <a:pPr>
                <a:spcBef>
                  <a:spcPct val="0"/>
                </a:spcBef>
                <a:spcAft>
                  <a:spcPct val="0"/>
                </a:spcAft>
                <a:buClrTx/>
                <a:buFontTx/>
                <a:buNone/>
              </a:pPr>
              <a:t>15</a:t>
            </a:fld>
            <a:endParaRPr lang="nn-NO" altLang="nb-NO" dirty="0">
              <a:solidFill>
                <a:schemeClr val="tx2"/>
              </a:solidFill>
              <a:latin typeface="Arial" charset="0"/>
            </a:endParaRPr>
          </a:p>
        </p:txBody>
      </p:sp>
      <p:sp>
        <p:nvSpPr>
          <p:cNvPr id="76805" name="TekstSylinder 10"/>
          <p:cNvSpPr txBox="1">
            <a:spLocks noChangeArrowheads="1"/>
          </p:cNvSpPr>
          <p:nvPr/>
        </p:nvSpPr>
        <p:spPr bwMode="auto">
          <a:xfrm>
            <a:off x="4706754" y="296571"/>
            <a:ext cx="4374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400" b="1" dirty="0">
                <a:latin typeface="Arial" charset="0"/>
              </a:rPr>
              <a:t>4. NATUR, MILJØ OG </a:t>
            </a:r>
            <a:r>
              <a:rPr lang="nn-NO" altLang="nb-NO" sz="1400" b="1" dirty="0" smtClean="0">
                <a:latin typeface="Arial" charset="0"/>
              </a:rPr>
              <a:t>TEKNOLOGI.</a:t>
            </a:r>
            <a:endParaRPr lang="nn-NO" altLang="nb-NO" sz="1400" b="1" dirty="0">
              <a:latin typeface="Arial" charset="0"/>
            </a:endParaRPr>
          </a:p>
        </p:txBody>
      </p:sp>
      <p:sp>
        <p:nvSpPr>
          <p:cNvPr id="10" name="Plassholder for innhold 7"/>
          <p:cNvSpPr txBox="1">
            <a:spLocks/>
          </p:cNvSpPr>
          <p:nvPr/>
        </p:nvSpPr>
        <p:spPr bwMode="auto">
          <a:xfrm>
            <a:off x="80235" y="123920"/>
            <a:ext cx="4680520" cy="6765573"/>
          </a:xfrm>
          <a:prstGeom prst="rect">
            <a:avLst/>
          </a:prstGeom>
          <a:noFill/>
          <a:ln w="19050">
            <a:solidFill>
              <a:schemeClr val="bg1"/>
            </a:solidFill>
          </a:ln>
          <a:extLst/>
        </p:spPr>
        <p:txBody>
          <a:bodyPr vert="horz" wrap="square" lIns="108000" tIns="540000" rIns="180000" bIns="45720" numCol="1" rtlCol="0" anchor="t" anchorCtr="0" compatLnSpc="1">
            <a:prstTxWarp prst="textNoShape">
              <a:avLst/>
            </a:prstTxWarp>
            <a:noAutofit/>
          </a:bodyPr>
          <a:lstStyle>
            <a:lvl1pPr marL="342900" indent="-342900" algn="l" defTabSz="457200" rtl="0" eaLnBrk="0" fontAlgn="base" hangingPunct="0">
              <a:spcBef>
                <a:spcPct val="20000"/>
              </a:spcBef>
              <a:spcAft>
                <a:spcPts val="600"/>
              </a:spcAft>
              <a:buClr>
                <a:schemeClr val="tx2"/>
              </a:buClr>
              <a:buFont typeface="Wingdings 2" pitchFamily="18" charset="2"/>
              <a:buChar char=""/>
              <a:defRPr kern="1200">
                <a:solidFill>
                  <a:schemeClr val="tx1"/>
                </a:solidFill>
                <a:latin typeface="+mn-lt"/>
                <a:ea typeface="+mn-ea"/>
                <a:cs typeface="+mn-cs"/>
              </a:defRPr>
            </a:lvl1pPr>
            <a:lvl2pPr marL="742950" indent="-285750" algn="l" defTabSz="457200" rtl="0" eaLnBrk="0" fontAlgn="base" hangingPunct="0">
              <a:spcBef>
                <a:spcPct val="20000"/>
              </a:spcBef>
              <a:spcAft>
                <a:spcPts val="600"/>
              </a:spcAft>
              <a:buClr>
                <a:schemeClr val="tx2"/>
              </a:buClr>
              <a:buFont typeface="Wingdings 2" pitchFamily="18" charset="2"/>
              <a:buChar char=""/>
              <a:defRPr sz="1600" kern="1200">
                <a:solidFill>
                  <a:schemeClr val="tx1"/>
                </a:solidFill>
                <a:latin typeface="+mn-lt"/>
                <a:ea typeface="+mn-ea"/>
                <a:cs typeface="+mn-cs"/>
              </a:defRPr>
            </a:lvl2pPr>
            <a:lvl3pPr marL="1143000" indent="-228600" algn="l" defTabSz="457200" rtl="0" eaLnBrk="0" fontAlgn="base" hangingPunct="0">
              <a:spcBef>
                <a:spcPct val="20000"/>
              </a:spcBef>
              <a:spcAft>
                <a:spcPts val="600"/>
              </a:spcAft>
              <a:buClr>
                <a:schemeClr val="tx2"/>
              </a:buClr>
              <a:buFont typeface="Wingdings 2" pitchFamily="18" charset="2"/>
              <a:buChar char=""/>
              <a:defRPr sz="1400" kern="1200">
                <a:solidFill>
                  <a:schemeClr val="tx1"/>
                </a:solidFill>
                <a:latin typeface="+mn-lt"/>
                <a:ea typeface="+mn-ea"/>
                <a:cs typeface="+mn-cs"/>
              </a:defRPr>
            </a:lvl3pPr>
            <a:lvl4pPr marL="1600200" indent="-228600" algn="l" defTabSz="457200" rtl="0" eaLnBrk="0" fontAlgn="base" hangingPunct="0">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4pPr>
            <a:lvl5pPr marL="2057400" indent="-228600" algn="l" defTabSz="457200" rtl="0" eaLnBrk="0" fontAlgn="base" hangingPunct="0">
              <a:spcBef>
                <a:spcPct val="20000"/>
              </a:spcBef>
              <a:spcAft>
                <a:spcPts val="600"/>
              </a:spcAft>
              <a:buClr>
                <a:schemeClr val="tx2"/>
              </a:buClr>
              <a:buFont typeface="Wingdings 2" pitchFamily="18"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Clr>
                <a:schemeClr val="tx2"/>
              </a:buClr>
              <a:buSzPct val="101000"/>
              <a:buFont typeface="Courier New" pitchFamily="49" charset="0"/>
              <a:buChar char="o"/>
              <a:defRPr sz="1200" kern="1200">
                <a:solidFill>
                  <a:schemeClr val="tx1"/>
                </a:solidFill>
                <a:latin typeface="+mn-lt"/>
                <a:ea typeface="+mn-ea"/>
                <a:cs typeface="+mn-cs"/>
              </a:defRPr>
            </a:lvl6pPr>
            <a:lvl7pPr marL="29718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9pPr>
          </a:lstStyle>
          <a:p>
            <a:pPr marL="0" indent="0" defTabSz="914400" eaLnBrk="1" fontAlgn="auto" hangingPunct="1">
              <a:spcBef>
                <a:spcPts val="600"/>
              </a:spcBef>
              <a:spcAft>
                <a:spcPts val="0"/>
              </a:spcAft>
              <a:buClrTx/>
              <a:buNone/>
              <a:defRPr/>
            </a:pPr>
            <a:r>
              <a:rPr lang="nn-NO" sz="1400" dirty="0" smtClean="0">
                <a:solidFill>
                  <a:prstClr val="black"/>
                </a:solidFill>
                <a:latin typeface="Arial" panose="020B0604020202020204" pitchFamily="34" charset="0"/>
                <a:cs typeface="Arial" panose="020B0604020202020204" pitchFamily="34" charset="0"/>
              </a:rPr>
              <a:t>Fagområdet handlar om former for å utrykkje seg, om biletkunst, kunsthandtverk, musikk, dans, drama, språk, litteratur, film, arkitektur og design. Fagområdet skal stimulere barna sin nysgjerrigheit, auke deira </a:t>
            </a:r>
            <a:r>
              <a:rPr lang="nn-NO" sz="1400" dirty="0">
                <a:solidFill>
                  <a:prstClr val="black"/>
                </a:solidFill>
                <a:latin typeface="Arial" panose="020B0604020202020204" pitchFamily="34" charset="0"/>
                <a:cs typeface="Arial" panose="020B0604020202020204" pitchFamily="34" charset="0"/>
              </a:rPr>
              <a:t>forståing og </a:t>
            </a:r>
            <a:r>
              <a:rPr lang="nn-NO" sz="1400" dirty="0" smtClean="0">
                <a:solidFill>
                  <a:prstClr val="black"/>
                </a:solidFill>
                <a:latin typeface="Arial" panose="020B0604020202020204" pitchFamily="34" charset="0"/>
                <a:cs typeface="Arial" panose="020B0604020202020204" pitchFamily="34" charset="0"/>
              </a:rPr>
              <a:t>bidra til undring, undersøking, utprøving                                                          og eksperimentering.</a:t>
            </a:r>
          </a:p>
          <a:p>
            <a:pPr eaLnBrk="1" fontAlgn="auto" hangingPunct="1">
              <a:buFont typeface="Arial" charset="0"/>
              <a:buNone/>
              <a:defRPr/>
            </a:pPr>
            <a:r>
              <a:rPr lang="nn-NO" sz="1200" dirty="0" smtClean="0">
                <a:solidFill>
                  <a:prstClr val="black"/>
                </a:solidFill>
                <a:latin typeface="Arial" charset="0"/>
                <a:cs typeface="Arial" charset="0"/>
              </a:rPr>
              <a:t>( Rammeplanen 2017)</a:t>
            </a:r>
            <a:r>
              <a:rPr lang="nn-NO" sz="1400" b="1" dirty="0" smtClean="0">
                <a:latin typeface="Arial" charset="0"/>
                <a:cs typeface="Arial" charset="0"/>
              </a:rPr>
              <a:t> </a:t>
            </a:r>
          </a:p>
          <a:p>
            <a:pPr eaLnBrk="1" fontAlgn="auto" hangingPunct="1">
              <a:buFont typeface="Arial" charset="0"/>
              <a:buNone/>
              <a:defRPr/>
            </a:pPr>
            <a:endParaRPr lang="nn-NO" sz="1400" b="1" dirty="0" smtClean="0">
              <a:latin typeface="Arial" charset="0"/>
              <a:cs typeface="Arial" charset="0"/>
            </a:endParaRPr>
          </a:p>
          <a:p>
            <a:pPr eaLnBrk="1" fontAlgn="auto" hangingPunct="1">
              <a:buFont typeface="Arial" charset="0"/>
              <a:buNone/>
              <a:defRPr/>
            </a:pPr>
            <a:endParaRPr lang="nn-NO" sz="1400" b="1" dirty="0">
              <a:latin typeface="Arial" charset="0"/>
              <a:cs typeface="Arial" charset="0"/>
            </a:endParaRPr>
          </a:p>
          <a:p>
            <a:pPr eaLnBrk="1" fontAlgn="auto" hangingPunct="1">
              <a:buFont typeface="Arial" charset="0"/>
              <a:buNone/>
              <a:defRPr/>
            </a:pPr>
            <a:endParaRPr lang="nn-NO" sz="1400" b="1" dirty="0" smtClean="0">
              <a:latin typeface="Arial" charset="0"/>
              <a:cs typeface="Arial" charset="0"/>
            </a:endParaRPr>
          </a:p>
          <a:p>
            <a:pPr eaLnBrk="1" fontAlgn="auto" hangingPunct="1">
              <a:buFont typeface="Arial" charset="0"/>
              <a:buNone/>
              <a:defRPr/>
            </a:pPr>
            <a:r>
              <a:rPr lang="nn-NO" sz="1400" b="1" dirty="0" smtClean="0">
                <a:latin typeface="Arial" charset="0"/>
                <a:cs typeface="Arial" charset="0"/>
              </a:rPr>
              <a:t>Personale skal :</a:t>
            </a:r>
          </a:p>
          <a:p>
            <a:pPr marL="172800" indent="-180000" eaLnBrk="1" fontAlgn="auto" hangingPunct="1">
              <a:spcAft>
                <a:spcPts val="0"/>
              </a:spcAft>
              <a:buFont typeface="Wingdings" panose="05000000000000000000" pitchFamily="2" charset="2"/>
              <a:buChar char="§"/>
              <a:defRPr/>
            </a:pPr>
            <a:r>
              <a:rPr lang="nn-NO" sz="1200" dirty="0">
                <a:latin typeface="Arial" charset="0"/>
                <a:cs typeface="Arial" charset="0"/>
              </a:rPr>
              <a:t>G</a:t>
            </a:r>
            <a:r>
              <a:rPr lang="nn-NO" sz="1200" dirty="0" smtClean="0">
                <a:latin typeface="Arial" charset="0"/>
                <a:cs typeface="Arial" charset="0"/>
              </a:rPr>
              <a:t>je barna erfaring slik at dei kan bli kjend med ulike materialar, teknikkar og bruke desse som utrykksmåte i sitt arbeid.</a:t>
            </a:r>
          </a:p>
          <a:p>
            <a:pPr marL="172800" indent="-180000" eaLnBrk="1" fontAlgn="auto" hangingPunct="1">
              <a:spcAft>
                <a:spcPts val="0"/>
              </a:spcAft>
              <a:buFont typeface="Wingdings" panose="05000000000000000000" pitchFamily="2" charset="2"/>
              <a:buChar char="§"/>
              <a:defRPr/>
            </a:pPr>
            <a:r>
              <a:rPr lang="nn-NO" sz="1200" dirty="0" smtClean="0">
                <a:latin typeface="Arial" charset="0"/>
                <a:cs typeface="Arial" charset="0"/>
              </a:rPr>
              <a:t>Gje barna kjennskap a ulike kunstformer som stimulering til eigen fantasi, kreativ tenking og skaparglede</a:t>
            </a:r>
          </a:p>
          <a:p>
            <a:pPr marL="172800" indent="-180000" eaLnBrk="1" fontAlgn="auto" hangingPunct="1">
              <a:spcAft>
                <a:spcPts val="0"/>
              </a:spcAft>
              <a:buFont typeface="Wingdings" panose="05000000000000000000" pitchFamily="2" charset="2"/>
              <a:buChar char="§"/>
              <a:defRPr/>
            </a:pPr>
            <a:r>
              <a:rPr lang="nn-NO" sz="1200" dirty="0" smtClean="0">
                <a:latin typeface="Arial" charset="0"/>
                <a:cs typeface="Arial" charset="0"/>
              </a:rPr>
              <a:t>Ha god tilgang til bøker, bilete, instrument, utstyr til å kle seg ut og ulike materiale og verktøy.</a:t>
            </a:r>
          </a:p>
          <a:p>
            <a:pPr marL="172800" indent="-180000" eaLnBrk="1" fontAlgn="auto" hangingPunct="1">
              <a:spcAft>
                <a:spcPts val="0"/>
              </a:spcAft>
              <a:buFont typeface="Wingdings" panose="05000000000000000000" pitchFamily="2" charset="2"/>
              <a:buChar char="§"/>
              <a:defRPr/>
            </a:pPr>
            <a:r>
              <a:rPr lang="nn-NO" sz="1200" dirty="0" smtClean="0">
                <a:latin typeface="Arial" charset="0"/>
                <a:cs typeface="Arial" charset="0"/>
              </a:rPr>
              <a:t>At barna blir trygge med drama / fiksjonsleik  og kreativitet.  </a:t>
            </a:r>
          </a:p>
          <a:p>
            <a:pPr marL="172800" indent="-180000" eaLnBrk="1" fontAlgn="auto" hangingPunct="1">
              <a:spcAft>
                <a:spcPts val="0"/>
              </a:spcAft>
              <a:buFont typeface="Wingdings" panose="05000000000000000000" pitchFamily="2" charset="2"/>
              <a:buChar char="§"/>
              <a:defRPr/>
            </a:pPr>
            <a:r>
              <a:rPr lang="nn-NO" sz="1200" dirty="0" smtClean="0">
                <a:latin typeface="Arial" charset="0"/>
                <a:cs typeface="Arial" charset="0"/>
              </a:rPr>
              <a:t>Motivere barna til å utrykkje seg gjennom musikk, dans, drama og ulik skapande verksemd.</a:t>
            </a:r>
            <a:r>
              <a:rPr lang="nn-NO" sz="1200" dirty="0">
                <a:solidFill>
                  <a:srgbClr val="000000"/>
                </a:solidFill>
                <a:latin typeface="Museo Sans 100"/>
              </a:rPr>
              <a:t> </a:t>
            </a:r>
          </a:p>
          <a:p>
            <a:pPr marL="172800" indent="-180000" eaLnBrk="1" fontAlgn="auto" hangingPunct="1">
              <a:spcAft>
                <a:spcPts val="0"/>
              </a:spcAft>
              <a:buFont typeface="Wingdings" panose="05000000000000000000" pitchFamily="2" charset="2"/>
              <a:buChar char="§"/>
              <a:defRPr/>
            </a:pPr>
            <a:r>
              <a:rPr lang="nn-NO" sz="1200" dirty="0">
                <a:solidFill>
                  <a:srgbClr val="000000"/>
                </a:solidFill>
                <a:latin typeface="Museo Sans 100"/>
              </a:rPr>
              <a:t>L</a:t>
            </a:r>
            <a:r>
              <a:rPr lang="nn-NO" sz="1200" dirty="0" smtClean="0">
                <a:solidFill>
                  <a:srgbClr val="000000"/>
                </a:solidFill>
                <a:latin typeface="Museo Sans 100"/>
              </a:rPr>
              <a:t>eggje </a:t>
            </a:r>
            <a:r>
              <a:rPr lang="nn-NO" sz="1200" dirty="0">
                <a:solidFill>
                  <a:srgbClr val="000000"/>
                </a:solidFill>
                <a:latin typeface="Museo Sans 100"/>
              </a:rPr>
              <a:t>til rette for samhøyrsle og kreativitet ved å bidra til at barna saman får oppleve og skape kunstnariske og kulturelle uttrykk </a:t>
            </a:r>
            <a:endParaRPr lang="nn-NO" sz="1200" dirty="0" smtClean="0">
              <a:solidFill>
                <a:prstClr val="black"/>
              </a:solidFill>
              <a:latin typeface="Arial" charset="0"/>
              <a:cs typeface="Arial" charset="0"/>
            </a:endParaRPr>
          </a:p>
          <a:p>
            <a:pPr marL="0" lvl="0" indent="0" defTabSz="914400" eaLnBrk="1" fontAlgn="auto" hangingPunct="1">
              <a:lnSpc>
                <a:spcPct val="150000"/>
              </a:lnSpc>
              <a:spcBef>
                <a:spcPts val="600"/>
              </a:spcBef>
              <a:spcAft>
                <a:spcPts val="0"/>
              </a:spcAft>
              <a:buClrTx/>
              <a:buNone/>
              <a:defRPr/>
            </a:pPr>
            <a:endParaRPr lang="nn-NO" sz="1200" dirty="0" smtClean="0">
              <a:solidFill>
                <a:prstClr val="black"/>
              </a:solidFill>
              <a:latin typeface="Arial" panose="020B0604020202020204" pitchFamily="34" charset="0"/>
              <a:cs typeface="Arial" panose="020B0604020202020204" pitchFamily="34" charset="0"/>
            </a:endParaRPr>
          </a:p>
          <a:p>
            <a:pPr marL="0" indent="0" eaLnBrk="1" fontAlgn="auto" hangingPunct="1">
              <a:lnSpc>
                <a:spcPct val="150000"/>
              </a:lnSpc>
              <a:spcBef>
                <a:spcPts val="600"/>
              </a:spcBef>
              <a:spcAft>
                <a:spcPts val="0"/>
              </a:spcAft>
              <a:buNone/>
              <a:defRPr/>
            </a:pPr>
            <a:r>
              <a:rPr lang="nn-NO" sz="1200" dirty="0" smtClean="0">
                <a:latin typeface="Arial" charset="0"/>
                <a:cs typeface="Arial" charset="0"/>
              </a:rPr>
              <a:t> </a:t>
            </a:r>
          </a:p>
          <a:p>
            <a:pPr marL="0" indent="0" eaLnBrk="1" fontAlgn="auto" hangingPunct="1">
              <a:lnSpc>
                <a:spcPct val="150000"/>
              </a:lnSpc>
              <a:spcBef>
                <a:spcPts val="600"/>
              </a:spcBef>
              <a:spcAft>
                <a:spcPts val="0"/>
              </a:spcAft>
              <a:buNone/>
              <a:defRPr/>
            </a:pPr>
            <a:endParaRPr lang="nn-NO" sz="1200" dirty="0">
              <a:latin typeface="Arial" charset="0"/>
              <a:cs typeface="Arial" charset="0"/>
            </a:endParaRPr>
          </a:p>
        </p:txBody>
      </p:sp>
      <p:sp>
        <p:nvSpPr>
          <p:cNvPr id="11" name="TekstSylinder 10"/>
          <p:cNvSpPr txBox="1">
            <a:spLocks noChangeArrowheads="1"/>
          </p:cNvSpPr>
          <p:nvPr/>
        </p:nvSpPr>
        <p:spPr bwMode="auto">
          <a:xfrm>
            <a:off x="251520" y="292133"/>
            <a:ext cx="4806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400" b="1" dirty="0">
                <a:latin typeface="Arial" charset="0"/>
              </a:rPr>
              <a:t>3.KUNST, KULTUR OG </a:t>
            </a:r>
            <a:r>
              <a:rPr lang="nn-NO" altLang="nb-NO" sz="1400" b="1" dirty="0" smtClean="0">
                <a:latin typeface="Arial" charset="0"/>
              </a:rPr>
              <a:t>KREATIVITET.</a:t>
            </a:r>
            <a:endParaRPr lang="nn-NO" altLang="nb-NO" sz="1400" b="1" dirty="0">
              <a:latin typeface="Arial" charset="0"/>
            </a:endParaRPr>
          </a:p>
        </p:txBody>
      </p:sp>
      <p:sp>
        <p:nvSpPr>
          <p:cNvPr id="4" name="TekstSylinder 3"/>
          <p:cNvSpPr txBox="1"/>
          <p:nvPr/>
        </p:nvSpPr>
        <p:spPr>
          <a:xfrm>
            <a:off x="4499992" y="476070"/>
            <a:ext cx="4275282" cy="6724918"/>
          </a:xfrm>
          <a:prstGeom prst="rect">
            <a:avLst/>
          </a:prstGeom>
          <a:noFill/>
        </p:spPr>
        <p:txBody>
          <a:bodyPr wrap="square" rtlCol="0">
            <a:spAutoFit/>
          </a:bodyPr>
          <a:lstStyle/>
          <a:p>
            <a:pPr marL="274320" lvl="0" indent="-274320" defTabSz="457200" eaLnBrk="1" fontAlgn="auto" hangingPunct="1">
              <a:spcBef>
                <a:spcPct val="20000"/>
              </a:spcBef>
              <a:spcAft>
                <a:spcPts val="0"/>
              </a:spcAft>
              <a:buClr>
                <a:srgbClr val="3B3B3B"/>
              </a:buClr>
              <a:defRPr/>
            </a:pPr>
            <a:endParaRPr lang="nn-NO" sz="900" dirty="0" smtClean="0">
              <a:solidFill>
                <a:prstClr val="black"/>
              </a:solidFill>
              <a:latin typeface="Arial" pitchFamily="34" charset="0"/>
              <a:cs typeface="Arial" pitchFamily="34" charset="0"/>
            </a:endParaRPr>
          </a:p>
          <a:p>
            <a:pPr marL="274320" lvl="0" indent="-274320" defTabSz="457200" eaLnBrk="1" fontAlgn="auto" hangingPunct="1">
              <a:spcBef>
                <a:spcPct val="20000"/>
              </a:spcBef>
              <a:spcAft>
                <a:spcPts val="0"/>
              </a:spcAft>
              <a:buClr>
                <a:srgbClr val="3B3B3B"/>
              </a:buClr>
              <a:defRPr/>
            </a:pPr>
            <a:r>
              <a:rPr lang="nn-NO" sz="1400" dirty="0" smtClean="0">
                <a:solidFill>
                  <a:prstClr val="black"/>
                </a:solidFill>
                <a:latin typeface="Arial" pitchFamily="34" charset="0"/>
                <a:cs typeface="Arial" pitchFamily="34" charset="0"/>
              </a:rPr>
              <a:t>      Barna </a:t>
            </a:r>
            <a:r>
              <a:rPr lang="nn-NO" sz="1400" dirty="0">
                <a:solidFill>
                  <a:prstClr val="black"/>
                </a:solidFill>
                <a:latin typeface="Arial" pitchFamily="34" charset="0"/>
                <a:cs typeface="Arial" pitchFamily="34" charset="0"/>
              </a:rPr>
              <a:t>skal få erfaring med og kunnskap om dyr og </a:t>
            </a:r>
            <a:r>
              <a:rPr lang="nn-NO" sz="1400" dirty="0" smtClean="0">
                <a:solidFill>
                  <a:prstClr val="black"/>
                </a:solidFill>
                <a:latin typeface="Arial" pitchFamily="34" charset="0"/>
                <a:cs typeface="Arial" pitchFamily="34" charset="0"/>
              </a:rPr>
              <a:t>vekstar. Lære at </a:t>
            </a:r>
            <a:r>
              <a:rPr lang="nn-NO" sz="1400" dirty="0">
                <a:solidFill>
                  <a:prstClr val="black"/>
                </a:solidFill>
                <a:latin typeface="Arial" pitchFamily="34" charset="0"/>
                <a:cs typeface="Arial" pitchFamily="34" charset="0"/>
              </a:rPr>
              <a:t>dei er avhengige av kvarandre og viktige for mat </a:t>
            </a:r>
            <a:r>
              <a:rPr lang="nn-NO" sz="1400" dirty="0" smtClean="0">
                <a:solidFill>
                  <a:prstClr val="black"/>
                </a:solidFill>
                <a:latin typeface="Arial" pitchFamily="34" charset="0"/>
                <a:cs typeface="Arial" pitchFamily="34" charset="0"/>
              </a:rPr>
              <a:t>produksjonen.</a:t>
            </a:r>
          </a:p>
          <a:p>
            <a:pPr marL="274320" lvl="0" indent="-274320" defTabSz="457200" eaLnBrk="1" fontAlgn="auto" hangingPunct="1">
              <a:spcBef>
                <a:spcPct val="20000"/>
              </a:spcBef>
              <a:spcAft>
                <a:spcPts val="0"/>
              </a:spcAft>
              <a:buClr>
                <a:srgbClr val="3B3B3B"/>
              </a:buClr>
              <a:defRPr/>
            </a:pPr>
            <a:r>
              <a:rPr lang="nn-NO" sz="1400" dirty="0">
                <a:solidFill>
                  <a:prstClr val="black"/>
                </a:solidFill>
                <a:latin typeface="Arial" pitchFamily="34" charset="0"/>
                <a:cs typeface="Arial" pitchFamily="34" charset="0"/>
              </a:rPr>
              <a:t> </a:t>
            </a:r>
            <a:r>
              <a:rPr lang="nn-NO" sz="1400" dirty="0" smtClean="0">
                <a:solidFill>
                  <a:prstClr val="black"/>
                </a:solidFill>
                <a:latin typeface="Arial" pitchFamily="34" charset="0"/>
                <a:cs typeface="Arial" pitchFamily="34" charset="0"/>
              </a:rPr>
              <a:t>     Lære </a:t>
            </a:r>
            <a:r>
              <a:rPr lang="nn-NO" sz="1400" dirty="0">
                <a:solidFill>
                  <a:prstClr val="black"/>
                </a:solidFill>
                <a:latin typeface="Arial" pitchFamily="34" charset="0"/>
                <a:cs typeface="Arial" pitchFamily="34" charset="0"/>
              </a:rPr>
              <a:t>å observere, undre seg, eksperimentere, systematisere, beskrive, samtale, sjå å lære om ulike fenomen.</a:t>
            </a:r>
            <a:r>
              <a:rPr lang="nn-NO" sz="1400" dirty="0">
                <a:solidFill>
                  <a:prstClr val="black"/>
                </a:solidFill>
              </a:rPr>
              <a:t> </a:t>
            </a:r>
            <a:r>
              <a:rPr lang="nn-NO" sz="1200" dirty="0">
                <a:solidFill>
                  <a:prstClr val="black"/>
                </a:solidFill>
              </a:rPr>
              <a:t>( Rammeplanen 2017</a:t>
            </a:r>
            <a:r>
              <a:rPr lang="nn-NO" sz="1200" dirty="0" smtClean="0">
                <a:solidFill>
                  <a:prstClr val="black"/>
                </a:solidFill>
              </a:rPr>
              <a:t>)</a:t>
            </a:r>
            <a:r>
              <a:rPr lang="nn-NO" sz="1200" b="1" dirty="0">
                <a:solidFill>
                  <a:prstClr val="black"/>
                </a:solidFill>
                <a:latin typeface="Arial" pitchFamily="34" charset="0"/>
                <a:cs typeface="Arial" pitchFamily="34" charset="0"/>
              </a:rPr>
              <a:t> </a:t>
            </a:r>
            <a:endParaRPr lang="nn-NO" sz="1200" b="1" dirty="0" smtClean="0">
              <a:solidFill>
                <a:prstClr val="black"/>
              </a:solidFill>
              <a:latin typeface="Arial" pitchFamily="34" charset="0"/>
              <a:cs typeface="Arial" pitchFamily="34" charset="0"/>
            </a:endParaRPr>
          </a:p>
          <a:p>
            <a:pPr marL="274320" lvl="0" indent="-274320" defTabSz="457200" eaLnBrk="1" fontAlgn="auto" hangingPunct="1">
              <a:spcBef>
                <a:spcPct val="20000"/>
              </a:spcBef>
              <a:spcAft>
                <a:spcPts val="0"/>
              </a:spcAft>
              <a:buClr>
                <a:srgbClr val="3B3B3B"/>
              </a:buClr>
              <a:defRPr/>
            </a:pPr>
            <a:r>
              <a:rPr lang="nn-NO" sz="1400" b="1" dirty="0" smtClean="0">
                <a:solidFill>
                  <a:prstClr val="black"/>
                </a:solidFill>
                <a:latin typeface="Arial" pitchFamily="34" charset="0"/>
                <a:cs typeface="Arial" pitchFamily="34" charset="0"/>
              </a:rPr>
              <a:t>      </a:t>
            </a:r>
          </a:p>
          <a:p>
            <a:pPr marL="274320" lvl="0" indent="-274320" defTabSz="457200" eaLnBrk="1" fontAlgn="auto" hangingPunct="1">
              <a:spcBef>
                <a:spcPct val="20000"/>
              </a:spcBef>
              <a:spcAft>
                <a:spcPts val="0"/>
              </a:spcAft>
              <a:buClr>
                <a:srgbClr val="3B3B3B"/>
              </a:buClr>
              <a:defRPr/>
            </a:pPr>
            <a:endParaRPr lang="nn-NO" sz="1400" b="1" dirty="0" smtClean="0">
              <a:solidFill>
                <a:prstClr val="black"/>
              </a:solidFill>
              <a:latin typeface="Arial" pitchFamily="34" charset="0"/>
              <a:cs typeface="Arial" pitchFamily="34" charset="0"/>
            </a:endParaRPr>
          </a:p>
          <a:p>
            <a:pPr marL="274320" lvl="0" indent="-274320" defTabSz="457200" eaLnBrk="1" fontAlgn="auto" hangingPunct="1">
              <a:spcBef>
                <a:spcPct val="20000"/>
              </a:spcBef>
              <a:spcAft>
                <a:spcPts val="0"/>
              </a:spcAft>
              <a:buClr>
                <a:srgbClr val="3B3B3B"/>
              </a:buClr>
              <a:defRPr/>
            </a:pPr>
            <a:endParaRPr lang="nn-NO" sz="1400" b="1" dirty="0" smtClean="0">
              <a:solidFill>
                <a:prstClr val="black"/>
              </a:solidFill>
              <a:latin typeface="Arial" pitchFamily="34" charset="0"/>
              <a:cs typeface="Arial" pitchFamily="34" charset="0"/>
            </a:endParaRPr>
          </a:p>
          <a:p>
            <a:pPr marL="274320" lvl="0" indent="-274320" defTabSz="457200" eaLnBrk="1" fontAlgn="auto" hangingPunct="1">
              <a:spcBef>
                <a:spcPct val="20000"/>
              </a:spcBef>
              <a:spcAft>
                <a:spcPts val="0"/>
              </a:spcAft>
              <a:buClr>
                <a:srgbClr val="3B3B3B"/>
              </a:buClr>
              <a:defRPr/>
            </a:pPr>
            <a:endParaRPr lang="nn-NO" sz="1400" b="1" dirty="0">
              <a:solidFill>
                <a:prstClr val="black"/>
              </a:solidFill>
              <a:latin typeface="Arial" pitchFamily="34" charset="0"/>
              <a:cs typeface="Arial" pitchFamily="34" charset="0"/>
            </a:endParaRPr>
          </a:p>
          <a:p>
            <a:pPr marL="274320" lvl="0" indent="-274320" defTabSz="457200" eaLnBrk="1" fontAlgn="auto" hangingPunct="1">
              <a:spcBef>
                <a:spcPct val="20000"/>
              </a:spcBef>
              <a:spcAft>
                <a:spcPts val="0"/>
              </a:spcAft>
              <a:buClr>
                <a:srgbClr val="3B3B3B"/>
              </a:buClr>
              <a:defRPr/>
            </a:pPr>
            <a:endParaRPr lang="nn-NO" sz="1400" b="1" dirty="0" smtClean="0">
              <a:solidFill>
                <a:prstClr val="black"/>
              </a:solidFill>
              <a:latin typeface="Arial" pitchFamily="34" charset="0"/>
              <a:cs typeface="Arial" pitchFamily="34" charset="0"/>
            </a:endParaRPr>
          </a:p>
          <a:p>
            <a:pPr marL="274320" lvl="0" indent="-274320" defTabSz="457200" eaLnBrk="1" fontAlgn="auto" hangingPunct="1">
              <a:spcBef>
                <a:spcPct val="20000"/>
              </a:spcBef>
              <a:spcAft>
                <a:spcPts val="0"/>
              </a:spcAft>
              <a:buClr>
                <a:srgbClr val="3B3B3B"/>
              </a:buClr>
              <a:defRPr/>
            </a:pPr>
            <a:endParaRPr lang="nn-NO" sz="1400" b="1" dirty="0">
              <a:solidFill>
                <a:prstClr val="black"/>
              </a:solidFill>
              <a:latin typeface="Arial" pitchFamily="34" charset="0"/>
              <a:cs typeface="Arial" pitchFamily="34" charset="0"/>
            </a:endParaRPr>
          </a:p>
          <a:p>
            <a:pPr marL="274320" lvl="0" indent="-274320" defTabSz="457200" eaLnBrk="1" fontAlgn="auto" hangingPunct="1">
              <a:spcBef>
                <a:spcPct val="20000"/>
              </a:spcBef>
              <a:spcAft>
                <a:spcPts val="0"/>
              </a:spcAft>
              <a:buClr>
                <a:srgbClr val="3B3B3B"/>
              </a:buClr>
              <a:defRPr/>
            </a:pPr>
            <a:r>
              <a:rPr lang="nn-NO" sz="1400" b="1" dirty="0" smtClean="0">
                <a:solidFill>
                  <a:prstClr val="black"/>
                </a:solidFill>
                <a:latin typeface="Arial" pitchFamily="34" charset="0"/>
                <a:cs typeface="Arial" pitchFamily="34" charset="0"/>
              </a:rPr>
              <a:t>    Personale </a:t>
            </a:r>
            <a:r>
              <a:rPr lang="nn-NO" sz="1400" b="1" dirty="0">
                <a:solidFill>
                  <a:prstClr val="black"/>
                </a:solidFill>
                <a:latin typeface="Arial" pitchFamily="34" charset="0"/>
                <a:cs typeface="Arial" pitchFamily="34" charset="0"/>
              </a:rPr>
              <a:t>skal</a:t>
            </a:r>
            <a:r>
              <a:rPr lang="nn-NO" sz="1400" b="1" dirty="0" smtClean="0">
                <a:solidFill>
                  <a:prstClr val="black"/>
                </a:solidFill>
                <a:latin typeface="Arial" pitchFamily="34" charset="0"/>
                <a:cs typeface="Arial" pitchFamily="34" charset="0"/>
              </a:rPr>
              <a:t>:</a:t>
            </a:r>
          </a:p>
          <a:p>
            <a:pPr marL="274320" lvl="0" indent="-274320" defTabSz="457200" eaLnBrk="1" fontAlgn="auto" hangingPunct="1">
              <a:spcBef>
                <a:spcPct val="20000"/>
              </a:spcBef>
              <a:spcAft>
                <a:spcPts val="0"/>
              </a:spcAft>
              <a:buClr>
                <a:srgbClr val="3B3B3B"/>
              </a:buClr>
              <a:defRPr/>
            </a:pPr>
            <a:endParaRPr lang="nn-NO" sz="800" dirty="0">
              <a:solidFill>
                <a:prstClr val="black"/>
              </a:solidFill>
              <a:latin typeface="Arial" pitchFamily="34" charset="0"/>
              <a:cs typeface="Arial" pitchFamily="34" charset="0"/>
            </a:endParaRPr>
          </a:p>
          <a:p>
            <a:pPr marL="180000" lvl="0" indent="180000" defTabSz="457200" eaLnBrk="1" fontAlgn="auto" hangingPunct="1">
              <a:spcBef>
                <a:spcPts val="0"/>
              </a:spcBef>
              <a:spcAft>
                <a:spcPts val="0"/>
              </a:spcAft>
              <a:buClr>
                <a:srgbClr val="3B3B3B"/>
              </a:buClr>
              <a:buFont typeface="Wingdings" panose="05000000000000000000" pitchFamily="2" charset="2"/>
              <a:buChar char="§"/>
              <a:defRPr/>
            </a:pPr>
            <a:r>
              <a:rPr lang="nn-NO" sz="1200" dirty="0" smtClean="0">
                <a:solidFill>
                  <a:prstClr val="black"/>
                </a:solidFill>
                <a:latin typeface="Arial" pitchFamily="34" charset="0"/>
                <a:cs typeface="Arial" pitchFamily="34" charset="0"/>
              </a:rPr>
              <a:t>Stimulere </a:t>
            </a:r>
            <a:r>
              <a:rPr lang="nn-NO" sz="1200" dirty="0">
                <a:solidFill>
                  <a:prstClr val="black"/>
                </a:solidFill>
                <a:latin typeface="Arial" pitchFamily="34" charset="0"/>
                <a:cs typeface="Arial" pitchFamily="34" charset="0"/>
              </a:rPr>
              <a:t>barna sin utvikling og glede over å  ferdast  </a:t>
            </a:r>
          </a:p>
          <a:p>
            <a:pPr marL="180000" lvl="0" defTabSz="457200" eaLnBrk="1" fontAlgn="auto" hangingPunct="1">
              <a:spcBef>
                <a:spcPts val="0"/>
              </a:spcBef>
              <a:spcAft>
                <a:spcPts val="0"/>
              </a:spcAft>
              <a:buClr>
                <a:srgbClr val="3B3B3B"/>
              </a:buClr>
              <a:defRPr/>
            </a:pPr>
            <a:r>
              <a:rPr lang="nn-NO" sz="1200" dirty="0">
                <a:solidFill>
                  <a:prstClr val="black"/>
                </a:solidFill>
                <a:latin typeface="Arial" pitchFamily="34" charset="0"/>
                <a:cs typeface="Arial" pitchFamily="34" charset="0"/>
              </a:rPr>
              <a:t>     i naturen slik at dei bli kjende med og får forståing      </a:t>
            </a:r>
          </a:p>
          <a:p>
            <a:pPr marL="180000" lvl="0" defTabSz="457200" eaLnBrk="1" fontAlgn="auto" hangingPunct="1">
              <a:spcBef>
                <a:spcPts val="0"/>
              </a:spcBef>
              <a:spcAft>
                <a:spcPts val="0"/>
              </a:spcAft>
              <a:buClr>
                <a:srgbClr val="3B3B3B"/>
              </a:buClr>
              <a:defRPr/>
            </a:pPr>
            <a:r>
              <a:rPr lang="nn-NO" sz="1200" dirty="0">
                <a:solidFill>
                  <a:prstClr val="black"/>
                </a:solidFill>
                <a:latin typeface="Arial" pitchFamily="34" charset="0"/>
                <a:cs typeface="Arial" pitchFamily="34" charset="0"/>
              </a:rPr>
              <a:t>    for plantar, dyr og lære dei om årstider og ver</a:t>
            </a:r>
            <a:r>
              <a:rPr lang="nn-NO" sz="1200" dirty="0" smtClean="0">
                <a:solidFill>
                  <a:prstClr val="black"/>
                </a:solidFill>
                <a:latin typeface="Arial" pitchFamily="34" charset="0"/>
                <a:cs typeface="Arial" pitchFamily="34" charset="0"/>
              </a:rPr>
              <a:t>.</a:t>
            </a:r>
            <a:endParaRPr lang="nn-NO" sz="800" dirty="0" smtClean="0">
              <a:solidFill>
                <a:prstClr val="black"/>
              </a:solidFill>
              <a:latin typeface="Arial" pitchFamily="34" charset="0"/>
              <a:cs typeface="Arial" pitchFamily="34" charset="0"/>
            </a:endParaRPr>
          </a:p>
          <a:p>
            <a:pPr marL="180000" lvl="0" defTabSz="457200" eaLnBrk="1" fontAlgn="auto" hangingPunct="1">
              <a:spcBef>
                <a:spcPts val="0"/>
              </a:spcBef>
              <a:spcAft>
                <a:spcPts val="0"/>
              </a:spcAft>
              <a:buClr>
                <a:srgbClr val="3B3B3B"/>
              </a:buClr>
              <a:defRPr/>
            </a:pPr>
            <a:endParaRPr lang="nn-NO" sz="800" dirty="0">
              <a:solidFill>
                <a:prstClr val="black"/>
              </a:solidFill>
              <a:latin typeface="Arial" pitchFamily="34" charset="0"/>
              <a:cs typeface="Arial" pitchFamily="34" charset="0"/>
            </a:endParaRPr>
          </a:p>
          <a:p>
            <a:pPr marL="180000" lvl="0" indent="180000" defTabSz="457200" eaLnBrk="1" fontAlgn="auto" hangingPunct="1">
              <a:spcBef>
                <a:spcPts val="0"/>
              </a:spcBef>
              <a:spcAft>
                <a:spcPts val="0"/>
              </a:spcAft>
              <a:buClr>
                <a:srgbClr val="3B3B3B"/>
              </a:buClr>
              <a:buFont typeface="Wingdings" panose="05000000000000000000" pitchFamily="2" charset="2"/>
              <a:buChar char="§"/>
              <a:defRPr/>
            </a:pPr>
            <a:r>
              <a:rPr lang="nn-NO" sz="1200" dirty="0">
                <a:solidFill>
                  <a:prstClr val="black"/>
                </a:solidFill>
                <a:latin typeface="Arial" pitchFamily="34" charset="0"/>
                <a:cs typeface="Arial" pitchFamily="34" charset="0"/>
              </a:rPr>
              <a:t>Stimulere barna til undring og utforsking.</a:t>
            </a:r>
          </a:p>
          <a:p>
            <a:pPr marL="180000" lvl="0" indent="180000" defTabSz="457200" eaLnBrk="1" fontAlgn="auto" hangingPunct="1">
              <a:spcBef>
                <a:spcPts val="0"/>
              </a:spcBef>
              <a:spcAft>
                <a:spcPts val="0"/>
              </a:spcAft>
              <a:buClr>
                <a:srgbClr val="3B3B3B"/>
              </a:buClr>
              <a:buFont typeface="Wingdings" panose="05000000000000000000" pitchFamily="2" charset="2"/>
              <a:buChar char="§"/>
              <a:defRPr/>
            </a:pPr>
            <a:r>
              <a:rPr lang="nn-NO" sz="1200" dirty="0">
                <a:solidFill>
                  <a:prstClr val="black"/>
                </a:solidFill>
                <a:latin typeface="Arial" pitchFamily="34" charset="0"/>
                <a:cs typeface="Arial" pitchFamily="34" charset="0"/>
              </a:rPr>
              <a:t>Lære barna få kjenne ansvar for og omsorg for  </a:t>
            </a:r>
          </a:p>
          <a:p>
            <a:pPr marL="180000" lvl="0" defTabSz="457200" eaLnBrk="1" fontAlgn="auto" hangingPunct="1">
              <a:spcBef>
                <a:spcPts val="0"/>
              </a:spcBef>
              <a:spcAft>
                <a:spcPts val="0"/>
              </a:spcAft>
              <a:buClr>
                <a:srgbClr val="3B3B3B"/>
              </a:buClr>
              <a:defRPr/>
            </a:pPr>
            <a:r>
              <a:rPr lang="nn-NO" sz="1200" dirty="0">
                <a:solidFill>
                  <a:prstClr val="black"/>
                </a:solidFill>
                <a:latin typeface="Arial" pitchFamily="34" charset="0"/>
                <a:cs typeface="Arial" pitchFamily="34" charset="0"/>
              </a:rPr>
              <a:t>    naturen</a:t>
            </a:r>
            <a:r>
              <a:rPr lang="nn-NO" sz="1200" dirty="0" smtClean="0">
                <a:solidFill>
                  <a:prstClr val="black"/>
                </a:solidFill>
                <a:latin typeface="Arial" pitchFamily="34" charset="0"/>
                <a:cs typeface="Arial" pitchFamily="34" charset="0"/>
              </a:rPr>
              <a:t>.</a:t>
            </a:r>
            <a:endParaRPr lang="nn-NO" sz="800" dirty="0">
              <a:solidFill>
                <a:prstClr val="black"/>
              </a:solidFill>
              <a:latin typeface="Arial" pitchFamily="34" charset="0"/>
              <a:cs typeface="Arial" pitchFamily="34" charset="0"/>
            </a:endParaRPr>
          </a:p>
          <a:p>
            <a:pPr marL="180000" lvl="0" indent="180000" defTabSz="457200" eaLnBrk="1" fontAlgn="auto" hangingPunct="1">
              <a:spcBef>
                <a:spcPts val="0"/>
              </a:spcBef>
              <a:spcAft>
                <a:spcPts val="0"/>
              </a:spcAft>
              <a:buClr>
                <a:srgbClr val="3B3B3B"/>
              </a:buClr>
              <a:buFont typeface="Wingdings" panose="05000000000000000000" pitchFamily="2" charset="2"/>
              <a:buChar char="§"/>
              <a:defRPr/>
            </a:pPr>
            <a:r>
              <a:rPr lang="nn-NO" sz="1200" dirty="0">
                <a:solidFill>
                  <a:prstClr val="black"/>
                </a:solidFill>
                <a:latin typeface="Arial" pitchFamily="34" charset="0"/>
                <a:cs typeface="Arial" pitchFamily="34" charset="0"/>
              </a:rPr>
              <a:t>Lage ulike konstruksjonar og lære barna å bruke      </a:t>
            </a:r>
          </a:p>
          <a:p>
            <a:pPr marL="180000" lvl="0" defTabSz="457200" eaLnBrk="1" fontAlgn="auto" hangingPunct="1">
              <a:spcBef>
                <a:spcPts val="0"/>
              </a:spcBef>
              <a:spcAft>
                <a:spcPts val="0"/>
              </a:spcAft>
              <a:buClr>
                <a:srgbClr val="3B3B3B"/>
              </a:buClr>
              <a:defRPr/>
            </a:pPr>
            <a:r>
              <a:rPr lang="nn-NO" sz="1200" dirty="0">
                <a:solidFill>
                  <a:prstClr val="black"/>
                </a:solidFill>
                <a:latin typeface="Arial" pitchFamily="34" charset="0"/>
                <a:cs typeface="Arial" pitchFamily="34" charset="0"/>
              </a:rPr>
              <a:t>    verktøy som hammar og spikkekniv</a:t>
            </a:r>
            <a:r>
              <a:rPr lang="nn-NO" sz="1200" dirty="0" smtClean="0">
                <a:solidFill>
                  <a:prstClr val="black"/>
                </a:solidFill>
                <a:latin typeface="Arial" pitchFamily="34" charset="0"/>
                <a:cs typeface="Arial" pitchFamily="34" charset="0"/>
              </a:rPr>
              <a:t>.</a:t>
            </a:r>
          </a:p>
          <a:p>
            <a:pPr marL="180000" lvl="0" defTabSz="457200" eaLnBrk="1" fontAlgn="auto" hangingPunct="1">
              <a:spcBef>
                <a:spcPts val="0"/>
              </a:spcBef>
              <a:spcAft>
                <a:spcPts val="0"/>
              </a:spcAft>
              <a:buClr>
                <a:srgbClr val="3B3B3B"/>
              </a:buClr>
              <a:defRPr/>
            </a:pPr>
            <a:endParaRPr lang="nn-NO" sz="800" dirty="0">
              <a:solidFill>
                <a:prstClr val="black"/>
              </a:solidFill>
              <a:latin typeface="Arial" pitchFamily="34" charset="0"/>
              <a:cs typeface="Arial" pitchFamily="34" charset="0"/>
            </a:endParaRPr>
          </a:p>
          <a:p>
            <a:pPr marL="180000" lvl="0" indent="180000" defTabSz="457200" eaLnBrk="1" fontAlgn="auto" hangingPunct="1">
              <a:spcBef>
                <a:spcPts val="0"/>
              </a:spcBef>
              <a:spcAft>
                <a:spcPts val="0"/>
              </a:spcAft>
              <a:buClr>
                <a:srgbClr val="3B3B3B"/>
              </a:buClr>
              <a:buFont typeface="Wingdings" panose="05000000000000000000" pitchFamily="2" charset="2"/>
              <a:buChar char="§"/>
              <a:defRPr/>
            </a:pPr>
            <a:r>
              <a:rPr lang="nn-NO" sz="1200" dirty="0">
                <a:solidFill>
                  <a:prstClr val="black"/>
                </a:solidFill>
                <a:latin typeface="Arial" pitchFamily="34" charset="0"/>
                <a:cs typeface="Arial" pitchFamily="34" charset="0"/>
              </a:rPr>
              <a:t>Gje barna tid og høve til å stille spørsmål, reflektere,  </a:t>
            </a:r>
          </a:p>
          <a:p>
            <a:pPr marL="180000" lvl="0" defTabSz="457200" eaLnBrk="1" fontAlgn="auto" hangingPunct="1">
              <a:spcBef>
                <a:spcPts val="0"/>
              </a:spcBef>
              <a:spcAft>
                <a:spcPts val="0"/>
              </a:spcAft>
              <a:buClr>
                <a:srgbClr val="3B3B3B"/>
              </a:buClr>
              <a:defRPr/>
            </a:pPr>
            <a:r>
              <a:rPr lang="nn-NO" sz="1200" dirty="0">
                <a:solidFill>
                  <a:prstClr val="black"/>
                </a:solidFill>
                <a:latin typeface="Arial" pitchFamily="34" charset="0"/>
                <a:cs typeface="Arial" pitchFamily="34" charset="0"/>
              </a:rPr>
              <a:t>    lage  problemstillingar og samtale om opplevingar</a:t>
            </a:r>
            <a:r>
              <a:rPr lang="nn-NO" sz="1200" dirty="0" smtClean="0">
                <a:solidFill>
                  <a:prstClr val="black"/>
                </a:solidFill>
                <a:latin typeface="Arial" pitchFamily="34" charset="0"/>
                <a:cs typeface="Arial" pitchFamily="34" charset="0"/>
              </a:rPr>
              <a:t>.</a:t>
            </a:r>
          </a:p>
          <a:p>
            <a:pPr marL="180000" lvl="0" defTabSz="457200" eaLnBrk="1" fontAlgn="auto" hangingPunct="1">
              <a:spcBef>
                <a:spcPts val="0"/>
              </a:spcBef>
              <a:spcAft>
                <a:spcPts val="0"/>
              </a:spcAft>
              <a:buClr>
                <a:srgbClr val="3B3B3B"/>
              </a:buClr>
              <a:defRPr/>
            </a:pPr>
            <a:endParaRPr lang="nn-NO" sz="800" dirty="0" smtClean="0">
              <a:solidFill>
                <a:prstClr val="black"/>
              </a:solidFill>
              <a:latin typeface="Arial" pitchFamily="34" charset="0"/>
              <a:cs typeface="Arial" pitchFamily="34" charset="0"/>
            </a:endParaRPr>
          </a:p>
          <a:p>
            <a:pPr marL="351450" lvl="0" indent="-171450" defTabSz="457200" eaLnBrk="1" fontAlgn="auto" hangingPunct="1">
              <a:spcBef>
                <a:spcPts val="0"/>
              </a:spcBef>
              <a:spcAft>
                <a:spcPts val="0"/>
              </a:spcAft>
              <a:buClr>
                <a:srgbClr val="3B3B3B"/>
              </a:buClr>
              <a:buFont typeface="Wingdings" panose="05000000000000000000" pitchFamily="2" charset="2"/>
              <a:buChar char="§"/>
              <a:defRPr/>
            </a:pPr>
            <a:r>
              <a:rPr lang="nn-NO" sz="1200" dirty="0" smtClean="0">
                <a:solidFill>
                  <a:srgbClr val="000000"/>
                </a:solidFill>
                <a:latin typeface="Museo Sans 100"/>
              </a:rPr>
              <a:t>Utforske </a:t>
            </a:r>
            <a:r>
              <a:rPr lang="nn-NO" sz="1200" dirty="0">
                <a:solidFill>
                  <a:srgbClr val="000000"/>
                </a:solidFill>
                <a:latin typeface="Museo Sans 100"/>
              </a:rPr>
              <a:t>og eksperimentere med teknologi og naturfenomen saman med barna </a:t>
            </a:r>
            <a:endParaRPr lang="nn-NO" sz="1200" dirty="0">
              <a:solidFill>
                <a:prstClr val="black"/>
              </a:solidFill>
              <a:latin typeface="Arial" pitchFamily="34" charset="0"/>
              <a:cs typeface="Arial" pitchFamily="34" charset="0"/>
            </a:endParaRPr>
          </a:p>
          <a:p>
            <a:pPr marL="180000" lvl="0" defTabSz="457200" eaLnBrk="1" fontAlgn="auto" hangingPunct="1">
              <a:spcBef>
                <a:spcPct val="20000"/>
              </a:spcBef>
              <a:spcAft>
                <a:spcPts val="0"/>
              </a:spcAft>
              <a:buClr>
                <a:srgbClr val="3B3B3B"/>
              </a:buClr>
              <a:defRPr/>
            </a:pPr>
            <a:r>
              <a:rPr lang="nn-NO" sz="1400" b="1" dirty="0">
                <a:solidFill>
                  <a:prstClr val="black"/>
                </a:solidFill>
                <a:latin typeface="Arial" pitchFamily="34" charset="0"/>
                <a:cs typeface="Arial" pitchFamily="34" charset="0"/>
              </a:rPr>
              <a:t> </a:t>
            </a:r>
          </a:p>
          <a:p>
            <a:pPr lvl="0" defTabSz="457200" eaLnBrk="1" fontAlgn="auto" hangingPunct="1">
              <a:lnSpc>
                <a:spcPct val="150000"/>
              </a:lnSpc>
              <a:spcBef>
                <a:spcPct val="20000"/>
              </a:spcBef>
              <a:spcAft>
                <a:spcPts val="0"/>
              </a:spcAft>
              <a:buClr>
                <a:srgbClr val="3B3B3B"/>
              </a:buClr>
              <a:defRPr/>
            </a:pPr>
            <a:endParaRPr lang="nn-NO" sz="1200" dirty="0">
              <a:solidFill>
                <a:prstClr val="black"/>
              </a:solidFill>
            </a:endParaRPr>
          </a:p>
        </p:txBody>
      </p:sp>
      <p:pic>
        <p:nvPicPr>
          <p:cNvPr id="2" name="Bilde 1"/>
          <p:cNvPicPr>
            <a:picLocks noChangeAspect="1"/>
          </p:cNvPicPr>
          <p:nvPr/>
        </p:nvPicPr>
        <p:blipFill rotWithShape="1">
          <a:blip r:embed="rId4" cstate="print">
            <a:extLst>
              <a:ext uri="{28A0092B-C50C-407E-A947-70E740481C1C}">
                <a14:useLocalDpi xmlns:a14="http://schemas.microsoft.com/office/drawing/2010/main" val="0"/>
              </a:ext>
            </a:extLst>
          </a:blip>
          <a:srcRect t="11343" b="17206"/>
          <a:stretch/>
        </p:blipFill>
        <p:spPr>
          <a:xfrm>
            <a:off x="2017839" y="1916832"/>
            <a:ext cx="1360283" cy="1728192"/>
          </a:xfrm>
          <a:prstGeom prst="rect">
            <a:avLst/>
          </a:prstGeom>
        </p:spPr>
      </p:pic>
      <p:pic>
        <p:nvPicPr>
          <p:cNvPr id="5" name="Bilde 4"/>
          <p:cNvPicPr>
            <a:picLocks noChangeAspect="1"/>
          </p:cNvPicPr>
          <p:nvPr/>
        </p:nvPicPr>
        <p:blipFill rotWithShape="1">
          <a:blip r:embed="rId5" cstate="print">
            <a:extLst>
              <a:ext uri="{28A0092B-C50C-407E-A947-70E740481C1C}">
                <a14:useLocalDpi xmlns:a14="http://schemas.microsoft.com/office/drawing/2010/main" val="0"/>
              </a:ext>
            </a:extLst>
          </a:blip>
          <a:srcRect l="23750" t="12667" r="31101" b="12667"/>
          <a:stretch/>
        </p:blipFill>
        <p:spPr>
          <a:xfrm rot="5400000">
            <a:off x="6945269" y="2264090"/>
            <a:ext cx="1697804" cy="1579351"/>
          </a:xfrm>
          <a:prstGeom prst="rect">
            <a:avLst/>
          </a:prstGeom>
        </p:spPr>
      </p:pic>
      <p:pic>
        <p:nvPicPr>
          <p:cNvPr id="6" name="Bilde 5"/>
          <p:cNvPicPr>
            <a:picLocks noChangeAspect="1"/>
          </p:cNvPicPr>
          <p:nvPr/>
        </p:nvPicPr>
        <p:blipFill rotWithShape="1">
          <a:blip r:embed="rId6" cstate="print">
            <a:extLst>
              <a:ext uri="{28A0092B-C50C-407E-A947-70E740481C1C}">
                <a14:useLocalDpi xmlns:a14="http://schemas.microsoft.com/office/drawing/2010/main" val="0"/>
              </a:ext>
            </a:extLst>
          </a:blip>
          <a:srcRect l="8667" t="-311" r="20036" b="4393"/>
          <a:stretch/>
        </p:blipFill>
        <p:spPr>
          <a:xfrm>
            <a:off x="5005153" y="2184829"/>
            <a:ext cx="1807915" cy="1368152"/>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kstSylinder 10"/>
          <p:cNvSpPr txBox="1"/>
          <p:nvPr/>
        </p:nvSpPr>
        <p:spPr>
          <a:xfrm>
            <a:off x="179512" y="116632"/>
            <a:ext cx="4392488" cy="6971139"/>
          </a:xfrm>
          <a:prstGeom prst="rect">
            <a:avLst/>
          </a:prstGeom>
          <a:noFill/>
        </p:spPr>
        <p:txBody>
          <a:bodyPr wrap="square" rtlCol="0">
            <a:spAutoFit/>
          </a:bodyPr>
          <a:lstStyle/>
          <a:p>
            <a:pPr lvl="0" eaLnBrk="1" fontAlgn="auto" hangingPunct="1">
              <a:lnSpc>
                <a:spcPct val="150000"/>
              </a:lnSpc>
              <a:spcAft>
                <a:spcPts val="0"/>
              </a:spcAft>
              <a:defRPr/>
            </a:pPr>
            <a:endParaRPr lang="nn-NO" sz="1200" kern="400" dirty="0">
              <a:solidFill>
                <a:prstClr val="black"/>
              </a:solidFill>
              <a:latin typeface="Arial" pitchFamily="34" charset="0"/>
              <a:cs typeface="Arial" pitchFamily="34" charset="0"/>
            </a:endParaRPr>
          </a:p>
          <a:p>
            <a:pPr lvl="0" eaLnBrk="1" fontAlgn="auto" hangingPunct="1">
              <a:lnSpc>
                <a:spcPct val="150000"/>
              </a:lnSpc>
              <a:spcAft>
                <a:spcPts val="0"/>
              </a:spcAft>
              <a:defRPr/>
            </a:pPr>
            <a:endParaRPr lang="nn-NO" sz="800" kern="400" dirty="0">
              <a:solidFill>
                <a:prstClr val="black"/>
              </a:solidFill>
              <a:latin typeface="Arial" pitchFamily="34" charset="0"/>
              <a:cs typeface="Arial" pitchFamily="34" charset="0"/>
            </a:endParaRPr>
          </a:p>
          <a:p>
            <a:pPr lvl="0" eaLnBrk="1" fontAlgn="auto" hangingPunct="1">
              <a:lnSpc>
                <a:spcPct val="150000"/>
              </a:lnSpc>
              <a:spcAft>
                <a:spcPts val="0"/>
              </a:spcAft>
              <a:defRPr/>
            </a:pPr>
            <a:r>
              <a:rPr lang="nn-NO" sz="1400" b="1" kern="400" dirty="0" smtClean="0">
                <a:solidFill>
                  <a:prstClr val="black"/>
                </a:solidFill>
                <a:latin typeface="Arial" pitchFamily="34" charset="0"/>
                <a:cs typeface="Arial" pitchFamily="34" charset="0"/>
              </a:rPr>
              <a:t>  vi i barnehagen vil :</a:t>
            </a:r>
          </a:p>
          <a:p>
            <a:pPr marL="171450" lvl="0" indent="-171450" eaLnBrk="1" fontAlgn="auto" hangingPunct="1">
              <a:lnSpc>
                <a:spcPct val="150000"/>
              </a:lnSpc>
              <a:spcAft>
                <a:spcPts val="0"/>
              </a:spcAft>
              <a:buFont typeface="Arial" panose="020B0604020202020204" pitchFamily="34" charset="0"/>
              <a:buChar char="•"/>
              <a:defRPr/>
            </a:pPr>
            <a:r>
              <a:rPr lang="nn-NO" sz="1200" kern="400" dirty="0" smtClean="0">
                <a:solidFill>
                  <a:prstClr val="black"/>
                </a:solidFill>
                <a:latin typeface="Arial" pitchFamily="34" charset="0"/>
                <a:cs typeface="Arial" pitchFamily="34" charset="0"/>
              </a:rPr>
              <a:t>Bidra </a:t>
            </a:r>
            <a:r>
              <a:rPr lang="nn-NO" sz="1200" kern="400" dirty="0">
                <a:solidFill>
                  <a:prstClr val="black"/>
                </a:solidFill>
                <a:latin typeface="Arial" pitchFamily="34" charset="0"/>
                <a:cs typeface="Arial" pitchFamily="34" charset="0"/>
              </a:rPr>
              <a:t>til å utvikle barna sin toleranse, </a:t>
            </a:r>
            <a:r>
              <a:rPr lang="nn-NO" sz="1200" kern="400" dirty="0" smtClean="0">
                <a:solidFill>
                  <a:prstClr val="black"/>
                </a:solidFill>
                <a:latin typeface="Arial" pitchFamily="34" charset="0"/>
                <a:cs typeface="Arial" pitchFamily="34" charset="0"/>
              </a:rPr>
              <a:t>                           interesse </a:t>
            </a:r>
            <a:r>
              <a:rPr lang="nn-NO" sz="1200" kern="400" dirty="0">
                <a:solidFill>
                  <a:prstClr val="black"/>
                </a:solidFill>
                <a:latin typeface="Arial" pitchFamily="34" charset="0"/>
                <a:cs typeface="Arial" pitchFamily="34" charset="0"/>
              </a:rPr>
              <a:t>og respekt for kvarandre og for </a:t>
            </a:r>
            <a:r>
              <a:rPr lang="nn-NO" sz="1200" kern="400" dirty="0" smtClean="0">
                <a:solidFill>
                  <a:prstClr val="black"/>
                </a:solidFill>
                <a:latin typeface="Arial" pitchFamily="34" charset="0"/>
                <a:cs typeface="Arial" pitchFamily="34" charset="0"/>
              </a:rPr>
              <a:t>                  menneske </a:t>
            </a:r>
            <a:r>
              <a:rPr lang="nn-NO" sz="1200" kern="400" dirty="0">
                <a:solidFill>
                  <a:prstClr val="black"/>
                </a:solidFill>
                <a:latin typeface="Arial" pitchFamily="34" charset="0"/>
                <a:cs typeface="Arial" pitchFamily="34" charset="0"/>
              </a:rPr>
              <a:t>med </a:t>
            </a:r>
            <a:r>
              <a:rPr lang="nn-NO" sz="1200" kern="400" dirty="0" smtClean="0">
                <a:solidFill>
                  <a:prstClr val="black"/>
                </a:solidFill>
                <a:latin typeface="Arial" pitchFamily="34" charset="0"/>
                <a:cs typeface="Arial" pitchFamily="34" charset="0"/>
              </a:rPr>
              <a:t>ulik kulturell </a:t>
            </a:r>
            <a:r>
              <a:rPr lang="nn-NO" sz="1200" kern="400" dirty="0">
                <a:solidFill>
                  <a:prstClr val="black"/>
                </a:solidFill>
                <a:latin typeface="Arial" pitchFamily="34" charset="0"/>
                <a:cs typeface="Arial" pitchFamily="34" charset="0"/>
              </a:rPr>
              <a:t>og </a:t>
            </a:r>
            <a:r>
              <a:rPr lang="nn-NO" sz="1200" kern="400" dirty="0" smtClean="0">
                <a:solidFill>
                  <a:prstClr val="black"/>
                </a:solidFill>
                <a:latin typeface="Arial" pitchFamily="34" charset="0"/>
                <a:cs typeface="Arial" pitchFamily="34" charset="0"/>
              </a:rPr>
              <a:t>religiøs</a:t>
            </a:r>
          </a:p>
          <a:p>
            <a:pPr lvl="0" eaLnBrk="1" fontAlgn="auto" hangingPunct="1">
              <a:lnSpc>
                <a:spcPct val="150000"/>
              </a:lnSpc>
              <a:spcAft>
                <a:spcPts val="0"/>
              </a:spcAft>
              <a:defRPr/>
            </a:pPr>
            <a:r>
              <a:rPr lang="nn-NO" sz="1200" kern="400" dirty="0">
                <a:solidFill>
                  <a:prstClr val="black"/>
                </a:solidFill>
                <a:latin typeface="Arial" pitchFamily="34" charset="0"/>
                <a:cs typeface="Arial" pitchFamily="34" charset="0"/>
              </a:rPr>
              <a:t> </a:t>
            </a:r>
            <a:r>
              <a:rPr lang="nn-NO" sz="1200" kern="400" dirty="0" smtClean="0">
                <a:solidFill>
                  <a:prstClr val="black"/>
                </a:solidFill>
                <a:latin typeface="Arial" pitchFamily="34" charset="0"/>
                <a:cs typeface="Arial" pitchFamily="34" charset="0"/>
              </a:rPr>
              <a:t>   </a:t>
            </a:r>
            <a:r>
              <a:rPr lang="nn-NO" sz="1200" kern="400" dirty="0">
                <a:solidFill>
                  <a:prstClr val="black"/>
                </a:solidFill>
                <a:latin typeface="Arial" pitchFamily="34" charset="0"/>
                <a:cs typeface="Arial" pitchFamily="34" charset="0"/>
              </a:rPr>
              <a:t>tilknyting. </a:t>
            </a:r>
          </a:p>
          <a:p>
            <a:pPr lvl="0" eaLnBrk="1" fontAlgn="auto" hangingPunct="1">
              <a:lnSpc>
                <a:spcPct val="150000"/>
              </a:lnSpc>
              <a:spcAft>
                <a:spcPts val="0"/>
              </a:spcAft>
              <a:buFont typeface="Arial" panose="020B0604020202020204" pitchFamily="34" charset="0"/>
              <a:buChar char="•"/>
              <a:defRPr/>
            </a:pPr>
            <a:r>
              <a:rPr lang="nn-NO" sz="1200" kern="400" dirty="0">
                <a:solidFill>
                  <a:prstClr val="black"/>
                </a:solidFill>
                <a:latin typeface="Arial" pitchFamily="34" charset="0"/>
                <a:cs typeface="Arial" pitchFamily="34" charset="0"/>
              </a:rPr>
              <a:t> Gje borna kjennskap til tradisjonar knytte til dei store </a:t>
            </a:r>
            <a:endParaRPr lang="nn-NO" sz="1200" kern="400" dirty="0" smtClean="0">
              <a:solidFill>
                <a:prstClr val="black"/>
              </a:solidFill>
              <a:latin typeface="Arial" pitchFamily="34" charset="0"/>
              <a:cs typeface="Arial" pitchFamily="34" charset="0"/>
            </a:endParaRPr>
          </a:p>
          <a:p>
            <a:pPr lvl="0" eaLnBrk="1" fontAlgn="auto" hangingPunct="1">
              <a:lnSpc>
                <a:spcPct val="150000"/>
              </a:lnSpc>
              <a:spcAft>
                <a:spcPts val="0"/>
              </a:spcAft>
              <a:defRPr/>
            </a:pPr>
            <a:r>
              <a:rPr lang="nn-NO" sz="1200" kern="400" dirty="0">
                <a:solidFill>
                  <a:prstClr val="black"/>
                </a:solidFill>
                <a:latin typeface="Arial" pitchFamily="34" charset="0"/>
                <a:cs typeface="Arial" pitchFamily="34" charset="0"/>
              </a:rPr>
              <a:t> </a:t>
            </a:r>
            <a:r>
              <a:rPr lang="nn-NO" sz="1200" kern="400" dirty="0" smtClean="0">
                <a:solidFill>
                  <a:prstClr val="black"/>
                </a:solidFill>
                <a:latin typeface="Arial" pitchFamily="34" charset="0"/>
                <a:cs typeface="Arial" pitchFamily="34" charset="0"/>
              </a:rPr>
              <a:t>  høgtidene </a:t>
            </a:r>
            <a:r>
              <a:rPr lang="nn-NO" sz="1200" kern="400" dirty="0">
                <a:solidFill>
                  <a:prstClr val="black"/>
                </a:solidFill>
                <a:latin typeface="Arial" pitchFamily="34" charset="0"/>
                <a:cs typeface="Arial" pitchFamily="34" charset="0"/>
              </a:rPr>
              <a:t>i den kristne kulturarven og </a:t>
            </a:r>
            <a:r>
              <a:rPr lang="nn-NO" sz="1200" kern="400" dirty="0" smtClean="0">
                <a:solidFill>
                  <a:prstClr val="black"/>
                </a:solidFill>
                <a:latin typeface="Arial" pitchFamily="34" charset="0"/>
                <a:cs typeface="Arial" pitchFamily="34" charset="0"/>
              </a:rPr>
              <a:t>bli </a:t>
            </a:r>
            <a:r>
              <a:rPr lang="nn-NO" sz="1200" kern="400" dirty="0">
                <a:solidFill>
                  <a:prstClr val="black"/>
                </a:solidFill>
                <a:latin typeface="Arial" pitchFamily="34" charset="0"/>
                <a:cs typeface="Arial" pitchFamily="34" charset="0"/>
              </a:rPr>
              <a:t>kjent med andre  </a:t>
            </a:r>
            <a:r>
              <a:rPr lang="nn-NO" sz="1200" kern="400" dirty="0" smtClean="0">
                <a:solidFill>
                  <a:prstClr val="black"/>
                </a:solidFill>
                <a:latin typeface="Arial" pitchFamily="34" charset="0"/>
                <a:cs typeface="Arial" pitchFamily="34" charset="0"/>
              </a:rPr>
              <a:t> </a:t>
            </a:r>
          </a:p>
          <a:p>
            <a:pPr lvl="0" eaLnBrk="1" fontAlgn="auto" hangingPunct="1">
              <a:lnSpc>
                <a:spcPct val="150000"/>
              </a:lnSpc>
              <a:spcAft>
                <a:spcPts val="0"/>
              </a:spcAft>
              <a:defRPr/>
            </a:pPr>
            <a:r>
              <a:rPr lang="nn-NO" sz="1200" kern="400" dirty="0" smtClean="0">
                <a:solidFill>
                  <a:prstClr val="black"/>
                </a:solidFill>
                <a:latin typeface="Arial" pitchFamily="34" charset="0"/>
                <a:cs typeface="Arial" pitchFamily="34" charset="0"/>
              </a:rPr>
              <a:t>   livsyn </a:t>
            </a:r>
            <a:r>
              <a:rPr lang="nn-NO" sz="1200" kern="400" dirty="0">
                <a:solidFill>
                  <a:prstClr val="black"/>
                </a:solidFill>
                <a:latin typeface="Arial" pitchFamily="34" charset="0"/>
                <a:cs typeface="Arial" pitchFamily="34" charset="0"/>
              </a:rPr>
              <a:t>og religionar. </a:t>
            </a:r>
          </a:p>
          <a:p>
            <a:pPr lvl="0" eaLnBrk="1" fontAlgn="auto" hangingPunct="1">
              <a:lnSpc>
                <a:spcPct val="150000"/>
              </a:lnSpc>
              <a:spcAft>
                <a:spcPts val="0"/>
              </a:spcAft>
              <a:buFont typeface="Arial" panose="020B0604020202020204" pitchFamily="34" charset="0"/>
              <a:buChar char="•"/>
              <a:defRPr/>
            </a:pPr>
            <a:r>
              <a:rPr lang="nn-NO" sz="1200" kern="400" dirty="0" smtClean="0">
                <a:solidFill>
                  <a:prstClr val="black"/>
                </a:solidFill>
                <a:latin typeface="Arial" pitchFamily="34" charset="0"/>
                <a:cs typeface="Arial" pitchFamily="34" charset="0"/>
              </a:rPr>
              <a:t>  Gje </a:t>
            </a:r>
            <a:r>
              <a:rPr lang="nn-NO" sz="1200" kern="400" dirty="0">
                <a:solidFill>
                  <a:prstClr val="black"/>
                </a:solidFill>
                <a:latin typeface="Arial" pitchFamily="34" charset="0"/>
                <a:cs typeface="Arial" pitchFamily="34" charset="0"/>
              </a:rPr>
              <a:t>barn ei oppseding der handlingar er styrt av etiske </a:t>
            </a:r>
            <a:r>
              <a:rPr lang="nn-NO" sz="1200" kern="400" dirty="0" smtClean="0">
                <a:solidFill>
                  <a:prstClr val="black"/>
                </a:solidFill>
                <a:latin typeface="Arial" pitchFamily="34" charset="0"/>
                <a:cs typeface="Arial" pitchFamily="34" charset="0"/>
              </a:rPr>
              <a:t> </a:t>
            </a:r>
          </a:p>
          <a:p>
            <a:pPr lvl="0" eaLnBrk="1" fontAlgn="auto" hangingPunct="1">
              <a:lnSpc>
                <a:spcPct val="150000"/>
              </a:lnSpc>
              <a:spcAft>
                <a:spcPts val="0"/>
              </a:spcAft>
              <a:defRPr/>
            </a:pPr>
            <a:r>
              <a:rPr lang="nn-NO" sz="1200" kern="400" dirty="0" smtClean="0">
                <a:solidFill>
                  <a:prstClr val="black"/>
                </a:solidFill>
                <a:latin typeface="Arial" pitchFamily="34" charset="0"/>
                <a:cs typeface="Arial" pitchFamily="34" charset="0"/>
              </a:rPr>
              <a:t>   verdiar </a:t>
            </a:r>
            <a:r>
              <a:rPr lang="nn-NO" sz="1200" kern="400" dirty="0">
                <a:solidFill>
                  <a:prstClr val="black"/>
                </a:solidFill>
                <a:latin typeface="Arial" pitchFamily="34" charset="0"/>
                <a:cs typeface="Arial" pitchFamily="34" charset="0"/>
              </a:rPr>
              <a:t>og haldningar.</a:t>
            </a:r>
          </a:p>
          <a:p>
            <a:pPr lvl="0" eaLnBrk="1" fontAlgn="auto" hangingPunct="1">
              <a:lnSpc>
                <a:spcPct val="150000"/>
              </a:lnSpc>
              <a:spcAft>
                <a:spcPts val="0"/>
              </a:spcAft>
              <a:buFont typeface="Arial" panose="020B0604020202020204" pitchFamily="34" charset="0"/>
              <a:buChar char="•"/>
              <a:defRPr/>
            </a:pPr>
            <a:r>
              <a:rPr lang="nn-NO" sz="1200" kern="400" dirty="0" smtClean="0">
                <a:solidFill>
                  <a:prstClr val="black"/>
                </a:solidFill>
                <a:latin typeface="Arial" pitchFamily="34" charset="0"/>
                <a:cs typeface="Arial" pitchFamily="34" charset="0"/>
              </a:rPr>
              <a:t>  Arbeide </a:t>
            </a:r>
            <a:r>
              <a:rPr lang="nn-NO" sz="1200" kern="400" dirty="0">
                <a:solidFill>
                  <a:prstClr val="black"/>
                </a:solidFill>
                <a:latin typeface="Arial" pitchFamily="34" charset="0"/>
                <a:cs typeface="Arial" pitchFamily="34" charset="0"/>
              </a:rPr>
              <a:t>med sosial kompetanse der barna lærer å utvikle </a:t>
            </a:r>
            <a:r>
              <a:rPr lang="nn-NO" sz="1200" kern="400" dirty="0" smtClean="0">
                <a:solidFill>
                  <a:prstClr val="black"/>
                </a:solidFill>
                <a:latin typeface="Arial" pitchFamily="34" charset="0"/>
                <a:cs typeface="Arial" pitchFamily="34" charset="0"/>
              </a:rPr>
              <a:t> </a:t>
            </a:r>
          </a:p>
          <a:p>
            <a:pPr lvl="0" eaLnBrk="1" fontAlgn="auto" hangingPunct="1">
              <a:lnSpc>
                <a:spcPct val="150000"/>
              </a:lnSpc>
              <a:spcAft>
                <a:spcPts val="0"/>
              </a:spcAft>
              <a:defRPr/>
            </a:pPr>
            <a:r>
              <a:rPr lang="nn-NO" sz="1200" kern="400" dirty="0" smtClean="0">
                <a:solidFill>
                  <a:prstClr val="black"/>
                </a:solidFill>
                <a:latin typeface="Arial" pitchFamily="34" charset="0"/>
                <a:cs typeface="Arial" pitchFamily="34" charset="0"/>
              </a:rPr>
              <a:t>  respekt</a:t>
            </a:r>
            <a:r>
              <a:rPr lang="nn-NO" sz="1200" kern="400" dirty="0">
                <a:solidFill>
                  <a:prstClr val="black"/>
                </a:solidFill>
                <a:latin typeface="Arial" pitchFamily="34" charset="0"/>
                <a:cs typeface="Arial" pitchFamily="34" charset="0"/>
              </a:rPr>
              <a:t>, </a:t>
            </a:r>
            <a:r>
              <a:rPr lang="nn-NO" sz="1200" dirty="0">
                <a:solidFill>
                  <a:prstClr val="black"/>
                </a:solidFill>
                <a:latin typeface="Arial" pitchFamily="34" charset="0"/>
                <a:cs typeface="Arial" pitchFamily="34" charset="0"/>
              </a:rPr>
              <a:t>omsorg for </a:t>
            </a:r>
            <a:r>
              <a:rPr lang="nn-NO" sz="1200" dirty="0" smtClean="0">
                <a:solidFill>
                  <a:prstClr val="black"/>
                </a:solidFill>
                <a:latin typeface="Arial" pitchFamily="34" charset="0"/>
                <a:cs typeface="Arial" pitchFamily="34" charset="0"/>
              </a:rPr>
              <a:t>kvarandre, og skape rom for undring  </a:t>
            </a:r>
          </a:p>
          <a:p>
            <a:pPr lvl="0" eaLnBrk="1" fontAlgn="auto" hangingPunct="1">
              <a:lnSpc>
                <a:spcPct val="150000"/>
              </a:lnSpc>
              <a:spcAft>
                <a:spcPts val="0"/>
              </a:spcAft>
              <a:defRPr/>
            </a:pPr>
            <a:r>
              <a:rPr lang="nn-NO" sz="1200" dirty="0" smtClean="0">
                <a:solidFill>
                  <a:prstClr val="black"/>
                </a:solidFill>
                <a:latin typeface="Arial" pitchFamily="34" charset="0"/>
                <a:cs typeface="Arial" pitchFamily="34" charset="0"/>
              </a:rPr>
              <a:t>  og samtalar</a:t>
            </a:r>
          </a:p>
          <a:p>
            <a:pPr eaLnBrk="1" fontAlgn="auto" hangingPunct="1">
              <a:lnSpc>
                <a:spcPct val="150000"/>
              </a:lnSpc>
              <a:spcAft>
                <a:spcPts val="0"/>
              </a:spcAft>
              <a:defRPr/>
            </a:pPr>
            <a:r>
              <a:rPr lang="nn-NO" sz="1200" b="1" dirty="0">
                <a:latin typeface="Arial" pitchFamily="34" charset="0"/>
                <a:cs typeface="Arial" pitchFamily="34" charset="0"/>
              </a:rPr>
              <a:t>I trå med Rammeplanen som seier</a:t>
            </a:r>
            <a:r>
              <a:rPr lang="nn-NO" sz="1200" b="1" dirty="0" smtClean="0">
                <a:latin typeface="Arial" pitchFamily="34" charset="0"/>
                <a:cs typeface="Arial" pitchFamily="34" charset="0"/>
              </a:rPr>
              <a:t>:                                                                                                                                                                                                </a:t>
            </a:r>
            <a:endParaRPr lang="nn-NO" sz="1200" b="1" dirty="0">
              <a:latin typeface="Arial" pitchFamily="34" charset="0"/>
              <a:cs typeface="Arial" pitchFamily="34" charset="0"/>
            </a:endParaRPr>
          </a:p>
          <a:p>
            <a:pPr eaLnBrk="1" fontAlgn="auto" hangingPunct="1">
              <a:lnSpc>
                <a:spcPct val="150000"/>
              </a:lnSpc>
              <a:spcAft>
                <a:spcPts val="0"/>
              </a:spcAft>
              <a:defRPr/>
            </a:pPr>
            <a:r>
              <a:rPr lang="nn-NO" sz="1200" dirty="0" smtClean="0">
                <a:latin typeface="Arial" panose="020B0604020202020204" pitchFamily="34" charset="0"/>
                <a:cs typeface="Arial" panose="020B0604020202020204" pitchFamily="34" charset="0"/>
              </a:rPr>
              <a:t>Barnehagen skal «Skape </a:t>
            </a:r>
            <a:r>
              <a:rPr lang="nn-NO" sz="1200" dirty="0">
                <a:latin typeface="Arial" panose="020B0604020202020204" pitchFamily="34" charset="0"/>
                <a:cs typeface="Arial" panose="020B0604020202020204" pitchFamily="34" charset="0"/>
              </a:rPr>
              <a:t>interesse for samfunnet sitt mangfald og forståing for andre menneske sin livsverden og levesett.»</a:t>
            </a:r>
          </a:p>
          <a:p>
            <a:pPr eaLnBrk="1" fontAlgn="auto" hangingPunct="1">
              <a:lnSpc>
                <a:spcPct val="150000"/>
              </a:lnSpc>
              <a:spcAft>
                <a:spcPts val="0"/>
              </a:spcAft>
              <a:defRPr/>
            </a:pPr>
            <a:r>
              <a:rPr lang="nn-NO" sz="1200" dirty="0">
                <a:latin typeface="Arial" panose="020B0604020202020204" pitchFamily="34" charset="0"/>
                <a:cs typeface="Arial" panose="020B0604020202020204" pitchFamily="34" charset="0"/>
              </a:rPr>
              <a:t>«Barnehagen skal la barna få kjennskap til forteljingar, tradisjonar, verdiar og høgtider i ulike religionar og livssyn og erfaringar med at kulturelle uttrykk har eigenverdi. for samfunnets mangfald</a:t>
            </a:r>
            <a:r>
              <a:rPr lang="nn-NO" sz="1200" dirty="0" smtClean="0">
                <a:latin typeface="Arial" panose="020B0604020202020204" pitchFamily="34" charset="0"/>
                <a:cs typeface="Arial" panose="020B0604020202020204" pitchFamily="34" charset="0"/>
              </a:rPr>
              <a:t>.»</a:t>
            </a:r>
            <a:endParaRPr lang="nn-NO" sz="1200" dirty="0" smtClean="0">
              <a:solidFill>
                <a:prstClr val="black"/>
              </a:solidFill>
              <a:latin typeface="Arial" pitchFamily="34" charset="0"/>
              <a:cs typeface="Arial" pitchFamily="34" charset="0"/>
            </a:endParaRPr>
          </a:p>
          <a:p>
            <a:pPr lvl="0" eaLnBrk="1" fontAlgn="auto" hangingPunct="1">
              <a:lnSpc>
                <a:spcPct val="150000"/>
              </a:lnSpc>
              <a:spcAft>
                <a:spcPts val="0"/>
              </a:spcAft>
              <a:buFont typeface="Arial" panose="020B0604020202020204" pitchFamily="34" charset="0"/>
              <a:buChar char="•"/>
              <a:defRPr/>
            </a:pPr>
            <a:endParaRPr lang="nn-NO" sz="1200" dirty="0" smtClean="0">
              <a:solidFill>
                <a:prstClr val="black"/>
              </a:solidFill>
              <a:latin typeface="Arial" pitchFamily="34" charset="0"/>
              <a:cs typeface="Arial" pitchFamily="34" charset="0"/>
            </a:endParaRPr>
          </a:p>
          <a:p>
            <a:pPr lvl="0" eaLnBrk="1" fontAlgn="auto" hangingPunct="1">
              <a:lnSpc>
                <a:spcPct val="150000"/>
              </a:lnSpc>
              <a:spcAft>
                <a:spcPts val="0"/>
              </a:spcAft>
              <a:buFont typeface="Arial" panose="020B0604020202020204" pitchFamily="34" charset="0"/>
              <a:buChar char="•"/>
              <a:defRPr/>
            </a:pPr>
            <a:endParaRPr lang="nn-NO" sz="1200" dirty="0">
              <a:solidFill>
                <a:prstClr val="black"/>
              </a:solidFill>
              <a:latin typeface="Arial" pitchFamily="34" charset="0"/>
              <a:cs typeface="Arial" pitchFamily="34" charset="0"/>
            </a:endParaRPr>
          </a:p>
        </p:txBody>
      </p:sp>
      <p:sp>
        <p:nvSpPr>
          <p:cNvPr id="8" name="TekstSylinder 13"/>
          <p:cNvSpPr txBox="1">
            <a:spLocks noChangeArrowheads="1"/>
          </p:cNvSpPr>
          <p:nvPr/>
        </p:nvSpPr>
        <p:spPr bwMode="auto">
          <a:xfrm>
            <a:off x="251520" y="260648"/>
            <a:ext cx="3528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400" b="1" dirty="0">
                <a:latin typeface="Arial" charset="0"/>
              </a:rPr>
              <a:t>5.ETIKK, </a:t>
            </a:r>
            <a:r>
              <a:rPr lang="nn-NO" altLang="nb-NO" sz="1400" b="1" dirty="0" smtClean="0">
                <a:latin typeface="Arial" charset="0"/>
              </a:rPr>
              <a:t>RELEGION </a:t>
            </a:r>
            <a:r>
              <a:rPr lang="nn-NO" altLang="nb-NO" sz="1400" b="1" dirty="0">
                <a:latin typeface="Arial" charset="0"/>
              </a:rPr>
              <a:t>OG FILOSOFI</a:t>
            </a:r>
          </a:p>
        </p:txBody>
      </p:sp>
      <p:sp>
        <p:nvSpPr>
          <p:cNvPr id="12" name="Rektangel 11"/>
          <p:cNvSpPr/>
          <p:nvPr/>
        </p:nvSpPr>
        <p:spPr>
          <a:xfrm>
            <a:off x="4552252" y="136367"/>
            <a:ext cx="4352428" cy="6694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80975" lvl="0" defTabSz="457200" eaLnBrk="1" fontAlgn="auto" hangingPunct="1">
              <a:spcBef>
                <a:spcPct val="20000"/>
              </a:spcBef>
              <a:spcAft>
                <a:spcPts val="0"/>
              </a:spcAft>
              <a:buClr>
                <a:srgbClr val="3B3B3B"/>
              </a:buClr>
              <a:defRPr/>
            </a:pPr>
            <a:endParaRPr lang="nn-NO" sz="1400" b="1" dirty="0" smtClean="0">
              <a:solidFill>
                <a:prstClr val="black"/>
              </a:solidFill>
              <a:latin typeface="Arial" pitchFamily="34" charset="0"/>
              <a:cs typeface="Arial" pitchFamily="34" charset="0"/>
            </a:endParaRPr>
          </a:p>
          <a:p>
            <a:pPr marL="180975" lvl="0" defTabSz="457200" eaLnBrk="1" fontAlgn="auto" hangingPunct="1">
              <a:spcBef>
                <a:spcPct val="20000"/>
              </a:spcBef>
              <a:spcAft>
                <a:spcPts val="0"/>
              </a:spcAft>
              <a:buClr>
                <a:srgbClr val="3B3B3B"/>
              </a:buClr>
              <a:defRPr/>
            </a:pPr>
            <a:endParaRPr lang="nn-NO" sz="1400" b="1" dirty="0">
              <a:solidFill>
                <a:prstClr val="black"/>
              </a:solidFill>
              <a:latin typeface="Arial" pitchFamily="34" charset="0"/>
              <a:cs typeface="Arial" pitchFamily="34" charset="0"/>
            </a:endParaRPr>
          </a:p>
          <a:p>
            <a:pPr marL="180975" lvl="0" defTabSz="457200" eaLnBrk="1" fontAlgn="auto" hangingPunct="1">
              <a:spcBef>
                <a:spcPct val="20000"/>
              </a:spcBef>
              <a:spcAft>
                <a:spcPts val="0"/>
              </a:spcAft>
              <a:buClr>
                <a:srgbClr val="3B3B3B"/>
              </a:buClr>
              <a:defRPr/>
            </a:pPr>
            <a:r>
              <a:rPr lang="nn-NO" sz="1400" b="1" dirty="0" smtClean="0">
                <a:solidFill>
                  <a:prstClr val="black"/>
                </a:solidFill>
                <a:latin typeface="Arial" pitchFamily="34" charset="0"/>
                <a:cs typeface="Arial" pitchFamily="34" charset="0"/>
              </a:rPr>
              <a:t>Vi i barnehagen vil:</a:t>
            </a:r>
          </a:p>
          <a:p>
            <a:pPr marL="36000" lvl="0" defTabSz="457200" eaLnBrk="1" fontAlgn="auto" hangingPunct="1">
              <a:lnSpc>
                <a:spcPct val="150000"/>
              </a:lnSpc>
              <a:spcBef>
                <a:spcPts val="0"/>
              </a:spcBef>
              <a:spcAft>
                <a:spcPts val="0"/>
              </a:spcAft>
              <a:buClr>
                <a:srgbClr val="3B3B3B"/>
              </a:buClr>
              <a:buFont typeface="Arial" panose="020B0604020202020204" pitchFamily="34" charset="0"/>
              <a:buChar char="•"/>
              <a:defRPr/>
            </a:pPr>
            <a:r>
              <a:rPr lang="nn-NO" sz="1200" dirty="0" smtClean="0">
                <a:solidFill>
                  <a:prstClr val="black"/>
                </a:solidFill>
                <a:latin typeface="Arial" pitchFamily="34" charset="0"/>
                <a:cs typeface="Arial" pitchFamily="34" charset="0"/>
              </a:rPr>
              <a:t> At </a:t>
            </a:r>
            <a:r>
              <a:rPr lang="nn-NO" sz="1200" dirty="0">
                <a:solidFill>
                  <a:prstClr val="black"/>
                </a:solidFill>
                <a:latin typeface="Arial" pitchFamily="34" charset="0"/>
                <a:cs typeface="Arial" pitchFamily="34" charset="0"/>
              </a:rPr>
              <a:t>barna skal lære å erfare at deira val og </a:t>
            </a:r>
            <a:r>
              <a:rPr lang="nn-NO" sz="1200" dirty="0" smtClean="0">
                <a:solidFill>
                  <a:prstClr val="black"/>
                </a:solidFill>
                <a:latin typeface="Arial" pitchFamily="34" charset="0"/>
                <a:cs typeface="Arial" pitchFamily="34" charset="0"/>
              </a:rPr>
              <a:t>handlingar kan   </a:t>
            </a:r>
          </a:p>
          <a:p>
            <a:pPr marL="36000" lvl="0" defTabSz="457200" eaLnBrk="1" fontAlgn="auto" hangingPunct="1">
              <a:lnSpc>
                <a:spcPct val="150000"/>
              </a:lnSpc>
              <a:spcBef>
                <a:spcPts val="0"/>
              </a:spcBef>
              <a:spcAft>
                <a:spcPts val="0"/>
              </a:spcAft>
              <a:buClr>
                <a:srgbClr val="3B3B3B"/>
              </a:buClr>
              <a:defRPr/>
            </a:pPr>
            <a:r>
              <a:rPr lang="nn-NO" sz="1200" dirty="0">
                <a:solidFill>
                  <a:prstClr val="black"/>
                </a:solidFill>
                <a:latin typeface="Arial" pitchFamily="34" charset="0"/>
                <a:cs typeface="Arial" pitchFamily="34" charset="0"/>
              </a:rPr>
              <a:t> </a:t>
            </a:r>
            <a:r>
              <a:rPr lang="nn-NO" sz="1200" dirty="0" smtClean="0">
                <a:solidFill>
                  <a:prstClr val="black"/>
                </a:solidFill>
                <a:latin typeface="Arial" pitchFamily="34" charset="0"/>
                <a:cs typeface="Arial" pitchFamily="34" charset="0"/>
              </a:rPr>
              <a:t> påverke </a:t>
            </a:r>
            <a:r>
              <a:rPr lang="nn-NO" sz="1200" dirty="0">
                <a:solidFill>
                  <a:prstClr val="black"/>
                </a:solidFill>
                <a:latin typeface="Arial" pitchFamily="34" charset="0"/>
                <a:cs typeface="Arial" pitchFamily="34" charset="0"/>
              </a:rPr>
              <a:t>både dei sjølv og andre.</a:t>
            </a:r>
          </a:p>
          <a:p>
            <a:pPr marL="36000" lvl="0" defTabSz="457200" eaLnBrk="1" fontAlgn="auto" hangingPunct="1">
              <a:lnSpc>
                <a:spcPct val="150000"/>
              </a:lnSpc>
              <a:spcBef>
                <a:spcPts val="0"/>
              </a:spcBef>
              <a:spcAft>
                <a:spcPts val="600"/>
              </a:spcAft>
              <a:buClr>
                <a:srgbClr val="3B3B3B"/>
              </a:buClr>
              <a:buFont typeface="Arial" panose="020B0604020202020204" pitchFamily="34" charset="0"/>
              <a:buChar char="•"/>
              <a:defRPr/>
            </a:pPr>
            <a:r>
              <a:rPr lang="nn-NO" sz="1200" dirty="0" smtClean="0">
                <a:solidFill>
                  <a:prstClr val="black"/>
                </a:solidFill>
                <a:latin typeface="Arial" pitchFamily="34" charset="0"/>
                <a:cs typeface="Arial" pitchFamily="34" charset="0"/>
              </a:rPr>
              <a:t> At alle </a:t>
            </a:r>
            <a:r>
              <a:rPr lang="nn-NO" sz="1200" dirty="0">
                <a:solidFill>
                  <a:prstClr val="black"/>
                </a:solidFill>
                <a:latin typeface="Arial" pitchFamily="34" charset="0"/>
                <a:cs typeface="Arial" pitchFamily="34" charset="0"/>
              </a:rPr>
              <a:t>barna får erfare at alle får </a:t>
            </a:r>
            <a:r>
              <a:rPr lang="nn-NO" sz="1200" dirty="0" smtClean="0">
                <a:solidFill>
                  <a:prstClr val="black"/>
                </a:solidFill>
                <a:latin typeface="Arial" pitchFamily="34" charset="0"/>
                <a:cs typeface="Arial" pitchFamily="34" charset="0"/>
              </a:rPr>
              <a:t>utfordringar, </a:t>
            </a:r>
            <a:r>
              <a:rPr lang="nn-NO" sz="1200" dirty="0">
                <a:solidFill>
                  <a:prstClr val="black"/>
                </a:solidFill>
                <a:latin typeface="Arial" pitchFamily="34" charset="0"/>
                <a:cs typeface="Arial" pitchFamily="34" charset="0"/>
              </a:rPr>
              <a:t>like høve til å </a:t>
            </a:r>
            <a:r>
              <a:rPr lang="nn-NO" sz="1200" dirty="0" smtClean="0">
                <a:solidFill>
                  <a:prstClr val="black"/>
                </a:solidFill>
                <a:latin typeface="Arial" pitchFamily="34" charset="0"/>
                <a:cs typeface="Arial" pitchFamily="34" charset="0"/>
              </a:rPr>
              <a:t>         vere deltakande, oppleve å vere verdifulle og likeverdige   </a:t>
            </a:r>
          </a:p>
          <a:p>
            <a:pPr marL="36000" lvl="0" defTabSz="457200" eaLnBrk="1" fontAlgn="auto" hangingPunct="1">
              <a:lnSpc>
                <a:spcPct val="150000"/>
              </a:lnSpc>
              <a:spcBef>
                <a:spcPts val="0"/>
              </a:spcBef>
              <a:spcAft>
                <a:spcPts val="600"/>
              </a:spcAft>
              <a:buClr>
                <a:srgbClr val="3B3B3B"/>
              </a:buClr>
              <a:buFont typeface="Arial" panose="020B0604020202020204" pitchFamily="34" charset="0"/>
              <a:buChar char="•"/>
              <a:defRPr/>
            </a:pPr>
            <a:r>
              <a:rPr lang="nn-NO" sz="1200" dirty="0" smtClean="0">
                <a:solidFill>
                  <a:prstClr val="black"/>
                </a:solidFill>
                <a:latin typeface="Arial" pitchFamily="34" charset="0"/>
                <a:cs typeface="Arial" pitchFamily="34" charset="0"/>
              </a:rPr>
              <a:t> At </a:t>
            </a:r>
            <a:r>
              <a:rPr lang="nn-NO" sz="1200" dirty="0">
                <a:solidFill>
                  <a:prstClr val="black"/>
                </a:solidFill>
                <a:latin typeface="Arial" pitchFamily="34" charset="0"/>
                <a:cs typeface="Arial" pitchFamily="34" charset="0"/>
              </a:rPr>
              <a:t>borna vert motivtert til å medverke i eigen kvardag som ledd i å utvikle tillit </a:t>
            </a:r>
            <a:r>
              <a:rPr lang="nn-NO" sz="1200" dirty="0" smtClean="0">
                <a:solidFill>
                  <a:prstClr val="black"/>
                </a:solidFill>
                <a:latin typeface="Arial" pitchFamily="34" charset="0"/>
                <a:cs typeface="Arial" pitchFamily="34" charset="0"/>
              </a:rPr>
              <a:t>vil </a:t>
            </a:r>
            <a:r>
              <a:rPr lang="nn-NO" sz="1200" dirty="0">
                <a:solidFill>
                  <a:prstClr val="black"/>
                </a:solidFill>
                <a:latin typeface="Arial" pitchFamily="34" charset="0"/>
                <a:cs typeface="Arial" pitchFamily="34" charset="0"/>
              </a:rPr>
              <a:t>eigen deltaking i samfunnet.</a:t>
            </a:r>
          </a:p>
          <a:p>
            <a:pPr marL="36000" lvl="0" defTabSz="457200" eaLnBrk="1" fontAlgn="auto" hangingPunct="1">
              <a:spcBef>
                <a:spcPts val="0"/>
              </a:spcBef>
              <a:spcAft>
                <a:spcPts val="600"/>
              </a:spcAft>
              <a:buClr>
                <a:srgbClr val="3B3B3B"/>
              </a:buClr>
              <a:buFont typeface="Arial" panose="020B0604020202020204" pitchFamily="34" charset="0"/>
              <a:buChar char="•"/>
              <a:defRPr/>
            </a:pPr>
            <a:r>
              <a:rPr lang="nn-NO" sz="1200" dirty="0" smtClean="0">
                <a:solidFill>
                  <a:prstClr val="black"/>
                </a:solidFill>
                <a:latin typeface="Arial" pitchFamily="34" charset="0"/>
                <a:cs typeface="Arial" pitchFamily="34" charset="0"/>
              </a:rPr>
              <a:t> Vere </a:t>
            </a:r>
            <a:r>
              <a:rPr lang="nn-NO" sz="1200" dirty="0">
                <a:solidFill>
                  <a:prstClr val="black"/>
                </a:solidFill>
                <a:latin typeface="Arial" pitchFamily="34" charset="0"/>
                <a:cs typeface="Arial" pitchFamily="34" charset="0"/>
              </a:rPr>
              <a:t>støttande i </a:t>
            </a:r>
            <a:r>
              <a:rPr lang="nn-NO" sz="1200" dirty="0" smtClean="0">
                <a:solidFill>
                  <a:prstClr val="black"/>
                </a:solidFill>
                <a:latin typeface="Arial" pitchFamily="34" charset="0"/>
                <a:cs typeface="Arial" pitchFamily="34" charset="0"/>
              </a:rPr>
              <a:t>høve</a:t>
            </a:r>
          </a:p>
          <a:p>
            <a:pPr marL="36000" lvl="0" defTabSz="457200" eaLnBrk="1" fontAlgn="auto" hangingPunct="1">
              <a:spcBef>
                <a:spcPts val="0"/>
              </a:spcBef>
              <a:spcAft>
                <a:spcPts val="600"/>
              </a:spcAft>
              <a:buClr>
                <a:srgbClr val="3B3B3B"/>
              </a:buClr>
              <a:defRPr/>
            </a:pPr>
            <a:r>
              <a:rPr lang="nn-NO" sz="1200" dirty="0">
                <a:solidFill>
                  <a:prstClr val="black"/>
                </a:solidFill>
                <a:latin typeface="Arial" pitchFamily="34" charset="0"/>
                <a:cs typeface="Arial" pitchFamily="34" charset="0"/>
              </a:rPr>
              <a:t> </a:t>
            </a:r>
            <a:r>
              <a:rPr lang="nn-NO" sz="1200" dirty="0" smtClean="0">
                <a:solidFill>
                  <a:prstClr val="black"/>
                </a:solidFill>
                <a:latin typeface="Arial" pitchFamily="34" charset="0"/>
                <a:cs typeface="Arial" pitchFamily="34" charset="0"/>
              </a:rPr>
              <a:t>  barna </a:t>
            </a:r>
            <a:r>
              <a:rPr lang="nn-NO" sz="1200" dirty="0">
                <a:solidFill>
                  <a:prstClr val="black"/>
                </a:solidFill>
                <a:latin typeface="Arial" pitchFamily="34" charset="0"/>
                <a:cs typeface="Arial" pitchFamily="34" charset="0"/>
              </a:rPr>
              <a:t>si læring i å lytte </a:t>
            </a:r>
            <a:r>
              <a:rPr lang="nn-NO" sz="1200" dirty="0" smtClean="0">
                <a:solidFill>
                  <a:prstClr val="black"/>
                </a:solidFill>
                <a:latin typeface="Arial" pitchFamily="34" charset="0"/>
                <a:cs typeface="Arial" pitchFamily="34" charset="0"/>
              </a:rPr>
              <a:t>til</a:t>
            </a:r>
          </a:p>
          <a:p>
            <a:pPr marL="36000" lvl="0" defTabSz="457200" eaLnBrk="1" fontAlgn="auto" hangingPunct="1">
              <a:spcBef>
                <a:spcPts val="0"/>
              </a:spcBef>
              <a:spcAft>
                <a:spcPts val="600"/>
              </a:spcAft>
              <a:buClr>
                <a:srgbClr val="3B3B3B"/>
              </a:buClr>
              <a:defRPr/>
            </a:pPr>
            <a:r>
              <a:rPr lang="nn-NO" sz="1200" dirty="0" smtClean="0">
                <a:solidFill>
                  <a:prstClr val="black"/>
                </a:solidFill>
                <a:latin typeface="Arial" pitchFamily="34" charset="0"/>
                <a:cs typeface="Arial" pitchFamily="34" charset="0"/>
              </a:rPr>
              <a:t>   diskutere og forhandle med</a:t>
            </a:r>
          </a:p>
          <a:p>
            <a:pPr marL="36000" lvl="0" defTabSz="457200" eaLnBrk="1" fontAlgn="auto" hangingPunct="1">
              <a:spcBef>
                <a:spcPts val="0"/>
              </a:spcBef>
              <a:spcAft>
                <a:spcPts val="600"/>
              </a:spcAft>
              <a:buClr>
                <a:srgbClr val="3B3B3B"/>
              </a:buClr>
              <a:defRPr/>
            </a:pPr>
            <a:r>
              <a:rPr lang="nn-NO" sz="1200" dirty="0" smtClean="0">
                <a:solidFill>
                  <a:prstClr val="black"/>
                </a:solidFill>
                <a:latin typeface="Arial" pitchFamily="34" charset="0"/>
                <a:cs typeface="Arial" pitchFamily="34" charset="0"/>
              </a:rPr>
              <a:t>    kvarandre. </a:t>
            </a:r>
          </a:p>
          <a:p>
            <a:pPr marL="36000" lvl="0" defTabSz="457200" eaLnBrk="1" fontAlgn="auto" hangingPunct="1">
              <a:lnSpc>
                <a:spcPct val="150000"/>
              </a:lnSpc>
              <a:spcBef>
                <a:spcPts val="0"/>
              </a:spcBef>
              <a:spcAft>
                <a:spcPts val="600"/>
              </a:spcAft>
              <a:buClr>
                <a:srgbClr val="3B3B3B"/>
              </a:buClr>
              <a:defRPr/>
            </a:pPr>
            <a:r>
              <a:rPr lang="nn-NO" sz="1200" dirty="0" smtClean="0">
                <a:solidFill>
                  <a:prstClr val="black"/>
                </a:solidFill>
                <a:latin typeface="Arial" pitchFamily="34" charset="0"/>
                <a:cs typeface="Arial" pitchFamily="34" charset="0"/>
              </a:rPr>
              <a:t>  </a:t>
            </a:r>
          </a:p>
          <a:p>
            <a:pPr marL="108000" lvl="0" defTabSz="457200" eaLnBrk="1" fontAlgn="auto" hangingPunct="1">
              <a:lnSpc>
                <a:spcPct val="150000"/>
              </a:lnSpc>
              <a:spcBef>
                <a:spcPts val="0"/>
              </a:spcBef>
              <a:spcAft>
                <a:spcPts val="600"/>
              </a:spcAft>
              <a:buClr>
                <a:srgbClr val="3B3B3B"/>
              </a:buClr>
              <a:defRPr/>
            </a:pPr>
            <a:endParaRPr lang="nn-NO" sz="1200" dirty="0" smtClean="0">
              <a:solidFill>
                <a:prstClr val="black"/>
              </a:solidFill>
              <a:latin typeface="Arial" pitchFamily="34" charset="0"/>
              <a:cs typeface="Arial" pitchFamily="34" charset="0"/>
            </a:endParaRPr>
          </a:p>
          <a:p>
            <a:pPr marL="108000" lvl="0" defTabSz="457200" eaLnBrk="1" fontAlgn="auto" hangingPunct="1">
              <a:spcBef>
                <a:spcPts val="0"/>
              </a:spcBef>
              <a:spcAft>
                <a:spcPts val="0"/>
              </a:spcAft>
              <a:buClr>
                <a:srgbClr val="3B3B3B"/>
              </a:buClr>
              <a:defRPr/>
            </a:pPr>
            <a:r>
              <a:rPr lang="nn-NO" sz="1200" b="1" dirty="0" smtClean="0">
                <a:solidFill>
                  <a:prstClr val="black"/>
                </a:solidFill>
                <a:latin typeface="Arial" pitchFamily="34" charset="0"/>
                <a:cs typeface="Arial" pitchFamily="34" charset="0"/>
              </a:rPr>
              <a:t>I </a:t>
            </a:r>
            <a:r>
              <a:rPr lang="nn-NO" sz="1200" b="1" dirty="0">
                <a:solidFill>
                  <a:prstClr val="black"/>
                </a:solidFill>
                <a:latin typeface="Arial" pitchFamily="34" charset="0"/>
                <a:cs typeface="Arial" pitchFamily="34" charset="0"/>
              </a:rPr>
              <a:t>trå med Rammeplanen </a:t>
            </a:r>
            <a:endParaRPr lang="nn-NO" sz="1200" b="1" dirty="0" smtClean="0">
              <a:solidFill>
                <a:prstClr val="black"/>
              </a:solidFill>
              <a:latin typeface="Arial" pitchFamily="34" charset="0"/>
              <a:cs typeface="Arial" pitchFamily="34" charset="0"/>
            </a:endParaRPr>
          </a:p>
          <a:p>
            <a:pPr marL="108000" lvl="0" defTabSz="457200" eaLnBrk="1" fontAlgn="auto" hangingPunct="1">
              <a:spcBef>
                <a:spcPts val="0"/>
              </a:spcBef>
              <a:spcAft>
                <a:spcPts val="0"/>
              </a:spcAft>
              <a:buClr>
                <a:srgbClr val="3B3B3B"/>
              </a:buClr>
              <a:defRPr/>
            </a:pPr>
            <a:r>
              <a:rPr lang="nn-NO" sz="1200" b="1" dirty="0" smtClean="0">
                <a:solidFill>
                  <a:prstClr val="black"/>
                </a:solidFill>
                <a:latin typeface="Arial" pitchFamily="34" charset="0"/>
                <a:cs typeface="Arial" pitchFamily="34" charset="0"/>
              </a:rPr>
              <a:t>som seier</a:t>
            </a:r>
          </a:p>
          <a:p>
            <a:pPr marL="108000" lvl="0" defTabSz="457200" eaLnBrk="1" fontAlgn="auto" hangingPunct="1">
              <a:spcBef>
                <a:spcPts val="0"/>
              </a:spcBef>
              <a:spcAft>
                <a:spcPts val="0"/>
              </a:spcAft>
              <a:buClr>
                <a:srgbClr val="3B3B3B"/>
              </a:buClr>
              <a:defRPr/>
            </a:pPr>
            <a:r>
              <a:rPr lang="nn-NO" sz="1200" dirty="0" smtClean="0">
                <a:solidFill>
                  <a:prstClr val="black"/>
                </a:solidFill>
                <a:latin typeface="Arial" pitchFamily="34" charset="0"/>
                <a:cs typeface="Arial" pitchFamily="34" charset="0"/>
              </a:rPr>
              <a:t>Barn sin medverknad i barnehagen sin kvardag legg grunnlaget for vidare innsikt og erfaring med deltaking i eit demokratisk samfunn.                                                   Barna skal få erfare at alle, uavhengig av alder og føresetnad inngår i og bidreg til barnehagefellesskapen. </a:t>
            </a:r>
            <a:r>
              <a:rPr lang="nn-NO" sz="1200" dirty="0">
                <a:solidFill>
                  <a:prstClr val="black"/>
                </a:solidFill>
                <a:latin typeface="Arial" pitchFamily="34" charset="0"/>
                <a:cs typeface="Arial" pitchFamily="34" charset="0"/>
              </a:rPr>
              <a:t>Gjennom opplevingar, utforsking og erfaring skal barna bli kjent med eige nærmiljø, samfunnet og verda</a:t>
            </a:r>
            <a:r>
              <a:rPr lang="nn-NO" sz="1200" dirty="0" smtClean="0">
                <a:solidFill>
                  <a:prstClr val="black"/>
                </a:solidFill>
                <a:latin typeface="Arial" pitchFamily="34" charset="0"/>
                <a:cs typeface="Arial" pitchFamily="34" charset="0"/>
              </a:rPr>
              <a:t>.    </a:t>
            </a:r>
          </a:p>
          <a:p>
            <a:pPr marL="252000" lvl="0" indent="-144000" defTabSz="457200" eaLnBrk="1" fontAlgn="auto" hangingPunct="1">
              <a:lnSpc>
                <a:spcPct val="150000"/>
              </a:lnSpc>
              <a:spcBef>
                <a:spcPts val="0"/>
              </a:spcBef>
              <a:spcAft>
                <a:spcPts val="600"/>
              </a:spcAft>
              <a:buClr>
                <a:srgbClr val="3B3B3B"/>
              </a:buClr>
              <a:buFont typeface="Arial" panose="020B0604020202020204" pitchFamily="34" charset="0"/>
              <a:buChar char="•"/>
              <a:defRPr/>
            </a:pPr>
            <a:endParaRPr lang="nn-NO" sz="1200" dirty="0">
              <a:solidFill>
                <a:prstClr val="black"/>
              </a:solidFill>
              <a:latin typeface="Arial" pitchFamily="34" charset="0"/>
              <a:cs typeface="Arial" pitchFamily="34" charset="0"/>
            </a:endParaRPr>
          </a:p>
        </p:txBody>
      </p:sp>
      <p:sp>
        <p:nvSpPr>
          <p:cNvPr id="14" name="TekstSylinder 7"/>
          <p:cNvSpPr txBox="1">
            <a:spLocks noChangeArrowheads="1"/>
          </p:cNvSpPr>
          <p:nvPr/>
        </p:nvSpPr>
        <p:spPr bwMode="auto">
          <a:xfrm>
            <a:off x="4680707" y="260647"/>
            <a:ext cx="27716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400" b="1" dirty="0" smtClean="0">
                <a:latin typeface="Arial" charset="0"/>
              </a:rPr>
              <a:t>6.NÆRMILJØ </a:t>
            </a:r>
            <a:r>
              <a:rPr lang="nn-NO" altLang="nb-NO" sz="1400" b="1" dirty="0">
                <a:latin typeface="Arial" charset="0"/>
              </a:rPr>
              <a:t>OG SAMFUNN</a:t>
            </a:r>
          </a:p>
        </p:txBody>
      </p:sp>
      <p:sp>
        <p:nvSpPr>
          <p:cNvPr id="7" name="Plassholder for lysbildenummer 6"/>
          <p:cNvSpPr>
            <a:spLocks noGrp="1"/>
          </p:cNvSpPr>
          <p:nvPr>
            <p:ph type="sldNum" sz="quarter" idx="12"/>
          </p:nvPr>
        </p:nvSpPr>
        <p:spPr>
          <a:xfrm>
            <a:off x="8316416" y="6165304"/>
            <a:ext cx="608012" cy="365125"/>
          </a:xfrm>
        </p:spPr>
        <p:txBody>
          <a:bodyPr/>
          <a:lstStyle/>
          <a:p>
            <a:fld id="{37283B92-2C3E-4158-82B5-8496ACB4E69C}" type="slidenum">
              <a:rPr lang="nn-NO" altLang="nb-NO" smtClean="0"/>
              <a:pPr/>
              <a:t>16</a:t>
            </a:fld>
            <a:endParaRPr lang="nn-NO" altLang="nb-NO" dirty="0"/>
          </a:p>
        </p:txBody>
      </p:sp>
      <p:pic>
        <p:nvPicPr>
          <p:cNvPr id="2" name="Bil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361000" y="260647"/>
            <a:ext cx="997209" cy="1772816"/>
          </a:xfrm>
          <a:prstGeom prst="rect">
            <a:avLst/>
          </a:prstGeom>
        </p:spPr>
      </p:pic>
      <p:pic>
        <p:nvPicPr>
          <p:cNvPr id="3" name="Bilde 2"/>
          <p:cNvPicPr>
            <a:picLocks noChangeAspect="1"/>
          </p:cNvPicPr>
          <p:nvPr/>
        </p:nvPicPr>
        <p:blipFill rotWithShape="1">
          <a:blip r:embed="rId4" cstate="print">
            <a:extLst>
              <a:ext uri="{28A0092B-C50C-407E-A947-70E740481C1C}">
                <a14:useLocalDpi xmlns:a14="http://schemas.microsoft.com/office/drawing/2010/main" val="0"/>
              </a:ext>
            </a:extLst>
          </a:blip>
          <a:srcRect l="16604" r="14609" b="3014"/>
          <a:stretch/>
        </p:blipFill>
        <p:spPr>
          <a:xfrm>
            <a:off x="6856507" y="2774109"/>
            <a:ext cx="2088233" cy="1656184"/>
          </a:xfrm>
          <a:prstGeom prst="rect">
            <a:avLst/>
          </a:prstGeom>
        </p:spPr>
      </p:pic>
    </p:spTree>
    <p:extLst>
      <p:ext uri="{BB962C8B-B14F-4D97-AF65-F5344CB8AC3E}">
        <p14:creationId xmlns:p14="http://schemas.microsoft.com/office/powerpoint/2010/main" val="2159383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Plassholder for innhold 3"/>
          <p:cNvSpPr>
            <a:spLocks noGrp="1"/>
          </p:cNvSpPr>
          <p:nvPr>
            <p:ph sz="half" idx="2"/>
          </p:nvPr>
        </p:nvSpPr>
        <p:spPr>
          <a:xfrm>
            <a:off x="103933" y="35842"/>
            <a:ext cx="4536505" cy="6858000"/>
          </a:xfrm>
          <a:noFill/>
          <a:ln w="19050">
            <a:solidFill>
              <a:schemeClr val="bg1"/>
            </a:solidFill>
          </a:ln>
        </p:spPr>
        <p:txBody>
          <a:bodyPr lIns="72000" tIns="108000" rIns="144000" bIns="720000" rtlCol="0" anchor="t" anchorCtr="0">
            <a:noAutofit/>
          </a:bodyPr>
          <a:lstStyle/>
          <a:p>
            <a:pPr marL="0" indent="0" eaLnBrk="1" fontAlgn="auto" hangingPunct="1">
              <a:spcAft>
                <a:spcPts val="0"/>
              </a:spcAft>
              <a:buClrTx/>
              <a:buNone/>
              <a:defRPr/>
            </a:pPr>
            <a:r>
              <a:rPr lang="nn-NO" sz="1600" b="1" dirty="0">
                <a:latin typeface="Arial" pitchFamily="34" charset="0"/>
                <a:cs typeface="Arial" pitchFamily="34" charset="0"/>
              </a:rPr>
              <a:t>  </a:t>
            </a:r>
            <a:r>
              <a:rPr lang="nn-NO" altLang="nb-NO" sz="1400" b="1" dirty="0">
                <a:latin typeface="Arial" charset="0"/>
              </a:rPr>
              <a:t>7. TAL, ROM OG </a:t>
            </a:r>
            <a:r>
              <a:rPr lang="nn-NO" altLang="nb-NO" sz="1400" b="1" dirty="0" smtClean="0">
                <a:latin typeface="Arial" charset="0"/>
              </a:rPr>
              <a:t>FORM                                           </a:t>
            </a:r>
          </a:p>
          <a:p>
            <a:pPr marL="0" indent="0" eaLnBrk="1" fontAlgn="auto" hangingPunct="1">
              <a:spcAft>
                <a:spcPts val="0"/>
              </a:spcAft>
              <a:buClrTx/>
              <a:buNone/>
              <a:defRPr/>
            </a:pPr>
            <a:endParaRPr lang="nn-NO" altLang="nb-NO" sz="1400" b="1" dirty="0">
              <a:latin typeface="Arial" charset="0"/>
            </a:endParaRPr>
          </a:p>
          <a:p>
            <a:pPr marL="0" indent="0" eaLnBrk="1" fontAlgn="auto" hangingPunct="1">
              <a:spcAft>
                <a:spcPts val="0"/>
              </a:spcAft>
              <a:buClrTx/>
              <a:buNone/>
              <a:defRPr/>
            </a:pPr>
            <a:r>
              <a:rPr lang="nn-NO" sz="1400" dirty="0">
                <a:latin typeface="Arial" pitchFamily="34" charset="0"/>
                <a:cs typeface="Arial" pitchFamily="34" charset="0"/>
              </a:rPr>
              <a:t>Fagområdet handlar om eit leikande og undersøkjande   </a:t>
            </a:r>
          </a:p>
          <a:p>
            <a:pPr marL="0" indent="0" eaLnBrk="1" fontAlgn="auto" hangingPunct="1">
              <a:spcAft>
                <a:spcPts val="0"/>
              </a:spcAft>
              <a:buClrTx/>
              <a:buNone/>
              <a:defRPr/>
            </a:pPr>
            <a:r>
              <a:rPr lang="nn-NO" sz="1400" dirty="0" smtClean="0">
                <a:latin typeface="Arial" pitchFamily="34" charset="0"/>
                <a:cs typeface="Arial" pitchFamily="34" charset="0"/>
              </a:rPr>
              <a:t>arbeid </a:t>
            </a:r>
            <a:r>
              <a:rPr lang="nn-NO" sz="1400" dirty="0">
                <a:latin typeface="Arial" pitchFamily="34" charset="0"/>
                <a:cs typeface="Arial" pitchFamily="34" charset="0"/>
              </a:rPr>
              <a:t>med å samanlikne, sortere, </a:t>
            </a:r>
            <a:r>
              <a:rPr lang="nn-NO" sz="1400" dirty="0" smtClean="0">
                <a:latin typeface="Arial" pitchFamily="34" charset="0"/>
                <a:cs typeface="Arial" pitchFamily="34" charset="0"/>
              </a:rPr>
              <a:t>plassere, orientere</a:t>
            </a:r>
            <a:r>
              <a:rPr lang="nn-NO" sz="1400" dirty="0">
                <a:latin typeface="Arial" pitchFamily="34" charset="0"/>
                <a:cs typeface="Arial" pitchFamily="34" charset="0"/>
              </a:rPr>
              <a:t>, </a:t>
            </a:r>
          </a:p>
          <a:p>
            <a:pPr marL="0" indent="0" eaLnBrk="1" fontAlgn="auto" hangingPunct="1">
              <a:spcAft>
                <a:spcPts val="0"/>
              </a:spcAft>
              <a:buClrTx/>
              <a:buNone/>
              <a:defRPr/>
            </a:pPr>
            <a:r>
              <a:rPr lang="nn-NO" sz="1400" dirty="0" smtClean="0">
                <a:latin typeface="Arial" pitchFamily="34" charset="0"/>
                <a:cs typeface="Arial" pitchFamily="34" charset="0"/>
              </a:rPr>
              <a:t>visualisere form, mønster </a:t>
            </a:r>
            <a:r>
              <a:rPr lang="nn-NO" sz="1400" dirty="0">
                <a:latin typeface="Arial" pitchFamily="34" charset="0"/>
                <a:cs typeface="Arial" pitchFamily="34" charset="0"/>
              </a:rPr>
              <a:t>og </a:t>
            </a:r>
            <a:r>
              <a:rPr lang="nn-NO" sz="1400" dirty="0" smtClean="0">
                <a:latin typeface="Arial" pitchFamily="34" charset="0"/>
                <a:cs typeface="Arial" pitchFamily="34" charset="0"/>
              </a:rPr>
              <a:t>tal</a:t>
            </a:r>
            <a:r>
              <a:rPr lang="nn-NO" sz="1400" dirty="0">
                <a:latin typeface="Arial" pitchFamily="34" charset="0"/>
                <a:cs typeface="Arial" pitchFamily="34" charset="0"/>
              </a:rPr>
              <a:t>, teljing og </a:t>
            </a:r>
            <a:r>
              <a:rPr lang="nn-NO" sz="1400" dirty="0" smtClean="0">
                <a:latin typeface="Arial" pitchFamily="34" charset="0"/>
                <a:cs typeface="Arial" pitchFamily="34" charset="0"/>
              </a:rPr>
              <a:t>måling.</a:t>
            </a:r>
          </a:p>
          <a:p>
            <a:pPr marL="0" indent="0" eaLnBrk="1" fontAlgn="auto" hangingPunct="1">
              <a:spcAft>
                <a:spcPts val="0"/>
              </a:spcAft>
              <a:buClrTx/>
              <a:buNone/>
              <a:defRPr/>
            </a:pPr>
            <a:r>
              <a:rPr lang="nn-NO" sz="1400" dirty="0" smtClean="0">
                <a:latin typeface="Arial" pitchFamily="34" charset="0"/>
                <a:cs typeface="Arial" pitchFamily="34" charset="0"/>
              </a:rPr>
              <a:t>At </a:t>
            </a:r>
            <a:r>
              <a:rPr lang="nn-NO" sz="1400" dirty="0">
                <a:latin typeface="Arial" pitchFamily="34" charset="0"/>
                <a:cs typeface="Arial" pitchFamily="34" charset="0"/>
              </a:rPr>
              <a:t>borna tileignar seg gode omgrep som er greie å bruke, ved </a:t>
            </a:r>
            <a:r>
              <a:rPr lang="nn-NO" sz="1400" dirty="0" smtClean="0">
                <a:latin typeface="Arial" pitchFamily="34" charset="0"/>
                <a:cs typeface="Arial" pitchFamily="34" charset="0"/>
              </a:rPr>
              <a:t>å </a:t>
            </a:r>
            <a:r>
              <a:rPr lang="nn-NO" sz="1400" dirty="0">
                <a:latin typeface="Arial" pitchFamily="34" charset="0"/>
                <a:cs typeface="Arial" pitchFamily="34" charset="0"/>
              </a:rPr>
              <a:t>få erfare, utforske og leike med former og mønster     </a:t>
            </a:r>
            <a:endParaRPr lang="nn-NO" sz="1400" dirty="0" smtClean="0">
              <a:latin typeface="Arial" pitchFamily="34" charset="0"/>
              <a:cs typeface="Arial" pitchFamily="34" charset="0"/>
            </a:endParaRPr>
          </a:p>
          <a:p>
            <a:pPr marL="0" indent="0" eaLnBrk="1" fontAlgn="auto" hangingPunct="1">
              <a:spcAft>
                <a:spcPts val="0"/>
              </a:spcAft>
              <a:buClrTx/>
              <a:buNone/>
              <a:defRPr/>
            </a:pPr>
            <a:r>
              <a:rPr lang="nn-NO" sz="1400" dirty="0">
                <a:solidFill>
                  <a:srgbClr val="000000"/>
                </a:solidFill>
                <a:latin typeface="Museo Sans 100"/>
              </a:rPr>
              <a:t>Barnehagen skal synleggjere samanhengar og leggje til rette for at barna kan utforske og oppdage matematikk i dagleglivet, i teknologi, natur, kunst og kultur, og ved å sjølve vere kreative og skapande. </a:t>
            </a:r>
            <a:endParaRPr lang="nn-NO" sz="1400" dirty="0">
              <a:latin typeface="Arial" pitchFamily="34" charset="0"/>
              <a:cs typeface="Arial" pitchFamily="34" charset="0"/>
            </a:endParaRPr>
          </a:p>
          <a:p>
            <a:pPr marL="0" indent="0" eaLnBrk="1" fontAlgn="auto" hangingPunct="1">
              <a:spcAft>
                <a:spcPts val="0"/>
              </a:spcAft>
              <a:buClrTx/>
              <a:buNone/>
              <a:defRPr/>
            </a:pPr>
            <a:r>
              <a:rPr lang="nn-NO" sz="1400" dirty="0" smtClean="0">
                <a:latin typeface="Arial" pitchFamily="34" charset="0"/>
                <a:cs typeface="Arial" pitchFamily="34" charset="0"/>
              </a:rPr>
              <a:t>                     </a:t>
            </a:r>
            <a:endParaRPr lang="nn-NO" sz="1400" dirty="0">
              <a:latin typeface="Arial" pitchFamily="34" charset="0"/>
              <a:cs typeface="Arial" pitchFamily="34" charset="0"/>
            </a:endParaRPr>
          </a:p>
          <a:p>
            <a:pPr marL="36000" lvl="0" indent="-108000" eaLnBrk="1" fontAlgn="auto" hangingPunct="1">
              <a:spcBef>
                <a:spcPts val="0"/>
              </a:spcBef>
              <a:buClr>
                <a:srgbClr val="3B3B3B"/>
              </a:buClr>
              <a:buNone/>
              <a:defRPr/>
            </a:pPr>
            <a:r>
              <a:rPr lang="nn-NO" sz="1300" b="1" dirty="0" smtClean="0">
                <a:solidFill>
                  <a:prstClr val="black"/>
                </a:solidFill>
                <a:latin typeface="Arial" pitchFamily="34" charset="0"/>
                <a:cs typeface="Arial" pitchFamily="34" charset="0"/>
              </a:rPr>
              <a:t>Personale skal:</a:t>
            </a:r>
          </a:p>
          <a:p>
            <a:pPr marL="72000" lvl="0" indent="-72000" eaLnBrk="1" fontAlgn="auto" hangingPunct="1">
              <a:spcBef>
                <a:spcPts val="0"/>
              </a:spcBef>
              <a:buClr>
                <a:srgbClr val="3B3B3B"/>
              </a:buClr>
              <a:buFont typeface="Arial" panose="020B0604020202020204" pitchFamily="34" charset="0"/>
              <a:buChar char="•"/>
              <a:defRPr/>
            </a:pPr>
            <a:r>
              <a:rPr lang="nn-NO" sz="1200" dirty="0" smtClean="0">
                <a:solidFill>
                  <a:prstClr val="black"/>
                </a:solidFill>
                <a:latin typeface="Arial" pitchFamily="34" charset="0"/>
                <a:cs typeface="Arial" pitchFamily="34" charset="0"/>
              </a:rPr>
              <a:t>Legge til rette for at </a:t>
            </a:r>
            <a:r>
              <a:rPr lang="nn-NO" sz="1200" dirty="0">
                <a:solidFill>
                  <a:prstClr val="black"/>
                </a:solidFill>
                <a:latin typeface="Arial" pitchFamily="34" charset="0"/>
                <a:cs typeface="Arial" pitchFamily="34" charset="0"/>
              </a:rPr>
              <a:t>b</a:t>
            </a:r>
            <a:r>
              <a:rPr lang="nn-NO" sz="1200" dirty="0" smtClean="0">
                <a:solidFill>
                  <a:prstClr val="black"/>
                </a:solidFill>
                <a:latin typeface="Arial" pitchFamily="34" charset="0"/>
                <a:cs typeface="Arial" pitchFamily="34" charset="0"/>
              </a:rPr>
              <a:t>arna kan oppleve </a:t>
            </a:r>
            <a:r>
              <a:rPr lang="nn-NO" sz="1200" dirty="0">
                <a:solidFill>
                  <a:prstClr val="black"/>
                </a:solidFill>
                <a:latin typeface="Arial" pitchFamily="34" charset="0"/>
                <a:cs typeface="Arial" pitchFamily="34" charset="0"/>
              </a:rPr>
              <a:t>glede over å utforske og leike med tal, mønster, former og nyttige omgrep som er greie å bruke.</a:t>
            </a:r>
          </a:p>
          <a:p>
            <a:pPr marL="72000" lvl="0" indent="-72000" eaLnBrk="1" fontAlgn="auto" hangingPunct="1">
              <a:spcBef>
                <a:spcPts val="0"/>
              </a:spcBef>
              <a:buClr>
                <a:srgbClr val="3B3B3B"/>
              </a:buClr>
              <a:buFont typeface="Arial" panose="020B0604020202020204" pitchFamily="34" charset="0"/>
              <a:buChar char="•"/>
              <a:defRPr/>
            </a:pPr>
            <a:r>
              <a:rPr lang="nn-NO" sz="1200" dirty="0" smtClean="0">
                <a:solidFill>
                  <a:prstClr val="black"/>
                </a:solidFill>
                <a:latin typeface="Arial" pitchFamily="34" charset="0"/>
                <a:cs typeface="Arial" pitchFamily="34" charset="0"/>
              </a:rPr>
              <a:t>Legge til rette for at barna </a:t>
            </a:r>
            <a:r>
              <a:rPr lang="nn-NO" sz="1200" dirty="0">
                <a:solidFill>
                  <a:prstClr val="black"/>
                </a:solidFill>
                <a:latin typeface="Arial" pitchFamily="34" charset="0"/>
                <a:cs typeface="Arial" pitchFamily="34" charset="0"/>
              </a:rPr>
              <a:t>erfarer ulike storleikar, former og mål under leik og lærer seg omgrep som først/ sist, størst /minst, </a:t>
            </a:r>
            <a:r>
              <a:rPr lang="nn-NO" sz="1200" dirty="0" smtClean="0">
                <a:solidFill>
                  <a:prstClr val="black"/>
                </a:solidFill>
                <a:latin typeface="Arial" pitchFamily="34" charset="0"/>
                <a:cs typeface="Arial" pitchFamily="34" charset="0"/>
              </a:rPr>
              <a:t>rekkjefølgje og tal.</a:t>
            </a:r>
          </a:p>
          <a:p>
            <a:pPr marL="72000" lvl="0" indent="-72000" eaLnBrk="1" fontAlgn="auto" hangingPunct="1">
              <a:spcBef>
                <a:spcPts val="0"/>
              </a:spcBef>
              <a:buClr>
                <a:srgbClr val="3B3B3B"/>
              </a:buClr>
              <a:buFont typeface="Arial" panose="020B0604020202020204" pitchFamily="34" charset="0"/>
              <a:buChar char="•"/>
              <a:defRPr/>
            </a:pPr>
            <a:r>
              <a:rPr lang="nn-NO" sz="1200" dirty="0" smtClean="0">
                <a:solidFill>
                  <a:prstClr val="black"/>
                </a:solidFill>
                <a:latin typeface="Arial" pitchFamily="34" charset="0"/>
                <a:cs typeface="Arial" pitchFamily="34" charset="0"/>
              </a:rPr>
              <a:t>Bruke matematiske omgrep aktivt i kvardagen</a:t>
            </a:r>
            <a:endParaRPr lang="nn-NO" sz="1200" dirty="0">
              <a:solidFill>
                <a:prstClr val="black"/>
              </a:solidFill>
              <a:latin typeface="Arial" pitchFamily="34" charset="0"/>
              <a:cs typeface="Arial" pitchFamily="34" charset="0"/>
            </a:endParaRPr>
          </a:p>
          <a:p>
            <a:pPr marL="72000" lvl="0" indent="-72000" eaLnBrk="1" fontAlgn="auto" hangingPunct="1">
              <a:spcBef>
                <a:spcPts val="0"/>
              </a:spcBef>
              <a:buClr>
                <a:srgbClr val="3B3B3B"/>
              </a:buClr>
              <a:buFont typeface="Arial" panose="020B0604020202020204" pitchFamily="34" charset="0"/>
              <a:buChar char="•"/>
              <a:defRPr/>
            </a:pPr>
            <a:r>
              <a:rPr lang="nn-NO" sz="1200" dirty="0" smtClean="0">
                <a:solidFill>
                  <a:prstClr val="black"/>
                </a:solidFill>
                <a:latin typeface="Arial" pitchFamily="34" charset="0"/>
                <a:cs typeface="Arial" pitchFamily="34" charset="0"/>
              </a:rPr>
              <a:t>Saman med barna bruke </a:t>
            </a:r>
            <a:r>
              <a:rPr lang="nn-NO" sz="1200" dirty="0">
                <a:solidFill>
                  <a:prstClr val="black"/>
                </a:solidFill>
                <a:latin typeface="Arial" pitchFamily="34" charset="0"/>
                <a:cs typeface="Arial" pitchFamily="34" charset="0"/>
              </a:rPr>
              <a:t>ulike typar spel, teljemateriale, </a:t>
            </a:r>
            <a:r>
              <a:rPr lang="nn-NO" sz="1200" dirty="0" smtClean="0">
                <a:solidFill>
                  <a:prstClr val="black"/>
                </a:solidFill>
                <a:latin typeface="Arial" pitchFamily="34" charset="0"/>
                <a:cs typeface="Arial" pitchFamily="34" charset="0"/>
              </a:rPr>
              <a:t>klossar og </a:t>
            </a:r>
            <a:r>
              <a:rPr lang="nn-NO" sz="1200" dirty="0">
                <a:solidFill>
                  <a:prstClr val="black"/>
                </a:solidFill>
                <a:latin typeface="Arial" pitchFamily="34" charset="0"/>
                <a:cs typeface="Arial" pitchFamily="34" charset="0"/>
              </a:rPr>
              <a:t>formingsmateriell.</a:t>
            </a:r>
          </a:p>
          <a:p>
            <a:pPr marL="72000" lvl="0" indent="-72000" eaLnBrk="1" fontAlgn="auto" hangingPunct="1">
              <a:spcBef>
                <a:spcPts val="0"/>
              </a:spcBef>
              <a:buClr>
                <a:srgbClr val="3B3B3B"/>
              </a:buClr>
              <a:buFont typeface="Arial" panose="020B0604020202020204" pitchFamily="34" charset="0"/>
              <a:buChar char="•"/>
              <a:defRPr/>
            </a:pPr>
            <a:r>
              <a:rPr lang="nn-NO" sz="1200" dirty="0" smtClean="0">
                <a:solidFill>
                  <a:prstClr val="black"/>
                </a:solidFill>
                <a:latin typeface="Arial" pitchFamily="34" charset="0"/>
                <a:cs typeface="Arial" pitchFamily="34" charset="0"/>
              </a:rPr>
              <a:t>Saman med barna arbeide </a:t>
            </a:r>
            <a:r>
              <a:rPr lang="nn-NO" sz="1200" dirty="0">
                <a:solidFill>
                  <a:prstClr val="black"/>
                </a:solidFill>
                <a:latin typeface="Arial" pitchFamily="34" charset="0"/>
                <a:cs typeface="Arial" pitchFamily="34" charset="0"/>
              </a:rPr>
              <a:t>med volum og måleiningar gjennom å eksperimentere med </a:t>
            </a:r>
            <a:r>
              <a:rPr lang="nn-NO" sz="1200" dirty="0" smtClean="0">
                <a:solidFill>
                  <a:prstClr val="black"/>
                </a:solidFill>
                <a:latin typeface="Arial" pitchFamily="34" charset="0"/>
                <a:cs typeface="Arial" pitchFamily="34" charset="0"/>
              </a:rPr>
              <a:t>ulike materiale.</a:t>
            </a:r>
          </a:p>
          <a:p>
            <a:pPr marL="72000" lvl="0" indent="-72000" eaLnBrk="1" fontAlgn="auto" hangingPunct="1">
              <a:spcBef>
                <a:spcPts val="0"/>
              </a:spcBef>
              <a:buClr>
                <a:srgbClr val="3B3B3B"/>
              </a:buClr>
              <a:buFont typeface="Arial" panose="020B0604020202020204" pitchFamily="34" charset="0"/>
              <a:buChar char="•"/>
              <a:defRPr/>
            </a:pPr>
            <a:r>
              <a:rPr lang="nn-NO" sz="1200" dirty="0" smtClean="0">
                <a:solidFill>
                  <a:srgbClr val="000000"/>
                </a:solidFill>
                <a:latin typeface="Museo Sans 100"/>
              </a:rPr>
              <a:t>Skape situasjonar der barn oppdagar </a:t>
            </a:r>
            <a:r>
              <a:rPr lang="nn-NO" sz="1200" dirty="0">
                <a:solidFill>
                  <a:srgbClr val="000000"/>
                </a:solidFill>
                <a:latin typeface="Museo Sans 100"/>
              </a:rPr>
              <a:t>og undrar seg over matematiske </a:t>
            </a:r>
            <a:r>
              <a:rPr lang="nn-NO" sz="1200" dirty="0" smtClean="0">
                <a:solidFill>
                  <a:srgbClr val="000000"/>
                </a:solidFill>
                <a:latin typeface="Museo Sans 100"/>
              </a:rPr>
              <a:t>samanhengar. </a:t>
            </a:r>
            <a:endParaRPr lang="nn-NO" sz="1200" dirty="0">
              <a:solidFill>
                <a:prstClr val="black"/>
              </a:solidFill>
              <a:latin typeface="Arial" pitchFamily="34" charset="0"/>
              <a:cs typeface="Arial" pitchFamily="34" charset="0"/>
            </a:endParaRPr>
          </a:p>
          <a:p>
            <a:pPr marL="0" lvl="0" indent="0" eaLnBrk="1" fontAlgn="auto" hangingPunct="1">
              <a:spcBef>
                <a:spcPts val="0"/>
              </a:spcBef>
              <a:buClr>
                <a:srgbClr val="3B3B3B"/>
              </a:buClr>
              <a:buNone/>
              <a:defRPr/>
            </a:pPr>
            <a:endParaRPr lang="nn-NO" sz="1200" dirty="0">
              <a:solidFill>
                <a:prstClr val="black"/>
              </a:solidFill>
              <a:latin typeface="Arial" pitchFamily="34" charset="0"/>
              <a:cs typeface="Arial" pitchFamily="34" charset="0"/>
            </a:endParaRPr>
          </a:p>
          <a:p>
            <a:pPr marL="0" lvl="0" indent="0" eaLnBrk="1" fontAlgn="auto" hangingPunct="1">
              <a:spcBef>
                <a:spcPts val="0"/>
              </a:spcBef>
              <a:buClr>
                <a:srgbClr val="3B3B3B"/>
              </a:buClr>
              <a:buNone/>
              <a:defRPr/>
            </a:pPr>
            <a:r>
              <a:rPr lang="nn-NO" sz="1200" dirty="0">
                <a:solidFill>
                  <a:prstClr val="black"/>
                </a:solidFill>
                <a:latin typeface="Arial" pitchFamily="34" charset="0"/>
                <a:cs typeface="Arial" pitchFamily="34" charset="0"/>
              </a:rPr>
              <a:t> </a:t>
            </a:r>
            <a:endParaRPr lang="nn-NO" sz="1600" b="1" dirty="0">
              <a:latin typeface="Arial" pitchFamily="34" charset="0"/>
              <a:cs typeface="Arial" pitchFamily="34" charset="0"/>
            </a:endParaRPr>
          </a:p>
          <a:p>
            <a:pPr marL="252000" indent="-72000" eaLnBrk="1" fontAlgn="auto" hangingPunct="1">
              <a:lnSpc>
                <a:spcPct val="150000"/>
              </a:lnSpc>
              <a:spcBef>
                <a:spcPts val="0"/>
              </a:spcBef>
              <a:buClrTx/>
              <a:buFont typeface="Arial" panose="020B0604020202020204" pitchFamily="34" charset="0"/>
              <a:buChar char="•"/>
              <a:defRPr/>
            </a:pPr>
            <a:endParaRPr lang="nn-NO" sz="1200" dirty="0">
              <a:latin typeface="Arial" pitchFamily="34" charset="0"/>
              <a:cs typeface="Arial" pitchFamily="34" charset="0"/>
            </a:endParaRPr>
          </a:p>
          <a:p>
            <a:pPr marL="0" indent="-72000" eaLnBrk="1" fontAlgn="auto" hangingPunct="1">
              <a:lnSpc>
                <a:spcPct val="150000"/>
              </a:lnSpc>
              <a:spcBef>
                <a:spcPts val="0"/>
              </a:spcBef>
              <a:spcAft>
                <a:spcPts val="0"/>
              </a:spcAft>
              <a:buClrTx/>
              <a:buFont typeface="Wingdings 2" pitchFamily="18" charset="2"/>
              <a:buNone/>
              <a:defRPr/>
            </a:pPr>
            <a:endParaRPr lang="nn-NO" sz="1200" dirty="0">
              <a:latin typeface="Arial" pitchFamily="34" charset="0"/>
              <a:cs typeface="Arial" pitchFamily="34" charset="0"/>
            </a:endParaRPr>
          </a:p>
        </p:txBody>
      </p:sp>
      <p:sp>
        <p:nvSpPr>
          <p:cNvPr id="7" name="Plassholder for innhold 5"/>
          <p:cNvSpPr>
            <a:spLocks noGrp="1"/>
          </p:cNvSpPr>
          <p:nvPr>
            <p:ph sz="quarter" idx="4"/>
          </p:nvPr>
        </p:nvSpPr>
        <p:spPr>
          <a:xfrm>
            <a:off x="4586488" y="9465"/>
            <a:ext cx="4539198" cy="6857999"/>
          </a:xfrm>
          <a:noFill/>
          <a:ln w="19050">
            <a:solidFill>
              <a:schemeClr val="bg1"/>
            </a:solidFill>
          </a:ln>
        </p:spPr>
        <p:txBody>
          <a:bodyPr lIns="108000" rIns="180000" rtlCol="0" anchor="t" anchorCtr="0">
            <a:noAutofit/>
          </a:bodyPr>
          <a:lstStyle/>
          <a:p>
            <a:pPr marL="361950" indent="0" eaLnBrk="1" fontAlgn="auto" hangingPunct="1">
              <a:spcAft>
                <a:spcPts val="0"/>
              </a:spcAft>
              <a:buNone/>
              <a:defRPr/>
            </a:pPr>
            <a:endParaRPr lang="nn-NO" sz="1300" b="1" dirty="0" smtClean="0">
              <a:latin typeface="Arial" pitchFamily="34" charset="0"/>
              <a:cs typeface="Arial" pitchFamily="34" charset="0"/>
            </a:endParaRPr>
          </a:p>
          <a:p>
            <a:pPr marL="361950" indent="0" eaLnBrk="1" fontAlgn="auto" hangingPunct="1">
              <a:spcAft>
                <a:spcPts val="0"/>
              </a:spcAft>
              <a:buNone/>
              <a:defRPr/>
            </a:pPr>
            <a:endParaRPr lang="nn-NO" sz="1300" b="1" dirty="0">
              <a:latin typeface="Arial" pitchFamily="34" charset="0"/>
              <a:cs typeface="Arial" pitchFamily="34" charset="0"/>
            </a:endParaRPr>
          </a:p>
          <a:p>
            <a:pPr marL="361950" indent="0" eaLnBrk="1" fontAlgn="auto" hangingPunct="1">
              <a:spcAft>
                <a:spcPts val="0"/>
              </a:spcAft>
              <a:buNone/>
              <a:defRPr/>
            </a:pPr>
            <a:endParaRPr lang="nn-NO" sz="1300" b="1" dirty="0">
              <a:latin typeface="Arial" pitchFamily="34" charset="0"/>
              <a:cs typeface="Arial" pitchFamily="34" charset="0"/>
            </a:endParaRPr>
          </a:p>
          <a:p>
            <a:pPr marL="36000" indent="-108000" eaLnBrk="1" fontAlgn="auto" hangingPunct="1">
              <a:spcBef>
                <a:spcPts val="0"/>
              </a:spcBef>
              <a:buNone/>
              <a:defRPr/>
            </a:pPr>
            <a:endParaRPr lang="nn-NO" sz="1300" b="1" dirty="0" smtClean="0">
              <a:latin typeface="Arial" pitchFamily="34" charset="0"/>
              <a:cs typeface="Arial" pitchFamily="34" charset="0"/>
            </a:endParaRPr>
          </a:p>
          <a:p>
            <a:pPr marL="36000" indent="-108000" eaLnBrk="1" fontAlgn="auto" hangingPunct="1">
              <a:spcBef>
                <a:spcPts val="0"/>
              </a:spcBef>
              <a:buNone/>
              <a:defRPr/>
            </a:pPr>
            <a:endParaRPr lang="nn-NO" sz="1300" b="1" dirty="0">
              <a:latin typeface="Arial" pitchFamily="34" charset="0"/>
              <a:cs typeface="Arial" pitchFamily="34" charset="0"/>
            </a:endParaRPr>
          </a:p>
          <a:p>
            <a:pPr marL="36000" indent="-108000" eaLnBrk="1" fontAlgn="auto" hangingPunct="1">
              <a:spcBef>
                <a:spcPts val="0"/>
              </a:spcBef>
              <a:buNone/>
              <a:defRPr/>
            </a:pPr>
            <a:endParaRPr lang="nn-NO" sz="1300" b="1" dirty="0" smtClean="0">
              <a:latin typeface="Arial" pitchFamily="34" charset="0"/>
              <a:cs typeface="Arial" pitchFamily="34" charset="0"/>
            </a:endParaRPr>
          </a:p>
          <a:p>
            <a:pPr marL="36000" indent="-108000" eaLnBrk="1" fontAlgn="auto" hangingPunct="1">
              <a:spcBef>
                <a:spcPts val="0"/>
              </a:spcBef>
              <a:buNone/>
              <a:defRPr/>
            </a:pPr>
            <a:endParaRPr lang="nn-NO" sz="1300" b="1" dirty="0">
              <a:latin typeface="Arial" pitchFamily="34" charset="0"/>
              <a:cs typeface="Arial" pitchFamily="34" charset="0"/>
            </a:endParaRPr>
          </a:p>
          <a:p>
            <a:pPr marL="36000" indent="-108000" eaLnBrk="1" fontAlgn="auto" hangingPunct="1">
              <a:spcBef>
                <a:spcPts val="0"/>
              </a:spcBef>
              <a:buNone/>
              <a:defRPr/>
            </a:pPr>
            <a:endParaRPr lang="nn-NO" sz="1300" b="1" dirty="0" smtClean="0">
              <a:latin typeface="Arial" pitchFamily="34" charset="0"/>
              <a:cs typeface="Arial" pitchFamily="34" charset="0"/>
            </a:endParaRPr>
          </a:p>
          <a:p>
            <a:pPr marL="36000" indent="-108000" eaLnBrk="1" fontAlgn="auto" hangingPunct="1">
              <a:spcBef>
                <a:spcPts val="0"/>
              </a:spcBef>
              <a:buNone/>
              <a:defRPr/>
            </a:pPr>
            <a:endParaRPr lang="nn-NO" sz="1300" b="1" dirty="0">
              <a:latin typeface="Arial" pitchFamily="34" charset="0"/>
              <a:cs typeface="Arial" pitchFamily="34" charset="0"/>
            </a:endParaRPr>
          </a:p>
          <a:p>
            <a:pPr marL="72000" indent="-72000" eaLnBrk="1" fontAlgn="auto" hangingPunct="1">
              <a:spcBef>
                <a:spcPts val="0"/>
              </a:spcBef>
              <a:buFont typeface="Arial" panose="020B0604020202020204" pitchFamily="34" charset="0"/>
              <a:buChar char="•"/>
              <a:defRPr/>
            </a:pPr>
            <a:endParaRPr lang="nn-NO" sz="1300" dirty="0">
              <a:latin typeface="Arial" pitchFamily="34" charset="0"/>
              <a:cs typeface="Arial" pitchFamily="34" charset="0"/>
            </a:endParaRPr>
          </a:p>
          <a:p>
            <a:pPr marL="72000" indent="-216000" eaLnBrk="1" fontAlgn="auto" hangingPunct="1">
              <a:spcBef>
                <a:spcPts val="0"/>
              </a:spcBef>
              <a:buFont typeface="Arial" charset="0"/>
              <a:buNone/>
              <a:defRPr/>
            </a:pPr>
            <a:endParaRPr lang="nn-NO" sz="900" dirty="0" smtClean="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smtClean="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smtClean="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smtClean="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smtClean="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smtClean="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a:latin typeface="Times New Roman" pitchFamily="18" charset="0"/>
              <a:cs typeface="Times New Roman" pitchFamily="18" charset="0"/>
            </a:endParaRPr>
          </a:p>
          <a:p>
            <a:pPr marL="72000" indent="-216000" eaLnBrk="1" fontAlgn="auto" hangingPunct="1">
              <a:spcBef>
                <a:spcPts val="0"/>
              </a:spcBef>
              <a:buFont typeface="Arial" charset="0"/>
              <a:buNone/>
              <a:defRPr/>
            </a:pPr>
            <a:r>
              <a:rPr lang="nn-NO" sz="900" dirty="0">
                <a:latin typeface="Times New Roman" pitchFamily="18" charset="0"/>
                <a:cs typeface="Times New Roman" pitchFamily="18" charset="0"/>
              </a:rPr>
              <a:t> </a:t>
            </a:r>
            <a:r>
              <a:rPr lang="nn-NO" sz="1600" dirty="0" smtClean="0">
                <a:latin typeface="Times New Roman" pitchFamily="18" charset="0"/>
                <a:cs typeface="Times New Roman" pitchFamily="18" charset="0"/>
              </a:rPr>
              <a:t>Vi </a:t>
            </a:r>
            <a:r>
              <a:rPr lang="nn-NO" sz="1600" dirty="0">
                <a:latin typeface="Times New Roman" pitchFamily="18" charset="0"/>
                <a:cs typeface="Times New Roman" pitchFamily="18" charset="0"/>
              </a:rPr>
              <a:t>oppdagar mengde </a:t>
            </a:r>
            <a:r>
              <a:rPr lang="nn-NO" sz="1600" dirty="0" smtClean="0">
                <a:latin typeface="Times New Roman" pitchFamily="18" charset="0"/>
                <a:cs typeface="Times New Roman" pitchFamily="18" charset="0"/>
              </a:rPr>
              <a:t>i</a:t>
            </a:r>
          </a:p>
          <a:p>
            <a:pPr marL="72000" indent="-216000" eaLnBrk="1" fontAlgn="auto" hangingPunct="1">
              <a:spcBef>
                <a:spcPts val="0"/>
              </a:spcBef>
              <a:buFont typeface="Arial" charset="0"/>
              <a:buNone/>
              <a:defRPr/>
            </a:pPr>
            <a:r>
              <a:rPr lang="nn-NO" sz="1600" dirty="0" smtClean="0">
                <a:latin typeface="Times New Roman" pitchFamily="18" charset="0"/>
                <a:cs typeface="Times New Roman" pitchFamily="18" charset="0"/>
              </a:rPr>
              <a:t> </a:t>
            </a:r>
            <a:r>
              <a:rPr lang="nn-NO" sz="1600" dirty="0">
                <a:latin typeface="Times New Roman" pitchFamily="18" charset="0"/>
                <a:cs typeface="Times New Roman" pitchFamily="18" charset="0"/>
              </a:rPr>
              <a:t>ulike samanhengar</a:t>
            </a:r>
            <a:endParaRPr lang="nn-NO" sz="1600" dirty="0" smtClean="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900" dirty="0" smtClean="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1200" dirty="0" smtClean="0">
              <a:latin typeface="Times New Roman" pitchFamily="18" charset="0"/>
              <a:cs typeface="Times New Roman" pitchFamily="18" charset="0"/>
            </a:endParaRPr>
          </a:p>
          <a:p>
            <a:pPr marL="72000" indent="-216000" eaLnBrk="1" fontAlgn="auto" hangingPunct="1">
              <a:spcBef>
                <a:spcPts val="0"/>
              </a:spcBef>
              <a:buFont typeface="Arial" charset="0"/>
              <a:buNone/>
              <a:defRPr/>
            </a:pPr>
            <a:endParaRPr lang="nn-NO" sz="1200" dirty="0">
              <a:latin typeface="Times New Roman" pitchFamily="18" charset="0"/>
              <a:cs typeface="Times New Roman" pitchFamily="18" charset="0"/>
            </a:endParaRPr>
          </a:p>
          <a:p>
            <a:pPr marL="72000" indent="-216000" eaLnBrk="1" fontAlgn="auto" hangingPunct="1">
              <a:spcBef>
                <a:spcPts val="0"/>
              </a:spcBef>
              <a:buFont typeface="Arial" charset="0"/>
              <a:buNone/>
              <a:defRPr/>
            </a:pPr>
            <a:r>
              <a:rPr lang="nn-NO" sz="1200" dirty="0" smtClean="0">
                <a:latin typeface="Times New Roman" pitchFamily="18" charset="0"/>
                <a:cs typeface="Times New Roman" pitchFamily="18" charset="0"/>
              </a:rPr>
              <a:t>                                             </a:t>
            </a:r>
            <a:endParaRPr lang="nn-NO" sz="1200" dirty="0">
              <a:latin typeface="Times New Roman" pitchFamily="18" charset="0"/>
              <a:cs typeface="Times New Roman" pitchFamily="18" charset="0"/>
            </a:endParaRPr>
          </a:p>
        </p:txBody>
      </p:sp>
      <p:sp>
        <p:nvSpPr>
          <p:cNvPr id="8" name="TekstSylinder 7"/>
          <p:cNvSpPr txBox="1"/>
          <p:nvPr/>
        </p:nvSpPr>
        <p:spPr>
          <a:xfrm>
            <a:off x="4640438" y="768247"/>
            <a:ext cx="2469899" cy="1785104"/>
          </a:xfrm>
          <a:prstGeom prst="rect">
            <a:avLst/>
          </a:prstGeom>
          <a:solidFill>
            <a:srgbClr val="D1D6FF"/>
          </a:solidFill>
        </p:spPr>
        <p:txBody>
          <a:bodyPr wrap="square" rtlCol="0">
            <a:spAutoFit/>
          </a:bodyPr>
          <a:lstStyle/>
          <a:p>
            <a:pPr>
              <a:lnSpc>
                <a:spcPct val="150000"/>
              </a:lnSpc>
              <a:spcBef>
                <a:spcPts val="0"/>
              </a:spcBef>
            </a:pPr>
            <a:r>
              <a:rPr lang="nn-NO" sz="1200" dirty="0" smtClean="0"/>
              <a:t>Små matematiske utfordringar i kvardagen vil bidra til å utvikle barn sin matematikk kompetanse.</a:t>
            </a:r>
          </a:p>
          <a:p>
            <a:pPr>
              <a:lnSpc>
                <a:spcPct val="150000"/>
              </a:lnSpc>
              <a:spcBef>
                <a:spcPts val="0"/>
              </a:spcBef>
            </a:pPr>
            <a:r>
              <a:rPr lang="nn-NO" sz="1200" dirty="0" smtClean="0"/>
              <a:t>Barn bruker sine </a:t>
            </a:r>
            <a:r>
              <a:rPr lang="nn-NO" sz="1200" dirty="0" err="1" smtClean="0"/>
              <a:t>begrep</a:t>
            </a:r>
            <a:r>
              <a:rPr lang="nn-NO" sz="1200" dirty="0" smtClean="0"/>
              <a:t> og </a:t>
            </a:r>
            <a:r>
              <a:rPr lang="nn-NO" sz="1200" dirty="0"/>
              <a:t>utviklar </a:t>
            </a:r>
            <a:r>
              <a:rPr lang="nn-NO" sz="1200" dirty="0" smtClean="0"/>
              <a:t>forståinga gjennom leiken </a:t>
            </a:r>
          </a:p>
          <a:p>
            <a:pPr>
              <a:spcBef>
                <a:spcPts val="0"/>
              </a:spcBef>
            </a:pPr>
            <a:r>
              <a:rPr lang="nn-NO" sz="1000" dirty="0" smtClean="0"/>
              <a:t>(Frå med matematikkbriller i kvardagen)</a:t>
            </a:r>
          </a:p>
          <a:p>
            <a:endParaRPr lang="nn-NO" sz="1000" dirty="0"/>
          </a:p>
        </p:txBody>
      </p:sp>
      <p:sp>
        <p:nvSpPr>
          <p:cNvPr id="77828" name="Plassholder for lysbildenummer 1"/>
          <p:cNvSpPr>
            <a:spLocks noGrp="1"/>
          </p:cNvSpPr>
          <p:nvPr>
            <p:ph type="sldNum" sz="quarter" idx="12"/>
          </p:nvPr>
        </p:nvSpPr>
        <p:spPr bwMode="auto">
          <a:xfrm>
            <a:off x="8535987" y="6165304"/>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9318E135-A151-4306-B7E4-699D4F6971F0}" type="slidenum">
              <a:rPr lang="nn-NO" altLang="nb-NO">
                <a:solidFill>
                  <a:schemeClr val="tx2"/>
                </a:solidFill>
                <a:latin typeface="Arial" charset="0"/>
              </a:rPr>
              <a:pPr>
                <a:spcBef>
                  <a:spcPct val="0"/>
                </a:spcBef>
                <a:spcAft>
                  <a:spcPct val="0"/>
                </a:spcAft>
                <a:buClrTx/>
                <a:buFontTx/>
                <a:buNone/>
              </a:pPr>
              <a:t>17</a:t>
            </a:fld>
            <a:endParaRPr lang="nn-NO" altLang="nb-NO" dirty="0">
              <a:solidFill>
                <a:schemeClr val="tx2"/>
              </a:solidFill>
              <a:latin typeface="Arial" charset="0"/>
            </a:endParaRPr>
          </a:p>
        </p:txBody>
      </p:sp>
      <p:pic>
        <p:nvPicPr>
          <p:cNvPr id="3" name="Bilde 2"/>
          <p:cNvPicPr>
            <a:picLocks noChangeAspect="1"/>
          </p:cNvPicPr>
          <p:nvPr/>
        </p:nvPicPr>
        <p:blipFill rotWithShape="1">
          <a:blip r:embed="rId3" cstate="print">
            <a:extLst>
              <a:ext uri="{28A0092B-C50C-407E-A947-70E740481C1C}">
                <a14:useLocalDpi xmlns:a14="http://schemas.microsoft.com/office/drawing/2010/main" val="0"/>
              </a:ext>
            </a:extLst>
          </a:blip>
          <a:srcRect l="28371" b="1546"/>
          <a:stretch/>
        </p:blipFill>
        <p:spPr>
          <a:xfrm rot="5400000">
            <a:off x="4561447" y="2935495"/>
            <a:ext cx="1997677" cy="1544525"/>
          </a:xfrm>
          <a:prstGeom prst="rect">
            <a:avLst/>
          </a:prstGeom>
        </p:spPr>
      </p:pic>
      <p:pic>
        <p:nvPicPr>
          <p:cNvPr id="9" name="Bild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808626" y="829431"/>
            <a:ext cx="2600149" cy="1462584"/>
          </a:xfrm>
          <a:prstGeom prst="rect">
            <a:avLst/>
          </a:prstGeom>
        </p:spPr>
      </p:pic>
      <p:pic>
        <p:nvPicPr>
          <p:cNvPr id="2" name="Bild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812937" y="4911689"/>
            <a:ext cx="1640740" cy="1230555"/>
          </a:xfrm>
          <a:prstGeom prst="rect">
            <a:avLst/>
          </a:prstGeom>
        </p:spPr>
      </p:pic>
      <p:pic>
        <p:nvPicPr>
          <p:cNvPr id="5" name="Bilde 4"/>
          <p:cNvPicPr>
            <a:picLocks noChangeAspect="1"/>
          </p:cNvPicPr>
          <p:nvPr/>
        </p:nvPicPr>
        <p:blipFill rotWithShape="1">
          <a:blip r:embed="rId6" cstate="print">
            <a:extLst>
              <a:ext uri="{28A0092B-C50C-407E-A947-70E740481C1C}">
                <a14:useLocalDpi xmlns:a14="http://schemas.microsoft.com/office/drawing/2010/main" val="0"/>
              </a:ext>
            </a:extLst>
          </a:blip>
          <a:srcRect l="9836" t="10801" r="25589" b="3800"/>
          <a:stretch/>
        </p:blipFill>
        <p:spPr>
          <a:xfrm>
            <a:off x="6762130" y="3188401"/>
            <a:ext cx="1742357" cy="1296144"/>
          </a:xfrm>
          <a:prstGeom prst="rect">
            <a:avLst/>
          </a:prstGeom>
        </p:spPr>
      </p:pic>
    </p:spTree>
    <p:extLst>
      <p:ext uri="{BB962C8B-B14F-4D97-AF65-F5344CB8AC3E}">
        <p14:creationId xmlns:p14="http://schemas.microsoft.com/office/powerpoint/2010/main" val="23317684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ktangel 1"/>
          <p:cNvSpPr/>
          <p:nvPr/>
        </p:nvSpPr>
        <p:spPr>
          <a:xfrm>
            <a:off x="104414" y="0"/>
            <a:ext cx="4611602" cy="6741368"/>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0" rIns="0" bIns="0" anchor="t" anchorCtr="0">
            <a:noAutofit/>
          </a:bodyPr>
          <a:lstStyle/>
          <a:p>
            <a:pPr marL="0" lvl="1" eaLnBrk="1" hangingPunct="1">
              <a:defRPr/>
            </a:pPr>
            <a:endParaRPr lang="nn-NO" sz="1200" b="1" dirty="0" smtClean="0">
              <a:solidFill>
                <a:schemeClr val="tx1"/>
              </a:solidFill>
              <a:latin typeface="Arial" pitchFamily="34" charset="0"/>
              <a:cs typeface="Arial" pitchFamily="34" charset="0"/>
            </a:endParaRPr>
          </a:p>
          <a:p>
            <a:pPr marL="0" lvl="1" eaLnBrk="1" hangingPunct="1">
              <a:defRPr/>
            </a:pPr>
            <a:endParaRPr lang="nn-NO" sz="1200" b="1" dirty="0" smtClean="0">
              <a:solidFill>
                <a:schemeClr val="tx1"/>
              </a:solidFill>
              <a:latin typeface="Arial" pitchFamily="34" charset="0"/>
              <a:cs typeface="Arial" pitchFamily="34" charset="0"/>
            </a:endParaRPr>
          </a:p>
          <a:p>
            <a:pPr marL="0" lvl="1" eaLnBrk="1" hangingPunct="1">
              <a:defRPr/>
            </a:pPr>
            <a:endParaRPr lang="nn-NO" sz="1200" b="1" dirty="0">
              <a:solidFill>
                <a:schemeClr val="tx1"/>
              </a:solidFill>
              <a:latin typeface="Arial" pitchFamily="34" charset="0"/>
              <a:cs typeface="Arial" pitchFamily="34" charset="0"/>
            </a:endParaRPr>
          </a:p>
          <a:p>
            <a:pPr marL="0" lvl="1" eaLnBrk="1" hangingPunct="1">
              <a:defRPr/>
            </a:pPr>
            <a:r>
              <a:rPr lang="nn-NO" sz="1200" b="1" dirty="0" smtClean="0">
                <a:solidFill>
                  <a:schemeClr val="tx1"/>
                </a:solidFill>
                <a:latin typeface="Arial" pitchFamily="34" charset="0"/>
                <a:cs typeface="Arial" pitchFamily="34" charset="0"/>
              </a:rPr>
              <a:t> </a:t>
            </a:r>
          </a:p>
          <a:p>
            <a:pPr marL="0" lvl="1" eaLnBrk="1" hangingPunct="1">
              <a:defRPr/>
            </a:pPr>
            <a:endParaRPr lang="nn-NO" sz="1200" dirty="0">
              <a:solidFill>
                <a:schemeClr val="tx1"/>
              </a:solidFill>
              <a:latin typeface="Arial" pitchFamily="34" charset="0"/>
              <a:cs typeface="Arial" pitchFamily="34" charset="0"/>
            </a:endParaRPr>
          </a:p>
          <a:p>
            <a:pPr marL="171450" lvl="1" indent="-171450" eaLnBrk="1" hangingPunct="1">
              <a:buFont typeface="Wingdings" panose="05000000000000000000" pitchFamily="2" charset="2"/>
              <a:buChar char="v"/>
              <a:defRPr/>
            </a:pPr>
            <a:r>
              <a:rPr lang="nn-NO" sz="1200" dirty="0" smtClean="0">
                <a:solidFill>
                  <a:schemeClr val="tx1"/>
                </a:solidFill>
                <a:latin typeface="Arial" pitchFamily="34" charset="0"/>
                <a:cs typeface="Arial" pitchFamily="34" charset="0"/>
              </a:rPr>
              <a:t>At barnet </a:t>
            </a:r>
            <a:r>
              <a:rPr lang="nn-NO" sz="1200" dirty="0">
                <a:solidFill>
                  <a:schemeClr val="tx1"/>
                </a:solidFill>
                <a:latin typeface="Arial" pitchFamily="34" charset="0"/>
                <a:cs typeface="Arial" pitchFamily="34" charset="0"/>
              </a:rPr>
              <a:t>er utkvilt og friskt når det kjem i </a:t>
            </a:r>
            <a:endParaRPr lang="nn-NO" sz="1200" dirty="0" smtClean="0">
              <a:solidFill>
                <a:schemeClr val="tx1"/>
              </a:solidFill>
              <a:latin typeface="Arial" pitchFamily="34" charset="0"/>
              <a:cs typeface="Arial" pitchFamily="34" charset="0"/>
            </a:endParaRPr>
          </a:p>
          <a:p>
            <a:pPr marL="0" lvl="1" eaLnBrk="1" hangingPunct="1">
              <a:defRPr/>
            </a:pPr>
            <a:r>
              <a:rPr lang="nn-NO" sz="1200" dirty="0">
                <a:solidFill>
                  <a:schemeClr val="tx1"/>
                </a:solidFill>
                <a:latin typeface="Arial" pitchFamily="34" charset="0"/>
                <a:cs typeface="Arial" pitchFamily="34" charset="0"/>
              </a:rPr>
              <a:t> </a:t>
            </a:r>
            <a:r>
              <a:rPr lang="nn-NO" sz="1200" dirty="0" smtClean="0">
                <a:solidFill>
                  <a:schemeClr val="tx1"/>
                </a:solidFill>
                <a:latin typeface="Arial" pitchFamily="34" charset="0"/>
                <a:cs typeface="Arial" pitchFamily="34" charset="0"/>
              </a:rPr>
              <a:t>   barnehagen og kan </a:t>
            </a:r>
            <a:r>
              <a:rPr lang="nn-NO" sz="1200" dirty="0">
                <a:solidFill>
                  <a:schemeClr val="tx1"/>
                </a:solidFill>
                <a:latin typeface="Arial" pitchFamily="34" charset="0"/>
                <a:cs typeface="Arial" pitchFamily="34" charset="0"/>
              </a:rPr>
              <a:t>vere både inne og ute</a:t>
            </a:r>
            <a:r>
              <a:rPr lang="nn-NO" sz="1200" dirty="0" smtClean="0">
                <a:solidFill>
                  <a:schemeClr val="tx1"/>
                </a:solidFill>
                <a:latin typeface="Arial" pitchFamily="34" charset="0"/>
                <a:cs typeface="Arial" pitchFamily="34" charset="0"/>
              </a:rPr>
              <a:t>.</a:t>
            </a:r>
          </a:p>
          <a:p>
            <a:pPr marL="0" lvl="1" eaLnBrk="1" hangingPunct="1">
              <a:defRPr/>
            </a:pPr>
            <a:endParaRPr lang="nn-NO" sz="800" dirty="0">
              <a:solidFill>
                <a:schemeClr val="tx1"/>
              </a:solidFill>
              <a:latin typeface="Arial" pitchFamily="34" charset="0"/>
              <a:cs typeface="Arial" pitchFamily="34" charset="0"/>
            </a:endParaRPr>
          </a:p>
          <a:p>
            <a:pPr marL="171450" lvl="1" indent="-171450" eaLnBrk="1" hangingPunct="1">
              <a:buFont typeface="Wingdings" panose="05000000000000000000" pitchFamily="2" charset="2"/>
              <a:buChar char="v"/>
              <a:defRPr/>
            </a:pPr>
            <a:r>
              <a:rPr lang="nn-NO" sz="1200" dirty="0">
                <a:solidFill>
                  <a:schemeClr val="tx1"/>
                </a:solidFill>
                <a:latin typeface="Arial" pitchFamily="34" charset="0"/>
                <a:cs typeface="Arial" pitchFamily="34" charset="0"/>
              </a:rPr>
              <a:t> </a:t>
            </a:r>
            <a:r>
              <a:rPr lang="nn-NO" sz="1200" dirty="0" smtClean="0">
                <a:solidFill>
                  <a:schemeClr val="tx1"/>
                </a:solidFill>
                <a:latin typeface="Arial" pitchFamily="34" charset="0"/>
                <a:cs typeface="Arial" pitchFamily="34" charset="0"/>
              </a:rPr>
              <a:t>At barnet </a:t>
            </a:r>
            <a:r>
              <a:rPr lang="nn-NO" sz="1200" dirty="0">
                <a:solidFill>
                  <a:schemeClr val="tx1"/>
                </a:solidFill>
                <a:latin typeface="Arial" pitchFamily="34" charset="0"/>
                <a:cs typeface="Arial" pitchFamily="34" charset="0"/>
              </a:rPr>
              <a:t>er </a:t>
            </a:r>
            <a:r>
              <a:rPr lang="nn-NO" sz="1200" dirty="0" smtClean="0">
                <a:solidFill>
                  <a:schemeClr val="tx1"/>
                </a:solidFill>
                <a:latin typeface="Arial" pitchFamily="34" charset="0"/>
                <a:cs typeface="Arial" pitchFamily="34" charset="0"/>
              </a:rPr>
              <a:t>kledd og har klede </a:t>
            </a:r>
            <a:r>
              <a:rPr lang="nn-NO" sz="1200" dirty="0">
                <a:solidFill>
                  <a:schemeClr val="tx1"/>
                </a:solidFill>
                <a:latin typeface="Arial" pitchFamily="34" charset="0"/>
                <a:cs typeface="Arial" pitchFamily="34" charset="0"/>
              </a:rPr>
              <a:t>for å vere i allsidig leik inne og </a:t>
            </a:r>
            <a:r>
              <a:rPr lang="nn-NO" sz="1200" dirty="0" smtClean="0">
                <a:solidFill>
                  <a:schemeClr val="tx1"/>
                </a:solidFill>
                <a:latin typeface="Arial" pitchFamily="34" charset="0"/>
                <a:cs typeface="Arial" pitchFamily="34" charset="0"/>
              </a:rPr>
              <a:t>ute </a:t>
            </a:r>
            <a:r>
              <a:rPr lang="nn-NO" sz="1200" dirty="0">
                <a:solidFill>
                  <a:schemeClr val="tx1"/>
                </a:solidFill>
                <a:latin typeface="Arial" pitchFamily="34" charset="0"/>
                <a:cs typeface="Arial" pitchFamily="34" charset="0"/>
              </a:rPr>
              <a:t>og har klebyte etter årstid.</a:t>
            </a:r>
          </a:p>
          <a:p>
            <a:pPr marL="0" lvl="1" eaLnBrk="1" hangingPunct="1">
              <a:defRPr/>
            </a:pPr>
            <a:endParaRPr lang="nn-NO" sz="800" dirty="0">
              <a:solidFill>
                <a:schemeClr val="tx1"/>
              </a:solidFill>
              <a:latin typeface="Arial" pitchFamily="34" charset="0"/>
              <a:cs typeface="Arial" pitchFamily="34" charset="0"/>
            </a:endParaRPr>
          </a:p>
          <a:p>
            <a:pPr marL="171450" lvl="1" indent="-171450" eaLnBrk="1" hangingPunct="1">
              <a:buFont typeface="Wingdings" panose="05000000000000000000" pitchFamily="2" charset="2"/>
              <a:buChar char="v"/>
              <a:defRPr/>
            </a:pPr>
            <a:r>
              <a:rPr lang="nn-NO" sz="1200" dirty="0">
                <a:solidFill>
                  <a:schemeClr val="tx1"/>
                </a:solidFill>
                <a:latin typeface="Arial" pitchFamily="34" charset="0"/>
                <a:cs typeface="Arial" pitchFamily="34" charset="0"/>
              </a:rPr>
              <a:t> </a:t>
            </a:r>
            <a:r>
              <a:rPr lang="nn-NO" sz="1200" dirty="0" smtClean="0">
                <a:solidFill>
                  <a:schemeClr val="tx1"/>
                </a:solidFill>
                <a:latin typeface="Arial" pitchFamily="34" charset="0"/>
                <a:cs typeface="Arial" pitchFamily="34" charset="0"/>
              </a:rPr>
              <a:t>At foreldra ryddar held </a:t>
            </a:r>
            <a:r>
              <a:rPr lang="nn-NO" sz="1200" dirty="0">
                <a:solidFill>
                  <a:schemeClr val="tx1"/>
                </a:solidFill>
                <a:latin typeface="Arial" pitchFamily="34" charset="0"/>
                <a:cs typeface="Arial" pitchFamily="34" charset="0"/>
              </a:rPr>
              <a:t>orden i barnet si </a:t>
            </a:r>
            <a:r>
              <a:rPr lang="nn-NO" sz="1200" dirty="0" smtClean="0">
                <a:solidFill>
                  <a:schemeClr val="tx1"/>
                </a:solidFill>
                <a:latin typeface="Arial" pitchFamily="34" charset="0"/>
                <a:cs typeface="Arial" pitchFamily="34" charset="0"/>
              </a:rPr>
              <a:t>hylle/skap, vaskar </a:t>
            </a:r>
            <a:r>
              <a:rPr lang="nn-NO" sz="1200" dirty="0" err="1" smtClean="0">
                <a:solidFill>
                  <a:schemeClr val="tx1"/>
                </a:solidFill>
                <a:latin typeface="Arial" pitchFamily="34" charset="0"/>
                <a:cs typeface="Arial" pitchFamily="34" charset="0"/>
              </a:rPr>
              <a:t>uteklede</a:t>
            </a:r>
            <a:r>
              <a:rPr lang="nn-NO" sz="1200" dirty="0" smtClean="0">
                <a:solidFill>
                  <a:schemeClr val="tx1"/>
                </a:solidFill>
                <a:latin typeface="Arial" pitchFamily="34" charset="0"/>
                <a:cs typeface="Arial" pitchFamily="34" charset="0"/>
              </a:rPr>
              <a:t> </a:t>
            </a:r>
            <a:r>
              <a:rPr lang="nn-NO" sz="1200" dirty="0" err="1" smtClean="0">
                <a:solidFill>
                  <a:schemeClr val="tx1"/>
                </a:solidFill>
                <a:latin typeface="Arial" pitchFamily="34" charset="0"/>
                <a:cs typeface="Arial" pitchFamily="34" charset="0"/>
              </a:rPr>
              <a:t>jamnleg</a:t>
            </a:r>
            <a:r>
              <a:rPr lang="nn-NO" sz="1200" dirty="0" smtClean="0">
                <a:solidFill>
                  <a:schemeClr val="tx1"/>
                </a:solidFill>
                <a:latin typeface="Arial" pitchFamily="34" charset="0"/>
                <a:cs typeface="Arial" pitchFamily="34" charset="0"/>
              </a:rPr>
              <a:t> og sjekkar for byteklede</a:t>
            </a:r>
          </a:p>
          <a:p>
            <a:pPr marL="0" lvl="1" eaLnBrk="1" hangingPunct="1">
              <a:defRPr/>
            </a:pPr>
            <a:endParaRPr lang="nn-NO" sz="800" dirty="0" smtClean="0">
              <a:solidFill>
                <a:schemeClr val="tx1"/>
              </a:solidFill>
              <a:latin typeface="Arial" pitchFamily="34" charset="0"/>
              <a:cs typeface="Arial" pitchFamily="34" charset="0"/>
            </a:endParaRPr>
          </a:p>
          <a:p>
            <a:pPr marL="171450" lvl="1" indent="-171450" eaLnBrk="1" hangingPunct="1">
              <a:buFont typeface="Wingdings" panose="05000000000000000000" pitchFamily="2" charset="2"/>
              <a:buChar char="v"/>
              <a:defRPr/>
            </a:pPr>
            <a:r>
              <a:rPr lang="nn-NO" sz="1200" dirty="0" smtClean="0">
                <a:solidFill>
                  <a:schemeClr val="tx1"/>
                </a:solidFill>
                <a:latin typeface="Arial" pitchFamily="34" charset="0"/>
                <a:cs typeface="Arial" pitchFamily="34" charset="0"/>
              </a:rPr>
              <a:t>Merkar alt av sko og klede med </a:t>
            </a:r>
            <a:r>
              <a:rPr lang="nn-NO" sz="1200" b="1" u="sng" dirty="0" smtClean="0">
                <a:solidFill>
                  <a:schemeClr val="tx1"/>
                </a:solidFill>
                <a:latin typeface="Arial" pitchFamily="34" charset="0"/>
                <a:cs typeface="Arial" pitchFamily="34" charset="0"/>
              </a:rPr>
              <a:t>barnet sitt </a:t>
            </a:r>
            <a:r>
              <a:rPr lang="nn-NO" sz="1200" b="1" u="sng" dirty="0" err="1" smtClean="0">
                <a:solidFill>
                  <a:schemeClr val="tx1"/>
                </a:solidFill>
                <a:latin typeface="Arial" pitchFamily="34" charset="0"/>
                <a:cs typeface="Arial" pitchFamily="34" charset="0"/>
              </a:rPr>
              <a:t>navn</a:t>
            </a:r>
            <a:r>
              <a:rPr lang="nn-NO" sz="1200" b="1" u="sng" dirty="0" smtClean="0">
                <a:solidFill>
                  <a:schemeClr val="tx1"/>
                </a:solidFill>
                <a:latin typeface="Arial" pitchFamily="34" charset="0"/>
                <a:cs typeface="Arial" pitchFamily="34" charset="0"/>
              </a:rPr>
              <a:t> </a:t>
            </a:r>
          </a:p>
          <a:p>
            <a:pPr marL="0" lvl="1" eaLnBrk="1" hangingPunct="1">
              <a:defRPr/>
            </a:pPr>
            <a:r>
              <a:rPr lang="nn-NO" sz="1200" dirty="0" smtClean="0">
                <a:solidFill>
                  <a:schemeClr val="tx1"/>
                </a:solidFill>
                <a:latin typeface="Arial" pitchFamily="34" charset="0"/>
                <a:cs typeface="Arial" pitchFamily="34" charset="0"/>
              </a:rPr>
              <a:t>      ( ta vekk namn som ikkje </a:t>
            </a:r>
            <a:r>
              <a:rPr lang="nn-NO" sz="1200" dirty="0" err="1" smtClean="0">
                <a:solidFill>
                  <a:schemeClr val="tx1"/>
                </a:solidFill>
                <a:latin typeface="Arial" pitchFamily="34" charset="0"/>
                <a:cs typeface="Arial" pitchFamily="34" charset="0"/>
              </a:rPr>
              <a:t>tilhøyrer</a:t>
            </a:r>
            <a:r>
              <a:rPr lang="nn-NO" sz="1200" dirty="0" smtClean="0">
                <a:solidFill>
                  <a:schemeClr val="tx1"/>
                </a:solidFill>
                <a:latin typeface="Arial" pitchFamily="34" charset="0"/>
                <a:cs typeface="Arial" pitchFamily="34" charset="0"/>
              </a:rPr>
              <a:t> barnet)</a:t>
            </a:r>
            <a:endParaRPr lang="nn-NO" sz="1200" dirty="0">
              <a:solidFill>
                <a:schemeClr val="tx1"/>
              </a:solidFill>
              <a:latin typeface="Arial" pitchFamily="34" charset="0"/>
              <a:cs typeface="Arial" pitchFamily="34" charset="0"/>
            </a:endParaRPr>
          </a:p>
          <a:p>
            <a:pPr marL="171450" lvl="1" indent="-171450" eaLnBrk="1" hangingPunct="1">
              <a:buFont typeface="Wingdings" panose="05000000000000000000" pitchFamily="2" charset="2"/>
              <a:buChar char="v"/>
              <a:defRPr/>
            </a:pPr>
            <a:r>
              <a:rPr lang="nn-NO" sz="1200" dirty="0">
                <a:solidFill>
                  <a:schemeClr val="tx1"/>
                </a:solidFill>
                <a:latin typeface="Arial" pitchFamily="34" charset="0"/>
                <a:cs typeface="Arial" pitchFamily="34" charset="0"/>
              </a:rPr>
              <a:t> Melder frå </a:t>
            </a:r>
            <a:r>
              <a:rPr lang="nn-NO" sz="1200" dirty="0" smtClean="0">
                <a:solidFill>
                  <a:schemeClr val="tx1"/>
                </a:solidFill>
                <a:latin typeface="Arial" pitchFamily="34" charset="0"/>
                <a:cs typeface="Arial" pitchFamily="34" charset="0"/>
              </a:rPr>
              <a:t> innan </a:t>
            </a:r>
            <a:r>
              <a:rPr lang="nn-NO" sz="1200" dirty="0" err="1" smtClean="0">
                <a:solidFill>
                  <a:schemeClr val="tx1"/>
                </a:solidFill>
                <a:latin typeface="Arial" pitchFamily="34" charset="0"/>
                <a:cs typeface="Arial" pitchFamily="34" charset="0"/>
              </a:rPr>
              <a:t>kl</a:t>
            </a:r>
            <a:r>
              <a:rPr lang="nn-NO" sz="1200" dirty="0" smtClean="0">
                <a:solidFill>
                  <a:schemeClr val="tx1"/>
                </a:solidFill>
                <a:latin typeface="Arial" pitchFamily="34" charset="0"/>
                <a:cs typeface="Arial" pitchFamily="34" charset="0"/>
              </a:rPr>
              <a:t> 0800 dersom </a:t>
            </a:r>
            <a:r>
              <a:rPr lang="nn-NO" sz="1200" dirty="0">
                <a:solidFill>
                  <a:schemeClr val="tx1"/>
                </a:solidFill>
                <a:latin typeface="Arial" pitchFamily="34" charset="0"/>
                <a:cs typeface="Arial" pitchFamily="34" charset="0"/>
              </a:rPr>
              <a:t>barnet vert </a:t>
            </a:r>
            <a:r>
              <a:rPr lang="nn-NO" sz="1200" dirty="0" smtClean="0">
                <a:solidFill>
                  <a:schemeClr val="tx1"/>
                </a:solidFill>
                <a:latin typeface="Arial" pitchFamily="34" charset="0"/>
                <a:cs typeface="Arial" pitchFamily="34" charset="0"/>
              </a:rPr>
              <a:t>levert seint</a:t>
            </a:r>
          </a:p>
          <a:p>
            <a:pPr marL="0" lvl="1" eaLnBrk="1" hangingPunct="1">
              <a:defRPr/>
            </a:pPr>
            <a:r>
              <a:rPr lang="nn-NO" sz="1200" dirty="0" smtClean="0">
                <a:solidFill>
                  <a:schemeClr val="tx1"/>
                </a:solidFill>
                <a:latin typeface="Arial" pitchFamily="34" charset="0"/>
                <a:cs typeface="Arial" pitchFamily="34" charset="0"/>
              </a:rPr>
              <a:t>     har fri</a:t>
            </a:r>
            <a:r>
              <a:rPr lang="nn-NO" sz="1200" dirty="0">
                <a:solidFill>
                  <a:schemeClr val="tx1"/>
                </a:solidFill>
                <a:latin typeface="Arial" pitchFamily="34" charset="0"/>
                <a:cs typeface="Arial" pitchFamily="34" charset="0"/>
              </a:rPr>
              <a:t>, er sjuk o.l. </a:t>
            </a:r>
          </a:p>
          <a:p>
            <a:pPr marL="171450" lvl="1" indent="-171450" eaLnBrk="1" hangingPunct="1">
              <a:buFont typeface="Wingdings" panose="05000000000000000000" pitchFamily="2" charset="2"/>
              <a:buChar char="v"/>
              <a:defRPr/>
            </a:pPr>
            <a:r>
              <a:rPr lang="nn-NO" sz="1200" dirty="0">
                <a:solidFill>
                  <a:schemeClr val="tx1"/>
                </a:solidFill>
                <a:latin typeface="Arial" pitchFamily="34" charset="0"/>
                <a:cs typeface="Arial" pitchFamily="34" charset="0"/>
              </a:rPr>
              <a:t> </a:t>
            </a:r>
            <a:r>
              <a:rPr lang="nn-NO" sz="1200" dirty="0" smtClean="0">
                <a:solidFill>
                  <a:schemeClr val="tx1"/>
                </a:solidFill>
                <a:latin typeface="Arial" pitchFamily="34" charset="0"/>
                <a:cs typeface="Arial" pitchFamily="34" charset="0"/>
              </a:rPr>
              <a:t>At foreldra </a:t>
            </a:r>
            <a:r>
              <a:rPr lang="nn-NO" sz="1200" dirty="0">
                <a:solidFill>
                  <a:schemeClr val="tx1"/>
                </a:solidFill>
                <a:latin typeface="Arial" pitchFamily="34" charset="0"/>
                <a:cs typeface="Arial" pitchFamily="34" charset="0"/>
              </a:rPr>
              <a:t>viser interesse for barnet </a:t>
            </a:r>
            <a:r>
              <a:rPr lang="nn-NO" sz="1200" dirty="0" smtClean="0">
                <a:solidFill>
                  <a:schemeClr val="tx1"/>
                </a:solidFill>
                <a:latin typeface="Arial" pitchFamily="34" charset="0"/>
                <a:cs typeface="Arial" pitchFamily="34" charset="0"/>
              </a:rPr>
              <a:t>sine aktivitetar </a:t>
            </a:r>
            <a:r>
              <a:rPr lang="nn-NO" sz="1200" dirty="0">
                <a:solidFill>
                  <a:schemeClr val="tx1"/>
                </a:solidFill>
                <a:latin typeface="Arial" pitchFamily="34" charset="0"/>
                <a:cs typeface="Arial" pitchFamily="34" charset="0"/>
              </a:rPr>
              <a:t>og  </a:t>
            </a:r>
            <a:endParaRPr lang="nn-NO" sz="1200" dirty="0" smtClean="0">
              <a:solidFill>
                <a:schemeClr val="tx1"/>
              </a:solidFill>
              <a:latin typeface="Arial" pitchFamily="34" charset="0"/>
              <a:cs typeface="Arial" pitchFamily="34" charset="0"/>
            </a:endParaRPr>
          </a:p>
          <a:p>
            <a:pPr marL="0" lvl="1" eaLnBrk="1" hangingPunct="1">
              <a:defRPr/>
            </a:pPr>
            <a:r>
              <a:rPr lang="nn-NO" sz="1200" dirty="0">
                <a:solidFill>
                  <a:schemeClr val="tx1"/>
                </a:solidFill>
                <a:latin typeface="Arial" pitchFamily="34" charset="0"/>
                <a:cs typeface="Arial" pitchFamily="34" charset="0"/>
              </a:rPr>
              <a:t> </a:t>
            </a:r>
            <a:r>
              <a:rPr lang="nn-NO" sz="1200" dirty="0" smtClean="0">
                <a:solidFill>
                  <a:schemeClr val="tx1"/>
                </a:solidFill>
                <a:latin typeface="Arial" pitchFamily="34" charset="0"/>
                <a:cs typeface="Arial" pitchFamily="34" charset="0"/>
              </a:rPr>
              <a:t>    produkt og rosar barnet over det</a:t>
            </a:r>
            <a:r>
              <a:rPr lang="nn-NO" sz="1200" dirty="0">
                <a:solidFill>
                  <a:schemeClr val="tx1"/>
                </a:solidFill>
                <a:latin typeface="Arial" pitchFamily="34" charset="0"/>
                <a:cs typeface="Arial" pitchFamily="34" charset="0"/>
              </a:rPr>
              <a:t> </a:t>
            </a:r>
            <a:r>
              <a:rPr lang="nn-NO" sz="1200" dirty="0" smtClean="0">
                <a:solidFill>
                  <a:schemeClr val="tx1"/>
                </a:solidFill>
                <a:latin typeface="Arial" pitchFamily="34" charset="0"/>
                <a:cs typeface="Arial" pitchFamily="34" charset="0"/>
              </a:rPr>
              <a:t>ved henting.</a:t>
            </a:r>
          </a:p>
          <a:p>
            <a:pPr marL="0" lvl="1" eaLnBrk="1" hangingPunct="1">
              <a:defRPr/>
            </a:pPr>
            <a:endParaRPr lang="nn-NO" sz="800" dirty="0">
              <a:solidFill>
                <a:schemeClr val="tx1"/>
              </a:solidFill>
              <a:latin typeface="Arial" pitchFamily="34" charset="0"/>
              <a:cs typeface="Arial" pitchFamily="34" charset="0"/>
            </a:endParaRPr>
          </a:p>
          <a:p>
            <a:pPr marL="171450" lvl="1" indent="-171450" eaLnBrk="1" hangingPunct="1">
              <a:buFont typeface="Wingdings" panose="05000000000000000000" pitchFamily="2" charset="2"/>
              <a:buChar char="v"/>
              <a:defRPr/>
            </a:pPr>
            <a:r>
              <a:rPr lang="nn-NO" sz="1200" dirty="0">
                <a:solidFill>
                  <a:schemeClr val="tx1"/>
                </a:solidFill>
                <a:latin typeface="Arial" pitchFamily="34" charset="0"/>
                <a:cs typeface="Arial" pitchFamily="34" charset="0"/>
              </a:rPr>
              <a:t> Melder frå til tilsette </a:t>
            </a:r>
            <a:r>
              <a:rPr lang="nn-NO" sz="1200" dirty="0" smtClean="0">
                <a:solidFill>
                  <a:schemeClr val="tx1"/>
                </a:solidFill>
                <a:latin typeface="Arial" pitchFamily="34" charset="0"/>
                <a:cs typeface="Arial" pitchFamily="34" charset="0"/>
              </a:rPr>
              <a:t>om barnet vert henta tidlegare </a:t>
            </a:r>
            <a:r>
              <a:rPr lang="nn-NO" sz="1200" dirty="0">
                <a:solidFill>
                  <a:schemeClr val="tx1"/>
                </a:solidFill>
                <a:latin typeface="Arial" pitchFamily="34" charset="0"/>
                <a:cs typeface="Arial" pitchFamily="34" charset="0"/>
              </a:rPr>
              <a:t>eller om andre </a:t>
            </a:r>
            <a:r>
              <a:rPr lang="nn-NO" sz="1200" dirty="0" smtClean="0">
                <a:solidFill>
                  <a:schemeClr val="tx1"/>
                </a:solidFill>
                <a:latin typeface="Arial" pitchFamily="34" charset="0"/>
                <a:cs typeface="Arial" pitchFamily="34" charset="0"/>
              </a:rPr>
              <a:t>skal hente </a:t>
            </a:r>
            <a:r>
              <a:rPr lang="nn-NO" sz="1200" dirty="0">
                <a:solidFill>
                  <a:schemeClr val="tx1"/>
                </a:solidFill>
                <a:latin typeface="Arial" pitchFamily="34" charset="0"/>
                <a:cs typeface="Arial" pitchFamily="34" charset="0"/>
              </a:rPr>
              <a:t>det</a:t>
            </a:r>
            <a:r>
              <a:rPr lang="nn-NO" sz="1200" dirty="0" smtClean="0">
                <a:solidFill>
                  <a:schemeClr val="tx1"/>
                </a:solidFill>
                <a:latin typeface="Arial" pitchFamily="34" charset="0"/>
                <a:cs typeface="Arial" pitchFamily="34" charset="0"/>
              </a:rPr>
              <a:t>. – likeins </a:t>
            </a:r>
            <a:r>
              <a:rPr lang="nn-NO" sz="1200" dirty="0" err="1" smtClean="0">
                <a:solidFill>
                  <a:schemeClr val="tx1"/>
                </a:solidFill>
                <a:latin typeface="Arial" pitchFamily="34" charset="0"/>
                <a:cs typeface="Arial" pitchFamily="34" charset="0"/>
              </a:rPr>
              <a:t>informerar</a:t>
            </a:r>
            <a:r>
              <a:rPr lang="nn-NO" sz="1200" dirty="0" smtClean="0">
                <a:solidFill>
                  <a:schemeClr val="tx1"/>
                </a:solidFill>
                <a:latin typeface="Arial" pitchFamily="34" charset="0"/>
                <a:cs typeface="Arial" pitchFamily="34" charset="0"/>
              </a:rPr>
              <a:t> barnet.</a:t>
            </a:r>
          </a:p>
          <a:p>
            <a:pPr marL="171450" lvl="1" indent="-171450" eaLnBrk="1" hangingPunct="1">
              <a:buFont typeface="Wingdings" panose="05000000000000000000" pitchFamily="2" charset="2"/>
              <a:buChar char="v"/>
              <a:defRPr/>
            </a:pPr>
            <a:endParaRPr lang="nn-NO" sz="800" dirty="0">
              <a:solidFill>
                <a:schemeClr val="tx1"/>
              </a:solidFill>
              <a:latin typeface="Arial" pitchFamily="34" charset="0"/>
              <a:cs typeface="Arial" pitchFamily="34" charset="0"/>
            </a:endParaRPr>
          </a:p>
          <a:p>
            <a:pPr marL="171450" lvl="1" indent="-171450" eaLnBrk="1" hangingPunct="1">
              <a:buFont typeface="Wingdings" panose="05000000000000000000" pitchFamily="2" charset="2"/>
              <a:buChar char="v"/>
              <a:defRPr/>
            </a:pPr>
            <a:r>
              <a:rPr lang="nn-NO" sz="1200" dirty="0">
                <a:solidFill>
                  <a:schemeClr val="tx1"/>
                </a:solidFill>
                <a:latin typeface="Arial" pitchFamily="34" charset="0"/>
                <a:cs typeface="Arial" pitchFamily="34" charset="0"/>
              </a:rPr>
              <a:t> Les </a:t>
            </a:r>
            <a:r>
              <a:rPr lang="nn-NO" sz="1200" dirty="0" smtClean="0">
                <a:solidFill>
                  <a:schemeClr val="tx1"/>
                </a:solidFill>
                <a:latin typeface="Arial" pitchFamily="34" charset="0"/>
                <a:cs typeface="Arial" pitchFamily="34" charset="0"/>
              </a:rPr>
              <a:t>informasjon som vi gir dykk og svarar på brukarundersøkingar</a:t>
            </a:r>
          </a:p>
          <a:p>
            <a:pPr marL="0" lvl="1" eaLnBrk="1" hangingPunct="1">
              <a:defRPr/>
            </a:pPr>
            <a:endParaRPr lang="nn-NO" sz="800" dirty="0">
              <a:solidFill>
                <a:schemeClr val="tx1"/>
              </a:solidFill>
              <a:latin typeface="Arial" pitchFamily="34" charset="0"/>
              <a:cs typeface="Arial" pitchFamily="34" charset="0"/>
            </a:endParaRPr>
          </a:p>
          <a:p>
            <a:pPr marL="171450" lvl="1" indent="-171450" eaLnBrk="1" hangingPunct="1">
              <a:buFont typeface="Wingdings" panose="05000000000000000000" pitchFamily="2" charset="2"/>
              <a:buChar char="v"/>
              <a:defRPr/>
            </a:pPr>
            <a:r>
              <a:rPr lang="nn-NO" sz="1200" dirty="0" smtClean="0">
                <a:solidFill>
                  <a:schemeClr val="tx1"/>
                </a:solidFill>
                <a:latin typeface="Arial" pitchFamily="34" charset="0"/>
                <a:cs typeface="Arial" pitchFamily="34" charset="0"/>
              </a:rPr>
              <a:t> Informerer </a:t>
            </a:r>
            <a:r>
              <a:rPr lang="nn-NO" sz="1200" dirty="0">
                <a:solidFill>
                  <a:schemeClr val="tx1"/>
                </a:solidFill>
                <a:latin typeface="Arial" pitchFamily="34" charset="0"/>
                <a:cs typeface="Arial" pitchFamily="34" charset="0"/>
              </a:rPr>
              <a:t>barnehagen om tilhøve / endringar som kan </a:t>
            </a:r>
            <a:r>
              <a:rPr lang="nn-NO" sz="1200" dirty="0" smtClean="0">
                <a:solidFill>
                  <a:schemeClr val="tx1"/>
                </a:solidFill>
                <a:latin typeface="Arial" pitchFamily="34" charset="0"/>
                <a:cs typeface="Arial" pitchFamily="34" charset="0"/>
              </a:rPr>
              <a:t>  </a:t>
            </a:r>
          </a:p>
          <a:p>
            <a:pPr marL="0" lvl="1" eaLnBrk="1" hangingPunct="1">
              <a:defRPr/>
            </a:pPr>
            <a:r>
              <a:rPr lang="nn-NO" sz="1200" dirty="0" smtClean="0">
                <a:solidFill>
                  <a:schemeClr val="tx1"/>
                </a:solidFill>
                <a:latin typeface="Arial" pitchFamily="34" charset="0"/>
                <a:cs typeface="Arial" pitchFamily="34" charset="0"/>
              </a:rPr>
              <a:t>     påverke </a:t>
            </a:r>
            <a:r>
              <a:rPr lang="nn-NO" sz="1200" dirty="0">
                <a:solidFill>
                  <a:schemeClr val="tx1"/>
                </a:solidFill>
                <a:latin typeface="Arial" pitchFamily="34" charset="0"/>
                <a:cs typeface="Arial" pitchFamily="34" charset="0"/>
              </a:rPr>
              <a:t>barnet sin dag i barnehagen på kort eller lang </a:t>
            </a:r>
            <a:r>
              <a:rPr lang="nn-NO" sz="1200" dirty="0" smtClean="0">
                <a:solidFill>
                  <a:schemeClr val="tx1"/>
                </a:solidFill>
                <a:latin typeface="Arial" pitchFamily="34" charset="0"/>
                <a:cs typeface="Arial" pitchFamily="34" charset="0"/>
              </a:rPr>
              <a:t>sikt,   </a:t>
            </a:r>
          </a:p>
          <a:p>
            <a:pPr marL="0" lvl="1" eaLnBrk="1" hangingPunct="1">
              <a:defRPr/>
            </a:pPr>
            <a:r>
              <a:rPr lang="nn-NO" sz="1200" dirty="0" smtClean="0">
                <a:solidFill>
                  <a:schemeClr val="tx1"/>
                </a:solidFill>
                <a:latin typeface="Arial" pitchFamily="34" charset="0"/>
                <a:cs typeface="Arial" pitchFamily="34" charset="0"/>
              </a:rPr>
              <a:t>     </a:t>
            </a:r>
            <a:r>
              <a:rPr lang="nn-NO" sz="1200" dirty="0" err="1" smtClean="0">
                <a:solidFill>
                  <a:schemeClr val="tx1"/>
                </a:solidFill>
                <a:latin typeface="Arial" pitchFamily="34" charset="0"/>
                <a:cs typeface="Arial" pitchFamily="34" charset="0"/>
              </a:rPr>
              <a:t>t.d</a:t>
            </a:r>
            <a:r>
              <a:rPr lang="nn-NO" sz="1200" dirty="0" smtClean="0">
                <a:solidFill>
                  <a:schemeClr val="tx1"/>
                </a:solidFill>
                <a:latin typeface="Arial" pitchFamily="34" charset="0"/>
                <a:cs typeface="Arial" pitchFamily="34" charset="0"/>
              </a:rPr>
              <a:t> </a:t>
            </a:r>
            <a:r>
              <a:rPr lang="nn-NO" sz="1200" dirty="0">
                <a:solidFill>
                  <a:schemeClr val="tx1"/>
                </a:solidFill>
                <a:latin typeface="Arial" pitchFamily="34" charset="0"/>
                <a:cs typeface="Arial" pitchFamily="34" charset="0"/>
              </a:rPr>
              <a:t>dødsfall i nær relasjon, sjukdom eller samlivsbrot</a:t>
            </a:r>
            <a:r>
              <a:rPr lang="nn-NO" sz="1200" dirty="0" smtClean="0">
                <a:solidFill>
                  <a:schemeClr val="tx1"/>
                </a:solidFill>
                <a:latin typeface="Arial" pitchFamily="34" charset="0"/>
                <a:cs typeface="Arial" pitchFamily="34" charset="0"/>
              </a:rPr>
              <a:t>.</a:t>
            </a:r>
          </a:p>
          <a:p>
            <a:pPr marL="0" lvl="1" eaLnBrk="1" hangingPunct="1">
              <a:defRPr/>
            </a:pPr>
            <a:endParaRPr lang="nn-NO" sz="800" dirty="0">
              <a:solidFill>
                <a:schemeClr val="tx1"/>
              </a:solidFill>
              <a:latin typeface="Arial" pitchFamily="34" charset="0"/>
              <a:cs typeface="Arial" pitchFamily="34" charset="0"/>
            </a:endParaRPr>
          </a:p>
          <a:p>
            <a:pPr marL="171450" indent="-171450" eaLnBrk="1" hangingPunct="1">
              <a:buFont typeface="Wingdings" panose="05000000000000000000" pitchFamily="2" charset="2"/>
              <a:buChar char="v"/>
              <a:defRPr/>
            </a:pPr>
            <a:r>
              <a:rPr lang="nn-NO" sz="1200" dirty="0">
                <a:solidFill>
                  <a:schemeClr val="tx1"/>
                </a:solidFill>
                <a:latin typeface="Arial" pitchFamily="34" charset="0"/>
                <a:cs typeface="Arial" pitchFamily="34" charset="0"/>
              </a:rPr>
              <a:t>Foreldra spør om dei lurer på </a:t>
            </a:r>
            <a:r>
              <a:rPr lang="nn-NO" sz="1200" dirty="0" smtClean="0">
                <a:solidFill>
                  <a:schemeClr val="tx1"/>
                </a:solidFill>
                <a:latin typeface="Arial" pitchFamily="34" charset="0"/>
                <a:cs typeface="Arial" pitchFamily="34" charset="0"/>
              </a:rPr>
              <a:t>noko</a:t>
            </a:r>
            <a:r>
              <a:rPr lang="nn-NO" sz="1200" dirty="0">
                <a:solidFill>
                  <a:schemeClr val="tx1"/>
                </a:solidFill>
                <a:latin typeface="Arial" pitchFamily="34" charset="0"/>
                <a:cs typeface="Arial" pitchFamily="34" charset="0"/>
              </a:rPr>
              <a:t> </a:t>
            </a:r>
          </a:p>
          <a:p>
            <a:pPr marL="171450" indent="-171450" eaLnBrk="1" hangingPunct="1">
              <a:buFont typeface="Wingdings" panose="05000000000000000000" pitchFamily="2" charset="2"/>
              <a:buChar char="v"/>
              <a:defRPr/>
            </a:pPr>
            <a:r>
              <a:rPr lang="nn-NO" sz="1200" dirty="0">
                <a:solidFill>
                  <a:schemeClr val="tx1"/>
                </a:solidFill>
                <a:latin typeface="Arial" pitchFamily="34" charset="0"/>
                <a:cs typeface="Arial" pitchFamily="34" charset="0"/>
              </a:rPr>
              <a:t>Foreldra seier ifrå om noko gjeld </a:t>
            </a:r>
            <a:r>
              <a:rPr lang="nn-NO" sz="1200" dirty="0" smtClean="0">
                <a:solidFill>
                  <a:schemeClr val="tx1"/>
                </a:solidFill>
                <a:latin typeface="Arial" pitchFamily="34" charset="0"/>
                <a:cs typeface="Arial" pitchFamily="34" charset="0"/>
              </a:rPr>
              <a:t>kvardagen i </a:t>
            </a:r>
            <a:r>
              <a:rPr lang="nn-NO" sz="1200" dirty="0">
                <a:solidFill>
                  <a:schemeClr val="tx1"/>
                </a:solidFill>
                <a:latin typeface="Arial" pitchFamily="34" charset="0"/>
                <a:cs typeface="Arial" pitchFamily="34" charset="0"/>
              </a:rPr>
              <a:t>barnehagen eller om barnet sjølv viser teikn på mistrivnad</a:t>
            </a:r>
            <a:r>
              <a:rPr lang="nn-NO" sz="1200" dirty="0" smtClean="0">
                <a:solidFill>
                  <a:schemeClr val="tx1"/>
                </a:solidFill>
                <a:latin typeface="Arial" pitchFamily="34" charset="0"/>
                <a:cs typeface="Arial" pitchFamily="34" charset="0"/>
              </a:rPr>
              <a:t>.</a:t>
            </a:r>
          </a:p>
          <a:p>
            <a:pPr eaLnBrk="1" hangingPunct="1">
              <a:defRPr/>
            </a:pPr>
            <a:r>
              <a:rPr lang="nn-NO" sz="1200" dirty="0" smtClean="0">
                <a:solidFill>
                  <a:schemeClr val="tx1"/>
                </a:solidFill>
                <a:latin typeface="Arial" pitchFamily="34" charset="0"/>
                <a:cs typeface="Arial" pitchFamily="34" charset="0"/>
              </a:rPr>
              <a:t> </a:t>
            </a:r>
            <a:endParaRPr lang="nn-NO" sz="1200" dirty="0">
              <a:solidFill>
                <a:schemeClr val="tx1"/>
              </a:solidFill>
              <a:latin typeface="Arial" pitchFamily="34" charset="0"/>
              <a:cs typeface="Arial" pitchFamily="34" charset="0"/>
            </a:endParaRPr>
          </a:p>
          <a:p>
            <a:pPr marL="171450" indent="-171450" eaLnBrk="1" hangingPunct="1">
              <a:buFont typeface="Wingdings" panose="05000000000000000000" pitchFamily="2" charset="2"/>
              <a:buChar char="v"/>
              <a:defRPr/>
            </a:pPr>
            <a:r>
              <a:rPr lang="nn-NO" sz="1200" dirty="0" smtClean="0">
                <a:solidFill>
                  <a:schemeClr val="tx1"/>
                </a:solidFill>
                <a:latin typeface="Arial" pitchFamily="34" charset="0"/>
                <a:cs typeface="Arial" pitchFamily="34" charset="0"/>
              </a:rPr>
              <a:t>Deltek og kjem </a:t>
            </a:r>
            <a:r>
              <a:rPr lang="nn-NO" sz="1200" dirty="0">
                <a:solidFill>
                  <a:schemeClr val="tx1"/>
                </a:solidFill>
                <a:latin typeface="Arial" pitchFamily="34" charset="0"/>
                <a:cs typeface="Arial" pitchFamily="34" charset="0"/>
              </a:rPr>
              <a:t>med ynskjer om </a:t>
            </a:r>
            <a:r>
              <a:rPr lang="nn-NO" sz="1200" dirty="0" smtClean="0">
                <a:solidFill>
                  <a:schemeClr val="tx1"/>
                </a:solidFill>
                <a:latin typeface="Arial" pitchFamily="34" charset="0"/>
                <a:cs typeface="Arial" pitchFamily="34" charset="0"/>
              </a:rPr>
              <a:t>tema til foreldremøte, foreldresamtaler, </a:t>
            </a:r>
            <a:r>
              <a:rPr lang="nn-NO" sz="1200" dirty="0" err="1" smtClean="0">
                <a:solidFill>
                  <a:schemeClr val="tx1"/>
                </a:solidFill>
                <a:latin typeface="Arial" pitchFamily="34" charset="0"/>
                <a:cs typeface="Arial" pitchFamily="34" charset="0"/>
              </a:rPr>
              <a:t>tilstelningar</a:t>
            </a:r>
            <a:r>
              <a:rPr lang="nn-NO" sz="1200" dirty="0" smtClean="0">
                <a:solidFill>
                  <a:schemeClr val="tx1"/>
                </a:solidFill>
                <a:latin typeface="Arial" pitchFamily="34" charset="0"/>
                <a:cs typeface="Arial" pitchFamily="34" charset="0"/>
              </a:rPr>
              <a:t> og tek initiativ til felles møtearena</a:t>
            </a:r>
          </a:p>
          <a:p>
            <a:pPr marL="171450" indent="-171450" eaLnBrk="1" hangingPunct="1">
              <a:buFont typeface="Wingdings" panose="05000000000000000000" pitchFamily="2" charset="2"/>
              <a:buChar char="v"/>
              <a:defRPr/>
            </a:pPr>
            <a:endParaRPr lang="nn-NO" sz="800" dirty="0" smtClean="0">
              <a:solidFill>
                <a:schemeClr val="tx1"/>
              </a:solidFill>
              <a:latin typeface="Arial" pitchFamily="34" charset="0"/>
              <a:cs typeface="Arial" pitchFamily="34" charset="0"/>
            </a:endParaRPr>
          </a:p>
          <a:p>
            <a:pPr marL="171450" indent="-171450" eaLnBrk="1" hangingPunct="1">
              <a:buFont typeface="Wingdings" panose="05000000000000000000" pitchFamily="2" charset="2"/>
              <a:buChar char="v"/>
              <a:defRPr/>
            </a:pPr>
            <a:r>
              <a:rPr lang="nn-NO" sz="1200" dirty="0" smtClean="0">
                <a:solidFill>
                  <a:schemeClr val="tx1"/>
                </a:solidFill>
                <a:latin typeface="Arial" pitchFamily="34" charset="0"/>
                <a:cs typeface="Arial" pitchFamily="34" charset="0"/>
              </a:rPr>
              <a:t>Hentar </a:t>
            </a:r>
            <a:r>
              <a:rPr lang="nn-NO" sz="1200" dirty="0">
                <a:solidFill>
                  <a:schemeClr val="tx1"/>
                </a:solidFill>
                <a:latin typeface="Arial" pitchFamily="34" charset="0"/>
                <a:cs typeface="Arial" pitchFamily="34" charset="0"/>
              </a:rPr>
              <a:t>barnet før stengetid. </a:t>
            </a:r>
          </a:p>
        </p:txBody>
      </p:sp>
      <p:sp>
        <p:nvSpPr>
          <p:cNvPr id="6" name="TekstSylinder 5"/>
          <p:cNvSpPr txBox="1"/>
          <p:nvPr/>
        </p:nvSpPr>
        <p:spPr>
          <a:xfrm>
            <a:off x="4572000" y="152644"/>
            <a:ext cx="4572992" cy="6810102"/>
          </a:xfrm>
          <a:prstGeom prst="rect">
            <a:avLst/>
          </a:prstGeom>
          <a:noFill/>
        </p:spPr>
        <p:txBody>
          <a:bodyPr wrap="square" lIns="288000" tIns="108000" bIns="144000" rtlCol="0">
            <a:spAutoFit/>
          </a:bodyPr>
          <a:lstStyle/>
          <a:p>
            <a:pPr marL="0" lvl="1" eaLnBrk="1" hangingPunct="1">
              <a:lnSpc>
                <a:spcPct val="150000"/>
              </a:lnSpc>
              <a:defRPr/>
            </a:pPr>
            <a:endParaRPr lang="nn-NO" sz="1400" dirty="0" smtClean="0">
              <a:latin typeface="Arial" pitchFamily="34" charset="0"/>
              <a:cs typeface="Arial" pitchFamily="34" charset="0"/>
            </a:endParaRPr>
          </a:p>
          <a:p>
            <a:pPr marL="0" lvl="1" eaLnBrk="1" hangingPunct="1">
              <a:lnSpc>
                <a:spcPct val="150000"/>
              </a:lnSpc>
              <a:buFont typeface="Wingdings" pitchFamily="2" charset="2"/>
              <a:buChar char="v"/>
              <a:defRPr/>
            </a:pPr>
            <a:endParaRPr lang="nn-NO" sz="1400" dirty="0" smtClean="0">
              <a:latin typeface="Arial" pitchFamily="34" charset="0"/>
              <a:cs typeface="Arial" pitchFamily="34" charset="0"/>
            </a:endParaRPr>
          </a:p>
          <a:p>
            <a:pPr marL="0" lvl="1" eaLnBrk="1" hangingPunct="1">
              <a:lnSpc>
                <a:spcPct val="150000"/>
              </a:lnSpc>
              <a:buFont typeface="Wingdings" pitchFamily="2" charset="2"/>
              <a:buChar char="v"/>
              <a:defRPr/>
            </a:pPr>
            <a:endParaRPr lang="nn-NO" sz="1400" dirty="0">
              <a:latin typeface="Arial" pitchFamily="34" charset="0"/>
              <a:cs typeface="Arial" pitchFamily="34" charset="0"/>
            </a:endParaRPr>
          </a:p>
          <a:p>
            <a:pPr marL="0" lvl="1" eaLnBrk="1" hangingPunct="1">
              <a:lnSpc>
                <a:spcPct val="150000"/>
              </a:lnSpc>
              <a:buFont typeface="Wingdings" pitchFamily="2" charset="2"/>
              <a:buChar char="v"/>
              <a:defRPr/>
            </a:pPr>
            <a:r>
              <a:rPr lang="nn-NO" sz="1200" dirty="0" smtClean="0">
                <a:latin typeface="Arial" pitchFamily="34" charset="0"/>
                <a:cs typeface="Arial" pitchFamily="34" charset="0"/>
              </a:rPr>
              <a:t>Jobbe med </a:t>
            </a:r>
            <a:r>
              <a:rPr lang="nn-NO" sz="1200" dirty="0">
                <a:latin typeface="Arial" pitchFamily="34" charset="0"/>
                <a:cs typeface="Arial" pitchFamily="34" charset="0"/>
              </a:rPr>
              <a:t>det </a:t>
            </a:r>
            <a:r>
              <a:rPr lang="nn-NO" sz="1200" dirty="0" smtClean="0">
                <a:latin typeface="Arial" pitchFamily="34" charset="0"/>
                <a:cs typeface="Arial" pitchFamily="34" charset="0"/>
              </a:rPr>
              <a:t>pedagogiske </a:t>
            </a:r>
            <a:r>
              <a:rPr lang="nn-NO" sz="1200" dirty="0">
                <a:latin typeface="Arial" pitchFamily="34" charset="0"/>
                <a:cs typeface="Arial" pitchFamily="34" charset="0"/>
              </a:rPr>
              <a:t>i tråd med  </a:t>
            </a:r>
          </a:p>
          <a:p>
            <a:pPr marL="0" lvl="1" eaLnBrk="1" hangingPunct="1">
              <a:lnSpc>
                <a:spcPct val="150000"/>
              </a:lnSpc>
              <a:defRPr/>
            </a:pPr>
            <a:r>
              <a:rPr lang="nn-NO" sz="1200" dirty="0" smtClean="0">
                <a:latin typeface="Arial" pitchFamily="34" charset="0"/>
                <a:cs typeface="Arial" pitchFamily="34" charset="0"/>
              </a:rPr>
              <a:t>    barnehagelova </a:t>
            </a:r>
            <a:r>
              <a:rPr lang="nn-NO" sz="1200" dirty="0">
                <a:latin typeface="Arial" pitchFamily="34" charset="0"/>
                <a:cs typeface="Arial" pitchFamily="34" charset="0"/>
              </a:rPr>
              <a:t>og rammeplanen</a:t>
            </a:r>
          </a:p>
          <a:p>
            <a:pPr marL="0" lvl="1" eaLnBrk="1" hangingPunct="1">
              <a:lnSpc>
                <a:spcPct val="150000"/>
              </a:lnSpc>
              <a:buFont typeface="Wingdings" pitchFamily="2" charset="2"/>
              <a:buChar char="v"/>
              <a:defRPr/>
            </a:pPr>
            <a:r>
              <a:rPr lang="nn-NO" sz="1200" dirty="0">
                <a:latin typeface="Arial" pitchFamily="34" charset="0"/>
                <a:cs typeface="Arial" pitchFamily="34" charset="0"/>
              </a:rPr>
              <a:t> </a:t>
            </a:r>
            <a:r>
              <a:rPr lang="nn-NO" sz="1200" dirty="0" smtClean="0">
                <a:latin typeface="Arial" pitchFamily="34" charset="0"/>
                <a:cs typeface="Arial" pitchFamily="34" charset="0"/>
              </a:rPr>
              <a:t>Gje </a:t>
            </a:r>
            <a:r>
              <a:rPr lang="nn-NO" sz="1200" dirty="0">
                <a:latin typeface="Arial" pitchFamily="34" charset="0"/>
                <a:cs typeface="Arial" pitchFamily="34" charset="0"/>
              </a:rPr>
              <a:t>borna individuell merksemd kvar dag.</a:t>
            </a:r>
          </a:p>
          <a:p>
            <a:pPr marL="0" lvl="1" eaLnBrk="1" hangingPunct="1">
              <a:lnSpc>
                <a:spcPct val="150000"/>
              </a:lnSpc>
              <a:buFont typeface="Wingdings" pitchFamily="2" charset="2"/>
              <a:buChar char="v"/>
              <a:defRPr/>
            </a:pPr>
            <a:r>
              <a:rPr lang="nn-NO" sz="1200" dirty="0">
                <a:latin typeface="Arial" pitchFamily="34" charset="0"/>
                <a:cs typeface="Arial" pitchFamily="34" charset="0"/>
              </a:rPr>
              <a:t> Sjå </a:t>
            </a:r>
            <a:r>
              <a:rPr lang="nn-NO" sz="1200" dirty="0" smtClean="0">
                <a:latin typeface="Arial" pitchFamily="34" charset="0"/>
                <a:cs typeface="Arial" pitchFamily="34" charset="0"/>
              </a:rPr>
              <a:t>det </a:t>
            </a:r>
            <a:r>
              <a:rPr lang="nn-NO" sz="1200" dirty="0">
                <a:latin typeface="Arial" pitchFamily="34" charset="0"/>
                <a:cs typeface="Arial" pitchFamily="34" charset="0"/>
              </a:rPr>
              <a:t>individuelle behov til kvart enkelt </a:t>
            </a:r>
            <a:r>
              <a:rPr lang="nn-NO" sz="1200" dirty="0" smtClean="0">
                <a:latin typeface="Arial" pitchFamily="34" charset="0"/>
                <a:cs typeface="Arial" pitchFamily="34" charset="0"/>
              </a:rPr>
              <a:t>barn</a:t>
            </a:r>
            <a:r>
              <a:rPr lang="nn-NO" sz="1200" dirty="0">
                <a:latin typeface="Arial" pitchFamily="34" charset="0"/>
                <a:cs typeface="Arial" pitchFamily="34" charset="0"/>
              </a:rPr>
              <a:t>.</a:t>
            </a:r>
          </a:p>
          <a:p>
            <a:pPr marL="0" lvl="1" eaLnBrk="1" hangingPunct="1">
              <a:lnSpc>
                <a:spcPct val="150000"/>
              </a:lnSpc>
              <a:buFont typeface="Wingdings" pitchFamily="2" charset="2"/>
              <a:buChar char="v"/>
              <a:defRPr/>
            </a:pPr>
            <a:r>
              <a:rPr lang="nn-NO" sz="1200" dirty="0">
                <a:latin typeface="Arial" pitchFamily="34" charset="0"/>
                <a:cs typeface="Arial" pitchFamily="34" charset="0"/>
              </a:rPr>
              <a:t> </a:t>
            </a:r>
            <a:r>
              <a:rPr lang="nn-NO" sz="1200" dirty="0" smtClean="0">
                <a:latin typeface="Arial" pitchFamily="34" charset="0"/>
                <a:cs typeface="Arial" pitchFamily="34" charset="0"/>
              </a:rPr>
              <a:t> Informere </a:t>
            </a:r>
            <a:r>
              <a:rPr lang="nn-NO" sz="1200" dirty="0">
                <a:latin typeface="Arial" pitchFamily="34" charset="0"/>
                <a:cs typeface="Arial" pitchFamily="34" charset="0"/>
              </a:rPr>
              <a:t>om nye </a:t>
            </a:r>
            <a:r>
              <a:rPr lang="nn-NO" sz="1200" dirty="0" smtClean="0">
                <a:latin typeface="Arial" pitchFamily="34" charset="0"/>
                <a:cs typeface="Arial" pitchFamily="34" charset="0"/>
              </a:rPr>
              <a:t>tilsette/vikarar, eller langvarig fråvær</a:t>
            </a:r>
            <a:endParaRPr lang="nn-NO" sz="1200" dirty="0">
              <a:latin typeface="Arial" pitchFamily="34" charset="0"/>
              <a:cs typeface="Arial" pitchFamily="34" charset="0"/>
            </a:endParaRPr>
          </a:p>
          <a:p>
            <a:pPr marL="0" lvl="1" eaLnBrk="1" hangingPunct="1">
              <a:lnSpc>
                <a:spcPct val="150000"/>
              </a:lnSpc>
              <a:buFont typeface="Wingdings" pitchFamily="2" charset="2"/>
              <a:buChar char="v"/>
              <a:defRPr/>
            </a:pPr>
            <a:r>
              <a:rPr lang="nn-NO" sz="1200" dirty="0">
                <a:latin typeface="Arial" pitchFamily="34" charset="0"/>
                <a:cs typeface="Arial" pitchFamily="34" charset="0"/>
              </a:rPr>
              <a:t> Gje </a:t>
            </a:r>
            <a:r>
              <a:rPr lang="nn-NO" sz="1200" dirty="0" smtClean="0">
                <a:latin typeface="Arial" pitchFamily="34" charset="0"/>
                <a:cs typeface="Arial" pitchFamily="34" charset="0"/>
              </a:rPr>
              <a:t>dagleg </a:t>
            </a:r>
            <a:r>
              <a:rPr lang="nn-NO" sz="1200" dirty="0">
                <a:latin typeface="Arial" pitchFamily="34" charset="0"/>
                <a:cs typeface="Arial" pitchFamily="34" charset="0"/>
              </a:rPr>
              <a:t>tilbakemeldingar om korleis barna har </a:t>
            </a:r>
            <a:r>
              <a:rPr lang="nn-NO" sz="1200" dirty="0" smtClean="0">
                <a:latin typeface="Arial" pitchFamily="34" charset="0"/>
                <a:cs typeface="Arial" pitchFamily="34" charset="0"/>
              </a:rPr>
              <a:t>hatt det,</a:t>
            </a:r>
          </a:p>
          <a:p>
            <a:pPr marL="0" lvl="1" eaLnBrk="1" hangingPunct="1">
              <a:lnSpc>
                <a:spcPct val="150000"/>
              </a:lnSpc>
              <a:defRPr/>
            </a:pPr>
            <a:r>
              <a:rPr lang="nn-NO" sz="1200" dirty="0" smtClean="0">
                <a:latin typeface="Arial" pitchFamily="34" charset="0"/>
                <a:cs typeface="Arial" pitchFamily="34" charset="0"/>
              </a:rPr>
              <a:t>    eller om noko særskilt har skjedd gjennom dagen.</a:t>
            </a:r>
            <a:endParaRPr lang="nn-NO" sz="1200" dirty="0">
              <a:latin typeface="Arial" pitchFamily="34" charset="0"/>
              <a:cs typeface="Arial" pitchFamily="34" charset="0"/>
            </a:endParaRPr>
          </a:p>
          <a:p>
            <a:pPr marL="0" lvl="1" eaLnBrk="1" hangingPunct="1">
              <a:lnSpc>
                <a:spcPct val="150000"/>
              </a:lnSpc>
              <a:buFont typeface="Wingdings" pitchFamily="2" charset="2"/>
              <a:buChar char="v"/>
              <a:defRPr/>
            </a:pPr>
            <a:r>
              <a:rPr lang="nn-NO" sz="1200" dirty="0">
                <a:latin typeface="Arial" pitchFamily="34" charset="0"/>
                <a:cs typeface="Arial" pitchFamily="34" charset="0"/>
              </a:rPr>
              <a:t>  Møter oss i garderoben og legg til rette for ein positiv   </a:t>
            </a:r>
          </a:p>
          <a:p>
            <a:pPr marL="0" lvl="1" eaLnBrk="1" hangingPunct="1">
              <a:lnSpc>
                <a:spcPct val="150000"/>
              </a:lnSpc>
              <a:defRPr/>
            </a:pPr>
            <a:r>
              <a:rPr lang="nn-NO" sz="1200" dirty="0">
                <a:latin typeface="Arial" pitchFamily="34" charset="0"/>
                <a:cs typeface="Arial" pitchFamily="34" charset="0"/>
              </a:rPr>
              <a:t>     og informativ dialog ved </a:t>
            </a:r>
            <a:r>
              <a:rPr lang="nn-NO" sz="1200" dirty="0" err="1">
                <a:latin typeface="Arial" pitchFamily="34" charset="0"/>
                <a:cs typeface="Arial" pitchFamily="34" charset="0"/>
              </a:rPr>
              <a:t>bringing</a:t>
            </a:r>
            <a:r>
              <a:rPr lang="nn-NO" sz="1200" dirty="0">
                <a:latin typeface="Arial" pitchFamily="34" charset="0"/>
                <a:cs typeface="Arial" pitchFamily="34" charset="0"/>
              </a:rPr>
              <a:t> og henting.</a:t>
            </a:r>
          </a:p>
          <a:p>
            <a:pPr marL="0" lvl="1" eaLnBrk="1" hangingPunct="1">
              <a:lnSpc>
                <a:spcPct val="150000"/>
              </a:lnSpc>
              <a:buFont typeface="Wingdings" pitchFamily="2" charset="2"/>
              <a:buChar char="v"/>
              <a:defRPr/>
            </a:pPr>
            <a:r>
              <a:rPr lang="nn-NO" sz="1200" dirty="0">
                <a:latin typeface="Arial" pitchFamily="34" charset="0"/>
                <a:cs typeface="Arial" pitchFamily="34" charset="0"/>
              </a:rPr>
              <a:t> Skape tryggleik for barna </a:t>
            </a:r>
            <a:r>
              <a:rPr lang="nn-NO" sz="1200" dirty="0" smtClean="0">
                <a:latin typeface="Arial" pitchFamily="34" charset="0"/>
                <a:cs typeface="Arial" pitchFamily="34" charset="0"/>
              </a:rPr>
              <a:t>gjennom </a:t>
            </a:r>
            <a:r>
              <a:rPr lang="nn-NO" sz="1200" dirty="0">
                <a:latin typeface="Arial" pitchFamily="34" charset="0"/>
                <a:cs typeface="Arial" pitchFamily="34" charset="0"/>
              </a:rPr>
              <a:t>faste rutinar og </a:t>
            </a:r>
          </a:p>
          <a:p>
            <a:pPr marL="0" lvl="1" eaLnBrk="1" hangingPunct="1">
              <a:lnSpc>
                <a:spcPct val="150000"/>
              </a:lnSpc>
              <a:defRPr/>
            </a:pPr>
            <a:r>
              <a:rPr lang="nn-NO" sz="1200" dirty="0">
                <a:latin typeface="Arial" pitchFamily="34" charset="0"/>
                <a:cs typeface="Arial" pitchFamily="34" charset="0"/>
              </a:rPr>
              <a:t>    positive aktivitetar.</a:t>
            </a:r>
          </a:p>
          <a:p>
            <a:pPr marL="0" lvl="1" eaLnBrk="1" hangingPunct="1">
              <a:lnSpc>
                <a:spcPct val="150000"/>
              </a:lnSpc>
              <a:buFont typeface="Wingdings" pitchFamily="2" charset="2"/>
              <a:buChar char="v"/>
              <a:defRPr/>
            </a:pPr>
            <a:r>
              <a:rPr lang="nn-NO" sz="1200" dirty="0">
                <a:latin typeface="Arial" pitchFamily="34" charset="0"/>
                <a:cs typeface="Arial" pitchFamily="34" charset="0"/>
              </a:rPr>
              <a:t> Legge til rette for </a:t>
            </a:r>
            <a:r>
              <a:rPr lang="nn-NO" sz="1200" dirty="0" smtClean="0">
                <a:latin typeface="Arial" pitchFamily="34" charset="0"/>
                <a:cs typeface="Arial" pitchFamily="34" charset="0"/>
              </a:rPr>
              <a:t>godt leikemiljø både ute og inne.</a:t>
            </a:r>
            <a:r>
              <a:rPr lang="nn-NO" sz="1400" dirty="0">
                <a:solidFill>
                  <a:prstClr val="black"/>
                </a:solidFill>
                <a:latin typeface="Arial" pitchFamily="34" charset="0"/>
                <a:cs typeface="Arial" pitchFamily="34" charset="0"/>
              </a:rPr>
              <a:t> </a:t>
            </a:r>
            <a:endParaRPr lang="nn-NO" sz="1400" dirty="0" smtClean="0">
              <a:solidFill>
                <a:prstClr val="black"/>
              </a:solidFill>
              <a:latin typeface="Arial" pitchFamily="34" charset="0"/>
              <a:cs typeface="Arial" pitchFamily="34" charset="0"/>
            </a:endParaRPr>
          </a:p>
          <a:p>
            <a:pPr lvl="0" eaLnBrk="1" hangingPunct="1">
              <a:lnSpc>
                <a:spcPct val="150000"/>
              </a:lnSpc>
              <a:buFont typeface="Wingdings" pitchFamily="2" charset="2"/>
              <a:buChar char="v"/>
              <a:defRPr/>
            </a:pPr>
            <a:r>
              <a:rPr lang="nn-NO" sz="1200" dirty="0" smtClean="0">
                <a:solidFill>
                  <a:prstClr val="black"/>
                </a:solidFill>
                <a:latin typeface="Arial" pitchFamily="34" charset="0"/>
                <a:cs typeface="Arial" pitchFamily="34" charset="0"/>
              </a:rPr>
              <a:t>Hjelpe </a:t>
            </a:r>
            <a:r>
              <a:rPr lang="nn-NO" sz="1200" dirty="0">
                <a:solidFill>
                  <a:prstClr val="black"/>
                </a:solidFill>
                <a:latin typeface="Arial" pitchFamily="34" charset="0"/>
                <a:cs typeface="Arial" pitchFamily="34" charset="0"/>
              </a:rPr>
              <a:t>barnet til sosial </a:t>
            </a:r>
            <a:r>
              <a:rPr lang="nn-NO" sz="1200" dirty="0" err="1" smtClean="0">
                <a:solidFill>
                  <a:prstClr val="black"/>
                </a:solidFill>
                <a:latin typeface="Arial" pitchFamily="34" charset="0"/>
                <a:cs typeface="Arial" pitchFamily="34" charset="0"/>
              </a:rPr>
              <a:t>fungering</a:t>
            </a:r>
            <a:r>
              <a:rPr lang="nn-NO" sz="1200" dirty="0" smtClean="0">
                <a:solidFill>
                  <a:prstClr val="black"/>
                </a:solidFill>
                <a:latin typeface="Arial" pitchFamily="34" charset="0"/>
                <a:cs typeface="Arial" pitchFamily="34" charset="0"/>
              </a:rPr>
              <a:t> </a:t>
            </a:r>
            <a:endParaRPr lang="nn-NO" sz="1200" dirty="0">
              <a:solidFill>
                <a:prstClr val="black"/>
              </a:solidFill>
              <a:latin typeface="Arial" pitchFamily="34" charset="0"/>
              <a:cs typeface="Arial" pitchFamily="34" charset="0"/>
            </a:endParaRPr>
          </a:p>
          <a:p>
            <a:pPr lvl="0" eaLnBrk="1" hangingPunct="1">
              <a:lnSpc>
                <a:spcPct val="150000"/>
              </a:lnSpc>
              <a:buFont typeface="Wingdings" pitchFamily="2" charset="2"/>
              <a:buChar char="v"/>
              <a:defRPr/>
            </a:pPr>
            <a:r>
              <a:rPr lang="nn-NO" sz="1200" dirty="0" smtClean="0">
                <a:solidFill>
                  <a:prstClr val="black"/>
                </a:solidFill>
                <a:latin typeface="Arial" pitchFamily="34" charset="0"/>
                <a:cs typeface="Arial" pitchFamily="34" charset="0"/>
              </a:rPr>
              <a:t>Vere </a:t>
            </a:r>
            <a:r>
              <a:rPr lang="nn-NO" sz="1200" dirty="0">
                <a:solidFill>
                  <a:prstClr val="black"/>
                </a:solidFill>
                <a:latin typeface="Arial" pitchFamily="34" charset="0"/>
                <a:cs typeface="Arial" pitchFamily="34" charset="0"/>
              </a:rPr>
              <a:t>opne for innspel, ris og ros.</a:t>
            </a:r>
          </a:p>
          <a:p>
            <a:pPr marL="0" lvl="1" eaLnBrk="1" hangingPunct="1">
              <a:lnSpc>
                <a:spcPct val="150000"/>
              </a:lnSpc>
              <a:defRPr/>
            </a:pPr>
            <a:endParaRPr lang="nn-NO" sz="1200" dirty="0" smtClean="0">
              <a:latin typeface="Arial" pitchFamily="34" charset="0"/>
              <a:cs typeface="Arial" pitchFamily="34" charset="0"/>
            </a:endParaRPr>
          </a:p>
          <a:p>
            <a:pPr marL="0" lvl="1" eaLnBrk="1" hangingPunct="1">
              <a:lnSpc>
                <a:spcPct val="150000"/>
              </a:lnSpc>
              <a:defRPr/>
            </a:pPr>
            <a:endParaRPr lang="nn-NO" sz="1200" dirty="0" smtClean="0">
              <a:latin typeface="Arial" pitchFamily="34" charset="0"/>
              <a:cs typeface="Arial" pitchFamily="34" charset="0"/>
            </a:endParaRPr>
          </a:p>
          <a:p>
            <a:pPr marL="0" lvl="1" eaLnBrk="1" hangingPunct="1">
              <a:lnSpc>
                <a:spcPct val="150000"/>
              </a:lnSpc>
              <a:defRPr/>
            </a:pPr>
            <a:endParaRPr lang="nn-NO" sz="1200" dirty="0">
              <a:latin typeface="Arial" pitchFamily="34" charset="0"/>
              <a:cs typeface="Arial" pitchFamily="34" charset="0"/>
            </a:endParaRPr>
          </a:p>
          <a:p>
            <a:pPr marL="0" lvl="1" eaLnBrk="1" hangingPunct="1">
              <a:lnSpc>
                <a:spcPct val="150000"/>
              </a:lnSpc>
              <a:defRPr/>
            </a:pPr>
            <a:endParaRPr lang="nn-NO" sz="1200" dirty="0" smtClean="0">
              <a:latin typeface="Arial" pitchFamily="34" charset="0"/>
              <a:cs typeface="Arial" pitchFamily="34" charset="0"/>
            </a:endParaRPr>
          </a:p>
          <a:p>
            <a:pPr marL="0" lvl="1" eaLnBrk="1" hangingPunct="1">
              <a:lnSpc>
                <a:spcPct val="150000"/>
              </a:lnSpc>
              <a:defRPr/>
            </a:pPr>
            <a:endParaRPr lang="nn-NO" sz="1200" dirty="0" smtClean="0"/>
          </a:p>
          <a:p>
            <a:pPr marL="0" lvl="1" eaLnBrk="1" hangingPunct="1">
              <a:lnSpc>
                <a:spcPct val="150000"/>
              </a:lnSpc>
              <a:defRPr/>
            </a:pPr>
            <a:endParaRPr lang="nn-NO" sz="1200" dirty="0"/>
          </a:p>
        </p:txBody>
      </p:sp>
      <p:sp>
        <p:nvSpPr>
          <p:cNvPr id="81928" name="TekstSylinder 2"/>
          <p:cNvSpPr txBox="1">
            <a:spLocks noChangeArrowheads="1"/>
          </p:cNvSpPr>
          <p:nvPr/>
        </p:nvSpPr>
        <p:spPr bwMode="auto">
          <a:xfrm>
            <a:off x="4902372" y="152644"/>
            <a:ext cx="424262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nSpc>
                <a:spcPct val="150000"/>
              </a:lnSpc>
              <a:spcBef>
                <a:spcPct val="0"/>
              </a:spcBef>
              <a:spcAft>
                <a:spcPct val="0"/>
              </a:spcAft>
              <a:buClrTx/>
              <a:buFontTx/>
              <a:buNone/>
            </a:pPr>
            <a:r>
              <a:rPr lang="nn-NO" altLang="nb-NO" sz="1600" b="1" dirty="0" smtClean="0">
                <a:latin typeface="Arial" charset="0"/>
              </a:rPr>
              <a:t>FORELDRA SINE FORVENTNINGAR TIL BARNEHAGEN</a:t>
            </a:r>
          </a:p>
          <a:p>
            <a:pPr>
              <a:lnSpc>
                <a:spcPct val="150000"/>
              </a:lnSpc>
              <a:spcBef>
                <a:spcPct val="0"/>
              </a:spcBef>
              <a:spcAft>
                <a:spcPct val="0"/>
              </a:spcAft>
              <a:buClrTx/>
              <a:buFontTx/>
              <a:buNone/>
            </a:pPr>
            <a:r>
              <a:rPr lang="nn-NO" sz="1200" b="1" dirty="0" smtClean="0">
                <a:latin typeface="Arial" pitchFamily="34" charset="0"/>
                <a:cs typeface="Arial" pitchFamily="34" charset="0"/>
              </a:rPr>
              <a:t>                            </a:t>
            </a:r>
          </a:p>
        </p:txBody>
      </p:sp>
      <p:sp>
        <p:nvSpPr>
          <p:cNvPr id="5" name="Pil mot venstre og høyre 4"/>
          <p:cNvSpPr/>
          <p:nvPr/>
        </p:nvSpPr>
        <p:spPr>
          <a:xfrm flipH="1" flipV="1">
            <a:off x="4211960" y="389646"/>
            <a:ext cx="601538" cy="231041"/>
          </a:xfrm>
          <a:prstGeom prst="lef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a:p>
        </p:txBody>
      </p:sp>
      <p:pic>
        <p:nvPicPr>
          <p:cNvPr id="3" name="Bil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69474">
            <a:off x="7151517" y="4523963"/>
            <a:ext cx="1229693" cy="2123767"/>
          </a:xfrm>
          <a:prstGeom prst="rect">
            <a:avLst/>
          </a:prstGeom>
          <a:ln>
            <a:noFill/>
          </a:ln>
          <a:effectLst>
            <a:softEdge rad="112500"/>
          </a:effectLst>
        </p:spPr>
      </p:pic>
      <p:sp>
        <p:nvSpPr>
          <p:cNvPr id="81924" name="Plassholder for lysbildenummer 2"/>
          <p:cNvSpPr>
            <a:spLocks noGrp="1"/>
          </p:cNvSpPr>
          <p:nvPr>
            <p:ph type="sldNum" sz="quarter" idx="12"/>
          </p:nvPr>
        </p:nvSpPr>
        <p:spPr bwMode="auto">
          <a:xfrm>
            <a:off x="8243888" y="6237288"/>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04782650-0021-4F3B-96A2-1D023956BFB2}" type="slidenum">
              <a:rPr lang="nn-NO" altLang="nb-NO">
                <a:solidFill>
                  <a:schemeClr val="tx2"/>
                </a:solidFill>
                <a:latin typeface="Arial" charset="0"/>
              </a:rPr>
              <a:pPr>
                <a:spcBef>
                  <a:spcPct val="0"/>
                </a:spcBef>
                <a:spcAft>
                  <a:spcPct val="0"/>
                </a:spcAft>
                <a:buClrTx/>
                <a:buFontTx/>
                <a:buNone/>
              </a:pPr>
              <a:t>18</a:t>
            </a:fld>
            <a:endParaRPr lang="nn-NO" altLang="nb-NO" dirty="0">
              <a:solidFill>
                <a:schemeClr val="tx2"/>
              </a:solidFill>
              <a:latin typeface="Arial" charset="0"/>
            </a:endParaRPr>
          </a:p>
        </p:txBody>
      </p:sp>
      <p:sp>
        <p:nvSpPr>
          <p:cNvPr id="8" name="TekstSylinder 7"/>
          <p:cNvSpPr txBox="1"/>
          <p:nvPr/>
        </p:nvSpPr>
        <p:spPr>
          <a:xfrm>
            <a:off x="203464" y="112494"/>
            <a:ext cx="4197527" cy="785343"/>
          </a:xfrm>
          <a:prstGeom prst="rect">
            <a:avLst/>
          </a:prstGeom>
          <a:noFill/>
        </p:spPr>
        <p:txBody>
          <a:bodyPr wrap="square" rtlCol="0">
            <a:spAutoFit/>
          </a:bodyPr>
          <a:lstStyle/>
          <a:p>
            <a:pPr>
              <a:lnSpc>
                <a:spcPct val="150000"/>
              </a:lnSpc>
            </a:pPr>
            <a:r>
              <a:rPr lang="nn-NO" altLang="nb-NO" sz="1600" b="1" dirty="0"/>
              <a:t>BARNEHAGEN SINE FORVENTNINGAR TIL FORELDRA</a:t>
            </a:r>
            <a:endParaRPr lang="nn-NO" sz="1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kstSylinder 8"/>
          <p:cNvSpPr txBox="1"/>
          <p:nvPr/>
        </p:nvSpPr>
        <p:spPr>
          <a:xfrm>
            <a:off x="141563" y="166100"/>
            <a:ext cx="4752528" cy="461665"/>
          </a:xfrm>
          <a:prstGeom prst="rect">
            <a:avLst/>
          </a:prstGeom>
          <a:noFill/>
        </p:spPr>
        <p:txBody>
          <a:bodyPr wrap="square" rtlCol="0">
            <a:spAutoFit/>
          </a:bodyPr>
          <a:lstStyle/>
          <a:p>
            <a:r>
              <a:rPr lang="nb-NO" sz="2400" dirty="0"/>
              <a:t>FORELDRE SIN MEDVERKNAD</a:t>
            </a:r>
          </a:p>
        </p:txBody>
      </p:sp>
      <p:sp>
        <p:nvSpPr>
          <p:cNvPr id="10" name="TekstSylinder 9"/>
          <p:cNvSpPr txBox="1"/>
          <p:nvPr/>
        </p:nvSpPr>
        <p:spPr>
          <a:xfrm>
            <a:off x="251519" y="632556"/>
            <a:ext cx="4642571" cy="6312497"/>
          </a:xfrm>
          <a:prstGeom prst="rect">
            <a:avLst/>
          </a:prstGeom>
          <a:noFill/>
        </p:spPr>
        <p:txBody>
          <a:bodyPr wrap="square" rtlCol="0">
            <a:spAutoFit/>
          </a:bodyPr>
          <a:lstStyle/>
          <a:p>
            <a:pPr lvl="0" eaLnBrk="1" hangingPunct="1"/>
            <a:r>
              <a:rPr lang="nn-NO" altLang="nb-NO" sz="1400" dirty="0" smtClean="0">
                <a:solidFill>
                  <a:prstClr val="black"/>
                </a:solidFill>
              </a:rPr>
              <a:t>Foreldre medverkar gjennom </a:t>
            </a:r>
            <a:r>
              <a:rPr lang="nn-NO" altLang="nb-NO" sz="1400" dirty="0">
                <a:solidFill>
                  <a:prstClr val="black"/>
                </a:solidFill>
              </a:rPr>
              <a:t>foreldrekontakt i samarbeidsutvalet, eller direkte til personalet</a:t>
            </a:r>
            <a:r>
              <a:rPr lang="nn-NO" altLang="nb-NO" sz="1400" dirty="0" smtClean="0">
                <a:solidFill>
                  <a:prstClr val="black"/>
                </a:solidFill>
              </a:rPr>
              <a:t>. </a:t>
            </a:r>
            <a:r>
              <a:rPr lang="nn-NO" altLang="nb-NO" sz="1400" dirty="0">
                <a:solidFill>
                  <a:prstClr val="black"/>
                </a:solidFill>
              </a:rPr>
              <a:t>Foreldra kan komme med ønskjer om endringar og forbetringar.</a:t>
            </a:r>
          </a:p>
          <a:p>
            <a:pPr lvl="0" eaLnBrk="1" hangingPunct="1"/>
            <a:r>
              <a:rPr lang="nn-NO" altLang="nb-NO" sz="1400" dirty="0">
                <a:solidFill>
                  <a:prstClr val="black"/>
                </a:solidFill>
              </a:rPr>
              <a:t>På den måten kan ein vere med å påverke opphaldet for eigne barn, den daglege drifta, samt innhaldet i barnehagen</a:t>
            </a:r>
          </a:p>
          <a:p>
            <a:pPr lvl="0" eaLnBrk="1" hangingPunct="1"/>
            <a:r>
              <a:rPr lang="nn-NO" altLang="nb-NO" sz="1400" dirty="0">
                <a:solidFill>
                  <a:prstClr val="black"/>
                </a:solidFill>
              </a:rPr>
              <a:t> </a:t>
            </a:r>
            <a:r>
              <a:rPr lang="nn-NO" altLang="nb-NO" sz="1100" dirty="0">
                <a:solidFill>
                  <a:prstClr val="black"/>
                </a:solidFill>
              </a:rPr>
              <a:t>(jf.§ 1 i lov om barnehagar). </a:t>
            </a:r>
          </a:p>
          <a:p>
            <a:pPr lvl="0" eaLnBrk="1" hangingPunct="1"/>
            <a:endParaRPr lang="nn-NO" altLang="nb-NO" sz="1100" dirty="0">
              <a:solidFill>
                <a:prstClr val="black"/>
              </a:solidFill>
            </a:endParaRPr>
          </a:p>
          <a:p>
            <a:pPr lvl="0" eaLnBrk="1" fontAlgn="auto" hangingPunct="1">
              <a:spcBef>
                <a:spcPct val="20000"/>
              </a:spcBef>
              <a:spcAft>
                <a:spcPts val="0"/>
              </a:spcAft>
              <a:defRPr/>
            </a:pPr>
            <a:r>
              <a:rPr lang="nn-NO" altLang="nb-NO" sz="1400" dirty="0">
                <a:solidFill>
                  <a:prstClr val="black"/>
                </a:solidFill>
              </a:rPr>
              <a:t>«</a:t>
            </a:r>
            <a:r>
              <a:rPr lang="nn-NO" altLang="nb-NO" sz="1400" dirty="0" smtClean="0">
                <a:solidFill>
                  <a:prstClr val="black"/>
                </a:solidFill>
              </a:rPr>
              <a:t>Foreldre </a:t>
            </a:r>
            <a:r>
              <a:rPr lang="nn-NO" altLang="nb-NO" sz="1400" dirty="0">
                <a:solidFill>
                  <a:prstClr val="black"/>
                </a:solidFill>
              </a:rPr>
              <a:t>og </a:t>
            </a:r>
            <a:r>
              <a:rPr lang="nn-NO" altLang="nb-NO" sz="1400" dirty="0" smtClean="0">
                <a:solidFill>
                  <a:prstClr val="black"/>
                </a:solidFill>
              </a:rPr>
              <a:t>barnehagen sitt </a:t>
            </a:r>
            <a:r>
              <a:rPr lang="nn-NO" altLang="nb-NO" sz="1400" dirty="0">
                <a:solidFill>
                  <a:prstClr val="black"/>
                </a:solidFill>
              </a:rPr>
              <a:t>personale har eit felles ansvar for barnets trivsel og utvikling</a:t>
            </a:r>
            <a:r>
              <a:rPr lang="nn-NO" altLang="nb-NO" sz="1400" dirty="0" smtClean="0">
                <a:solidFill>
                  <a:prstClr val="black"/>
                </a:solidFill>
              </a:rPr>
              <a:t>»</a:t>
            </a:r>
          </a:p>
          <a:p>
            <a:pPr lvl="0" eaLnBrk="1" fontAlgn="auto" hangingPunct="1">
              <a:spcBef>
                <a:spcPct val="20000"/>
              </a:spcBef>
              <a:spcAft>
                <a:spcPts val="0"/>
              </a:spcAft>
              <a:defRPr/>
            </a:pPr>
            <a:r>
              <a:rPr lang="nn-NO" sz="1100" dirty="0" smtClean="0">
                <a:solidFill>
                  <a:prstClr val="black"/>
                </a:solidFill>
                <a:latin typeface="Arial" pitchFamily="34" charset="0"/>
                <a:cs typeface="Arial" pitchFamily="34" charset="0"/>
              </a:rPr>
              <a:t>( </a:t>
            </a:r>
            <a:r>
              <a:rPr lang="nn-NO" sz="1100" dirty="0">
                <a:solidFill>
                  <a:prstClr val="black"/>
                </a:solidFill>
                <a:latin typeface="Arial" pitchFamily="34" charset="0"/>
                <a:cs typeface="Arial" pitchFamily="34" charset="0"/>
              </a:rPr>
              <a:t>Rammeplanen 2017)</a:t>
            </a:r>
          </a:p>
          <a:p>
            <a:pPr lvl="0" eaLnBrk="1" fontAlgn="auto" hangingPunct="1">
              <a:spcBef>
                <a:spcPct val="20000"/>
              </a:spcBef>
              <a:spcAft>
                <a:spcPts val="0"/>
              </a:spcAft>
              <a:defRPr/>
            </a:pPr>
            <a:endParaRPr lang="nn-NO" sz="1100" dirty="0">
              <a:solidFill>
                <a:prstClr val="black"/>
              </a:solidFill>
              <a:latin typeface="Arial" pitchFamily="34" charset="0"/>
              <a:cs typeface="Arial" pitchFamily="34" charset="0"/>
            </a:endParaRPr>
          </a:p>
          <a:p>
            <a:pPr eaLnBrk="1" hangingPunct="1"/>
            <a:r>
              <a:rPr lang="nn-NO" altLang="nb-NO" sz="1400" dirty="0">
                <a:solidFill>
                  <a:prstClr val="black"/>
                </a:solidFill>
              </a:rPr>
              <a:t> </a:t>
            </a:r>
            <a:r>
              <a:rPr lang="nn-NO" altLang="nb-NO" sz="1400" b="1" dirty="0">
                <a:solidFill>
                  <a:prstClr val="black"/>
                </a:solidFill>
              </a:rPr>
              <a:t>Møteplassane for foreldra er :</a:t>
            </a:r>
          </a:p>
          <a:p>
            <a:pPr lvl="0" eaLnBrk="1" hangingPunct="1"/>
            <a:endParaRPr lang="nn-NO" altLang="nb-NO" sz="1400" b="1" dirty="0">
              <a:solidFill>
                <a:prstClr val="black"/>
              </a:solidFill>
            </a:endParaRPr>
          </a:p>
          <a:p>
            <a:pPr marL="285750" lvl="0" indent="-285750" eaLnBrk="1" hangingPunct="1">
              <a:buFont typeface="Arial" panose="020B0604020202020204" pitchFamily="34" charset="0"/>
              <a:buChar char="•"/>
            </a:pPr>
            <a:r>
              <a:rPr lang="nn-NO" altLang="nb-NO" sz="1400" dirty="0">
                <a:solidFill>
                  <a:prstClr val="black"/>
                </a:solidFill>
              </a:rPr>
              <a:t>Samarbeidsutvalet – 2 foreldre, 2 personale og 1 eigarrepresentant.  Valt for 1 år om gangen.</a:t>
            </a:r>
          </a:p>
          <a:p>
            <a:pPr lvl="0" eaLnBrk="1" hangingPunct="1"/>
            <a:r>
              <a:rPr lang="nn-NO" altLang="nb-NO" sz="1400" dirty="0">
                <a:solidFill>
                  <a:prstClr val="black"/>
                </a:solidFill>
              </a:rPr>
              <a:t> </a:t>
            </a:r>
          </a:p>
          <a:p>
            <a:pPr marL="285750" lvl="0" indent="-285750" eaLnBrk="1" hangingPunct="1">
              <a:buFont typeface="Arial" panose="020B0604020202020204" pitchFamily="34" charset="0"/>
              <a:buChar char="•"/>
            </a:pPr>
            <a:r>
              <a:rPr lang="nn-NO" altLang="nb-NO" sz="1400" dirty="0">
                <a:solidFill>
                  <a:prstClr val="black"/>
                </a:solidFill>
              </a:rPr>
              <a:t>Foreldremøte – arrangert av barnehagen:</a:t>
            </a:r>
          </a:p>
          <a:p>
            <a:pPr lvl="0" eaLnBrk="1" hangingPunct="1"/>
            <a:r>
              <a:rPr lang="nn-NO" altLang="nb-NO" sz="1400" dirty="0">
                <a:solidFill>
                  <a:prstClr val="black"/>
                </a:solidFill>
              </a:rPr>
              <a:t>      - Haust: informasjon/planlegging  </a:t>
            </a:r>
          </a:p>
          <a:p>
            <a:pPr lvl="0" eaLnBrk="1" hangingPunct="1"/>
            <a:r>
              <a:rPr lang="nn-NO" altLang="nb-NO" sz="1400" dirty="0">
                <a:solidFill>
                  <a:prstClr val="black"/>
                </a:solidFill>
              </a:rPr>
              <a:t>      - Vår: </a:t>
            </a:r>
            <a:r>
              <a:rPr lang="nn-NO" altLang="nb-NO" sz="1400" dirty="0" smtClean="0">
                <a:solidFill>
                  <a:prstClr val="black"/>
                </a:solidFill>
              </a:rPr>
              <a:t>Tema-møte</a:t>
            </a:r>
          </a:p>
          <a:p>
            <a:pPr lvl="0" eaLnBrk="1" hangingPunct="1"/>
            <a:endParaRPr lang="nn-NO" altLang="nb-NO" sz="1400" dirty="0">
              <a:solidFill>
                <a:prstClr val="black"/>
              </a:solidFill>
            </a:endParaRPr>
          </a:p>
          <a:p>
            <a:pPr marL="285750" indent="-285750" eaLnBrk="1" hangingPunct="1">
              <a:buFont typeface="Arial" panose="020B0604020202020204" pitchFamily="34" charset="0"/>
              <a:buChar char="•"/>
            </a:pPr>
            <a:r>
              <a:rPr lang="nn-NO" altLang="nb-NO" sz="1400" dirty="0">
                <a:solidFill>
                  <a:prstClr val="black"/>
                </a:solidFill>
              </a:rPr>
              <a:t>Foreldresamtaler – 2 gonger for året.</a:t>
            </a:r>
          </a:p>
          <a:p>
            <a:pPr eaLnBrk="1" hangingPunct="1"/>
            <a:r>
              <a:rPr lang="nn-NO" altLang="nb-NO" sz="1400" dirty="0">
                <a:solidFill>
                  <a:prstClr val="black"/>
                </a:solidFill>
              </a:rPr>
              <a:t>    - Pedagogisk leiar kallar inn</a:t>
            </a:r>
            <a:r>
              <a:rPr lang="nn-NO" altLang="nb-NO" sz="1400" dirty="0" smtClean="0">
                <a:solidFill>
                  <a:prstClr val="black"/>
                </a:solidFill>
              </a:rPr>
              <a:t>.</a:t>
            </a:r>
          </a:p>
          <a:p>
            <a:pPr eaLnBrk="1" hangingPunct="1"/>
            <a:r>
              <a:rPr lang="nn-NO" altLang="nb-NO" sz="1400" dirty="0" smtClean="0">
                <a:solidFill>
                  <a:prstClr val="black"/>
                </a:solidFill>
              </a:rPr>
              <a:t> </a:t>
            </a:r>
            <a:endParaRPr lang="nn-NO" altLang="nb-NO" sz="1400" dirty="0">
              <a:solidFill>
                <a:prstClr val="black"/>
              </a:solidFill>
            </a:endParaRPr>
          </a:p>
          <a:p>
            <a:pPr marL="285750" lvl="0" indent="-285750" eaLnBrk="1" hangingPunct="1">
              <a:buFont typeface="Arial" panose="020B0604020202020204" pitchFamily="34" charset="0"/>
              <a:buChar char="•"/>
            </a:pPr>
            <a:r>
              <a:rPr lang="nn-NO" altLang="nb-NO" sz="1400" dirty="0">
                <a:solidFill>
                  <a:prstClr val="black"/>
                </a:solidFill>
              </a:rPr>
              <a:t>Fleire samtaler </a:t>
            </a:r>
            <a:r>
              <a:rPr lang="nn-NO" altLang="nb-NO" sz="1400" dirty="0" smtClean="0">
                <a:solidFill>
                  <a:prstClr val="black"/>
                </a:solidFill>
              </a:rPr>
              <a:t>etter </a:t>
            </a:r>
            <a:r>
              <a:rPr lang="nn-NO" altLang="nb-NO" sz="1400" dirty="0">
                <a:solidFill>
                  <a:prstClr val="black"/>
                </a:solidFill>
              </a:rPr>
              <a:t>behov. </a:t>
            </a:r>
          </a:p>
          <a:p>
            <a:pPr marL="285750" lvl="0" indent="-285750" eaLnBrk="1" hangingPunct="1">
              <a:buFont typeface="Arial" panose="020B0604020202020204" pitchFamily="34" charset="0"/>
              <a:buChar char="•"/>
            </a:pPr>
            <a:r>
              <a:rPr lang="nn-NO" altLang="nb-NO" sz="1400" dirty="0">
                <a:solidFill>
                  <a:prstClr val="black"/>
                </a:solidFill>
              </a:rPr>
              <a:t>Foreldre kan sjølve be om samtale dersom det </a:t>
            </a:r>
            <a:r>
              <a:rPr lang="nn-NO" altLang="nb-NO" sz="1400" dirty="0" smtClean="0">
                <a:solidFill>
                  <a:prstClr val="black"/>
                </a:solidFill>
              </a:rPr>
              <a:t>er </a:t>
            </a:r>
            <a:r>
              <a:rPr lang="nn-NO" altLang="nb-NO" sz="1400" dirty="0">
                <a:solidFill>
                  <a:prstClr val="black"/>
                </a:solidFill>
              </a:rPr>
              <a:t>ønskjeleg.</a:t>
            </a:r>
          </a:p>
          <a:p>
            <a:pPr marL="285750" lvl="0" indent="-285750" eaLnBrk="1" hangingPunct="1">
              <a:buFont typeface="Arial" panose="020B0604020202020204" pitchFamily="34" charset="0"/>
              <a:buChar char="•"/>
            </a:pPr>
            <a:r>
              <a:rPr lang="nn-NO" altLang="nb-NO" sz="1400" dirty="0">
                <a:solidFill>
                  <a:prstClr val="black"/>
                </a:solidFill>
              </a:rPr>
              <a:t>Dagleg kontakt - ved henting og </a:t>
            </a:r>
            <a:r>
              <a:rPr lang="nn-NO" altLang="nb-NO" sz="1400" dirty="0" err="1">
                <a:solidFill>
                  <a:prstClr val="black"/>
                </a:solidFill>
              </a:rPr>
              <a:t>bringing</a:t>
            </a:r>
            <a:endParaRPr lang="nn-NO" altLang="nb-NO" sz="1400" dirty="0">
              <a:solidFill>
                <a:prstClr val="black"/>
              </a:solidFill>
            </a:endParaRPr>
          </a:p>
        </p:txBody>
      </p:sp>
      <p:sp>
        <p:nvSpPr>
          <p:cNvPr id="8" name="TekstSylinder 7"/>
          <p:cNvSpPr txBox="1"/>
          <p:nvPr/>
        </p:nvSpPr>
        <p:spPr>
          <a:xfrm>
            <a:off x="4894091" y="2564904"/>
            <a:ext cx="3771238" cy="4068806"/>
          </a:xfrm>
          <a:prstGeom prst="rect">
            <a:avLst/>
          </a:prstGeom>
          <a:noFill/>
        </p:spPr>
        <p:txBody>
          <a:bodyPr wrap="square" rtlCol="0">
            <a:spAutoFit/>
          </a:bodyPr>
          <a:lstStyle/>
          <a:p>
            <a:pPr eaLnBrk="1" hangingPunct="1">
              <a:lnSpc>
                <a:spcPct val="80000"/>
              </a:lnSpc>
              <a:buFont typeface="Wingdings" panose="05000000000000000000" pitchFamily="2" charset="2"/>
              <a:buNone/>
            </a:pPr>
            <a:r>
              <a:rPr lang="nn-NO" altLang="nb-NO" dirty="0"/>
              <a:t> </a:t>
            </a:r>
            <a:endParaRPr lang="nn-NO" altLang="nb-NO" sz="1400" b="1" dirty="0"/>
          </a:p>
          <a:p>
            <a:pPr eaLnBrk="1" hangingPunct="1">
              <a:buFont typeface="Wingdings" panose="05000000000000000000" pitchFamily="2" charset="2"/>
              <a:buNone/>
            </a:pPr>
            <a:r>
              <a:rPr lang="nn-NO" altLang="nb-NO" sz="1400" b="1" dirty="0"/>
              <a:t>Brukarundersøking:</a:t>
            </a:r>
          </a:p>
          <a:p>
            <a:pPr eaLnBrk="1" hangingPunct="1">
              <a:buFont typeface="Wingdings" panose="05000000000000000000" pitchFamily="2" charset="2"/>
              <a:buNone/>
            </a:pPr>
            <a:endParaRPr lang="nn-NO" altLang="nb-NO" sz="1400" b="1" dirty="0"/>
          </a:p>
          <a:p>
            <a:pPr eaLnBrk="1" hangingPunct="1">
              <a:lnSpc>
                <a:spcPct val="150000"/>
              </a:lnSpc>
              <a:buFont typeface="Wingdings" panose="05000000000000000000" pitchFamily="2" charset="2"/>
              <a:buNone/>
            </a:pPr>
            <a:r>
              <a:rPr lang="nn-NO" altLang="nb-NO" sz="1400" dirty="0"/>
              <a:t>Førde kommunen gjennomfører brukarundersøking annan kvart år. </a:t>
            </a:r>
            <a:r>
              <a:rPr lang="nn-NO" altLang="nb-NO" sz="1400" dirty="0" smtClean="0"/>
              <a:t>Dette </a:t>
            </a:r>
            <a:r>
              <a:rPr lang="nn-NO" altLang="nb-NO" sz="1400" dirty="0"/>
              <a:t>føregår via nettet, og kvar forelder får høve til å seie noko om tilbodet dei får i den barnehagen dei brukar. Vi oppfordrar alle til å svare på denne undersøkinga, då den er viktig for at vi skal vite kva vi kan bli betre på, men også få vite kva vi er gode til og kan fortsette med.</a:t>
            </a:r>
          </a:p>
          <a:p>
            <a:pPr eaLnBrk="1" hangingPunct="1">
              <a:lnSpc>
                <a:spcPct val="150000"/>
              </a:lnSpc>
              <a:buFont typeface="Wingdings" panose="05000000000000000000" pitchFamily="2" charset="2"/>
              <a:buNone/>
            </a:pPr>
            <a:endParaRPr lang="nn-NO" altLang="nb-NO" dirty="0"/>
          </a:p>
        </p:txBody>
      </p:sp>
      <p:sp>
        <p:nvSpPr>
          <p:cNvPr id="7" name="Plassholder for lysbildenummer 6"/>
          <p:cNvSpPr>
            <a:spLocks noGrp="1"/>
          </p:cNvSpPr>
          <p:nvPr>
            <p:ph type="sldNum" sz="quarter" idx="12"/>
          </p:nvPr>
        </p:nvSpPr>
        <p:spPr>
          <a:xfrm>
            <a:off x="7963396" y="6165304"/>
            <a:ext cx="608012" cy="365125"/>
          </a:xfrm>
        </p:spPr>
        <p:txBody>
          <a:bodyPr/>
          <a:lstStyle/>
          <a:p>
            <a:fld id="{37283B92-2C3E-4158-82B5-8496ACB4E69C}" type="slidenum">
              <a:rPr lang="nn-NO" altLang="nb-NO" b="1" smtClean="0"/>
              <a:pPr/>
              <a:t>19</a:t>
            </a:fld>
            <a:endParaRPr lang="nn-NO" altLang="nb-NO" b="1" dirty="0"/>
          </a:p>
        </p:txBody>
      </p:sp>
      <p:pic>
        <p:nvPicPr>
          <p:cNvPr id="2" name="Bil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2212" y="431011"/>
            <a:ext cx="2845190" cy="2133893"/>
          </a:xfrm>
          <a:prstGeom prst="rect">
            <a:avLst/>
          </a:prstGeom>
        </p:spPr>
      </p:pic>
    </p:spTree>
    <p:extLst>
      <p:ext uri="{BB962C8B-B14F-4D97-AF65-F5344CB8AC3E}">
        <p14:creationId xmlns:p14="http://schemas.microsoft.com/office/powerpoint/2010/main" val="34667449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ktangel 1"/>
          <p:cNvSpPr/>
          <p:nvPr/>
        </p:nvSpPr>
        <p:spPr>
          <a:xfrm>
            <a:off x="4826717" y="4780436"/>
            <a:ext cx="3687385" cy="1386069"/>
          </a:xfrm>
          <a:prstGeom prst="rect">
            <a:avLst/>
          </a:prstGeom>
          <a:noFill/>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0" rIns="0" bIns="0" anchor="t" anchorCtr="0"/>
          <a:lstStyle/>
          <a:p>
            <a:pPr marL="342900" indent="-342900" eaLnBrk="1" fontAlgn="auto" hangingPunct="1">
              <a:lnSpc>
                <a:spcPct val="150000"/>
              </a:lnSpc>
              <a:spcBef>
                <a:spcPct val="20000"/>
              </a:spcBef>
              <a:spcAft>
                <a:spcPts val="0"/>
              </a:spcAft>
              <a:defRPr/>
            </a:pPr>
            <a:r>
              <a:rPr lang="nn-NO" sz="1200" b="1" dirty="0">
                <a:solidFill>
                  <a:schemeClr val="tx1"/>
                </a:solidFill>
                <a:latin typeface="Arial" pitchFamily="34" charset="0"/>
                <a:cs typeface="Arial" pitchFamily="34" charset="0"/>
              </a:rPr>
              <a:t>        </a:t>
            </a:r>
            <a:r>
              <a:rPr lang="nn-NO" sz="1200" b="1" dirty="0" smtClean="0">
                <a:solidFill>
                  <a:schemeClr val="tx1"/>
                </a:solidFill>
                <a:latin typeface="Arial" pitchFamily="34" charset="0"/>
                <a:cs typeface="Arial" pitchFamily="34" charset="0"/>
              </a:rPr>
              <a:t>  </a:t>
            </a:r>
            <a:r>
              <a:rPr lang="nn-NO" sz="1000" b="1" dirty="0" smtClean="0">
                <a:solidFill>
                  <a:schemeClr val="tx1"/>
                </a:solidFill>
                <a:latin typeface="Times New Roman" panose="02020603050405020304" pitchFamily="18" charset="0"/>
                <a:cs typeface="Times New Roman" panose="02020603050405020304" pitchFamily="18" charset="0"/>
              </a:rPr>
              <a:t>RAMMEPLANEN SEIER</a:t>
            </a:r>
            <a:r>
              <a:rPr lang="nn-NO" sz="1000" b="1" dirty="0">
                <a:solidFill>
                  <a:schemeClr val="tx1"/>
                </a:solidFill>
                <a:latin typeface="Times New Roman" panose="02020603050405020304" pitchFamily="18" charset="0"/>
                <a:cs typeface="Times New Roman" panose="02020603050405020304" pitchFamily="18" charset="0"/>
              </a:rPr>
              <a:t>:</a:t>
            </a:r>
          </a:p>
          <a:p>
            <a:pPr eaLnBrk="1" fontAlgn="auto" hangingPunct="1">
              <a:lnSpc>
                <a:spcPct val="150000"/>
              </a:lnSpc>
              <a:spcBef>
                <a:spcPct val="20000"/>
              </a:spcBef>
              <a:spcAft>
                <a:spcPts val="0"/>
              </a:spcAft>
              <a:defRPr/>
            </a:pPr>
            <a:r>
              <a:rPr lang="nn-NO" sz="1000" dirty="0" smtClean="0">
                <a:solidFill>
                  <a:schemeClr val="tx1"/>
                </a:solidFill>
              </a:rPr>
              <a:t>Dokumentasjon </a:t>
            </a:r>
            <a:r>
              <a:rPr lang="nn-NO" sz="1000" dirty="0">
                <a:solidFill>
                  <a:schemeClr val="tx1"/>
                </a:solidFill>
              </a:rPr>
              <a:t>av det pedagogiske arbeidet skal inngå i barnehagen sitt arbeid med å planleggje, vurdere og utvikle den pedagogiske verksemda.</a:t>
            </a:r>
            <a:endParaRPr lang="nn-NO" sz="1000" dirty="0">
              <a:solidFill>
                <a:schemeClr val="tx1"/>
              </a:solidFill>
              <a:latin typeface="Times New Roman" panose="02020603050405020304" pitchFamily="18" charset="0"/>
              <a:cs typeface="Times New Roman" panose="02020603050405020304" pitchFamily="18" charset="0"/>
            </a:endParaRPr>
          </a:p>
          <a:p>
            <a:pPr eaLnBrk="1" fontAlgn="auto" hangingPunct="1">
              <a:lnSpc>
                <a:spcPct val="150000"/>
              </a:lnSpc>
              <a:spcBef>
                <a:spcPct val="20000"/>
              </a:spcBef>
              <a:spcAft>
                <a:spcPts val="0"/>
              </a:spcAft>
              <a:defRPr/>
            </a:pPr>
            <a:r>
              <a:rPr lang="nn-NO" sz="1000" dirty="0" smtClean="0">
                <a:solidFill>
                  <a:schemeClr val="tx1"/>
                </a:solidFill>
                <a:latin typeface="Times New Roman" panose="02020603050405020304" pitchFamily="18" charset="0"/>
                <a:cs typeface="Times New Roman" panose="02020603050405020304" pitchFamily="18" charset="0"/>
              </a:rPr>
              <a:t>( </a:t>
            </a:r>
            <a:r>
              <a:rPr lang="nn-NO" sz="1000" dirty="0">
                <a:solidFill>
                  <a:schemeClr val="tx1"/>
                </a:solidFill>
                <a:latin typeface="Times New Roman" panose="02020603050405020304" pitchFamily="18" charset="0"/>
                <a:cs typeface="Times New Roman" panose="02020603050405020304" pitchFamily="18" charset="0"/>
              </a:rPr>
              <a:t>Rammeplanen 2017</a:t>
            </a:r>
            <a:r>
              <a:rPr lang="nn-NO" sz="1000" dirty="0" smtClean="0">
                <a:solidFill>
                  <a:schemeClr val="tx1"/>
                </a:solidFill>
                <a:latin typeface="Times New Roman" panose="02020603050405020304" pitchFamily="18" charset="0"/>
                <a:cs typeface="Times New Roman" panose="02020603050405020304" pitchFamily="18" charset="0"/>
              </a:rPr>
              <a:t>)</a:t>
            </a:r>
            <a:endParaRPr lang="nn-NO" sz="1000" dirty="0">
              <a:solidFill>
                <a:schemeClr val="tx1"/>
              </a:solidFill>
              <a:latin typeface="Times New Roman" panose="02020603050405020304" pitchFamily="18" charset="0"/>
              <a:cs typeface="Times New Roman" panose="02020603050405020304" pitchFamily="18" charset="0"/>
            </a:endParaRPr>
          </a:p>
        </p:txBody>
      </p:sp>
      <p:sp>
        <p:nvSpPr>
          <p:cNvPr id="84997" name="Plassholder for lysbildenummer 3"/>
          <p:cNvSpPr>
            <a:spLocks noGrp="1"/>
          </p:cNvSpPr>
          <p:nvPr>
            <p:ph type="sldNum" sz="quarter" idx="12"/>
          </p:nvPr>
        </p:nvSpPr>
        <p:spPr bwMode="auto">
          <a:xfrm>
            <a:off x="8163202" y="6309320"/>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EEE584F2-196F-4B6A-B204-A77AA669F767}" type="slidenum">
              <a:rPr lang="nn-NO" altLang="nb-NO">
                <a:solidFill>
                  <a:schemeClr val="tx2"/>
                </a:solidFill>
                <a:latin typeface="Arial" charset="0"/>
              </a:rPr>
              <a:pPr>
                <a:spcBef>
                  <a:spcPct val="0"/>
                </a:spcBef>
                <a:spcAft>
                  <a:spcPct val="0"/>
                </a:spcAft>
                <a:buClrTx/>
                <a:buFontTx/>
                <a:buNone/>
              </a:pPr>
              <a:t>20</a:t>
            </a:fld>
            <a:endParaRPr lang="nn-NO" altLang="nb-NO" dirty="0">
              <a:solidFill>
                <a:schemeClr val="tx2"/>
              </a:solidFill>
              <a:latin typeface="Arial" charset="0"/>
            </a:endParaRPr>
          </a:p>
        </p:txBody>
      </p:sp>
      <p:sp>
        <p:nvSpPr>
          <p:cNvPr id="84995" name="Rektangel 3"/>
          <p:cNvSpPr>
            <a:spLocks noChangeArrowheads="1"/>
          </p:cNvSpPr>
          <p:nvPr/>
        </p:nvSpPr>
        <p:spPr bwMode="auto">
          <a:xfrm>
            <a:off x="355527" y="170445"/>
            <a:ext cx="27763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2000" b="1" dirty="0">
                <a:latin typeface="Arial" charset="0"/>
              </a:rPr>
              <a:t>DOKUMENTASJON </a:t>
            </a:r>
          </a:p>
          <a:p>
            <a:pPr eaLnBrk="1" hangingPunct="1">
              <a:spcBef>
                <a:spcPct val="0"/>
              </a:spcBef>
              <a:spcAft>
                <a:spcPct val="0"/>
              </a:spcAft>
              <a:buClrTx/>
              <a:buFontTx/>
              <a:buNone/>
            </a:pPr>
            <a:r>
              <a:rPr lang="nn-NO" altLang="nb-NO" sz="2000" b="1" dirty="0">
                <a:latin typeface="Arial" charset="0"/>
              </a:rPr>
              <a:t>OG </a:t>
            </a:r>
            <a:r>
              <a:rPr lang="nn-NO" altLang="nb-NO" sz="2000" b="1" dirty="0" smtClean="0">
                <a:latin typeface="Arial" charset="0"/>
              </a:rPr>
              <a:t>VURDERING</a:t>
            </a:r>
          </a:p>
        </p:txBody>
      </p:sp>
      <p:pic>
        <p:nvPicPr>
          <p:cNvPr id="3" name="Bil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8817" y="149248"/>
            <a:ext cx="1827900" cy="1370925"/>
          </a:xfrm>
          <a:prstGeom prst="rect">
            <a:avLst/>
          </a:prstGeom>
        </p:spPr>
      </p:pic>
      <p:sp>
        <p:nvSpPr>
          <p:cNvPr id="5" name="TekstSylinder 4"/>
          <p:cNvSpPr txBox="1"/>
          <p:nvPr/>
        </p:nvSpPr>
        <p:spPr>
          <a:xfrm>
            <a:off x="4767018" y="1124744"/>
            <a:ext cx="4176464" cy="3176254"/>
          </a:xfrm>
          <a:prstGeom prst="rect">
            <a:avLst/>
          </a:prstGeom>
          <a:noFill/>
        </p:spPr>
        <p:txBody>
          <a:bodyPr wrap="square" rtlCol="0">
            <a:spAutoFit/>
          </a:bodyPr>
          <a:lstStyle/>
          <a:p>
            <a:r>
              <a:rPr lang="nn-NO" dirty="0" smtClean="0"/>
              <a:t>Dokumentasjon</a:t>
            </a:r>
          </a:p>
          <a:p>
            <a:pPr eaLnBrk="1" fontAlgn="auto" hangingPunct="1">
              <a:spcBef>
                <a:spcPct val="20000"/>
              </a:spcBef>
              <a:spcAft>
                <a:spcPts val="0"/>
              </a:spcAft>
              <a:buFont typeface="Wingdings" pitchFamily="2" charset="2"/>
              <a:buChar char="v"/>
              <a:defRPr/>
            </a:pPr>
            <a:r>
              <a:rPr lang="nn-NO" sz="1200" dirty="0">
                <a:latin typeface="Times New Roman" panose="02020603050405020304" pitchFamily="18" charset="0"/>
                <a:cs typeface="Times New Roman" panose="02020603050405020304" pitchFamily="18" charset="0"/>
              </a:rPr>
              <a:t> </a:t>
            </a:r>
            <a:r>
              <a:rPr lang="nn-NO" sz="1200" b="1" dirty="0">
                <a:solidFill>
                  <a:prstClr val="black"/>
                </a:solidFill>
                <a:latin typeface="Times New Roman" panose="02020603050405020304" pitchFamily="18" charset="0"/>
                <a:cs typeface="Times New Roman" panose="02020603050405020304" pitchFamily="18" charset="0"/>
              </a:rPr>
              <a:t>Bilete: </a:t>
            </a:r>
            <a:r>
              <a:rPr lang="nn-NO" sz="1200" dirty="0">
                <a:solidFill>
                  <a:prstClr val="black"/>
                </a:solidFill>
                <a:latin typeface="Times New Roman" panose="02020603050405020304" pitchFamily="18" charset="0"/>
                <a:cs typeface="Times New Roman" panose="02020603050405020304" pitchFamily="18" charset="0"/>
              </a:rPr>
              <a:t>Digital fotografering av aktivitetar, leik, turar, </a:t>
            </a:r>
            <a:r>
              <a:rPr lang="nn-NO" sz="1200" dirty="0" smtClean="0">
                <a:solidFill>
                  <a:prstClr val="black"/>
                </a:solidFill>
                <a:latin typeface="Times New Roman" panose="02020603050405020304" pitchFamily="18" charset="0"/>
                <a:cs typeface="Times New Roman" panose="02020603050405020304" pitchFamily="18" charset="0"/>
              </a:rPr>
              <a:t> </a:t>
            </a:r>
          </a:p>
          <a:p>
            <a:pPr eaLnBrk="1" fontAlgn="auto" hangingPunct="1">
              <a:spcBef>
                <a:spcPct val="20000"/>
              </a:spcBef>
              <a:spcAft>
                <a:spcPts val="0"/>
              </a:spcAft>
              <a:defRPr/>
            </a:pPr>
            <a:r>
              <a:rPr lang="nn-NO" sz="1200" dirty="0">
                <a:solidFill>
                  <a:prstClr val="black"/>
                </a:solidFill>
                <a:latin typeface="Times New Roman" panose="02020603050405020304" pitchFamily="18" charset="0"/>
                <a:cs typeface="Times New Roman" panose="02020603050405020304" pitchFamily="18" charset="0"/>
              </a:rPr>
              <a:t> </a:t>
            </a:r>
            <a:r>
              <a:rPr lang="nn-NO" sz="1200" dirty="0" smtClean="0">
                <a:solidFill>
                  <a:prstClr val="black"/>
                </a:solidFill>
                <a:latin typeface="Times New Roman" panose="02020603050405020304" pitchFamily="18" charset="0"/>
                <a:cs typeface="Times New Roman" panose="02020603050405020304" pitchFamily="18" charset="0"/>
              </a:rPr>
              <a:t>   opplevingar </a:t>
            </a:r>
            <a:r>
              <a:rPr lang="nn-NO" sz="1200" dirty="0">
                <a:solidFill>
                  <a:prstClr val="black"/>
                </a:solidFill>
                <a:latin typeface="Times New Roman" panose="02020603050405020304" pitchFamily="18" charset="0"/>
                <a:cs typeface="Times New Roman" panose="02020603050405020304" pitchFamily="18" charset="0"/>
              </a:rPr>
              <a:t>o.l</a:t>
            </a:r>
            <a:r>
              <a:rPr lang="nn-NO" sz="1200" dirty="0" smtClean="0">
                <a:solidFill>
                  <a:prstClr val="black"/>
                </a:solidFill>
                <a:latin typeface="Times New Roman" panose="02020603050405020304" pitchFamily="18" charset="0"/>
                <a:cs typeface="Times New Roman" panose="02020603050405020304" pitchFamily="18" charset="0"/>
              </a:rPr>
              <a:t>.</a:t>
            </a:r>
            <a:endParaRPr lang="nn-NO" sz="1200" dirty="0" smtClean="0">
              <a:latin typeface="Times New Roman" panose="02020603050405020304" pitchFamily="18" charset="0"/>
              <a:cs typeface="Times New Roman" panose="02020603050405020304" pitchFamily="18" charset="0"/>
            </a:endParaRPr>
          </a:p>
          <a:p>
            <a:pPr eaLnBrk="1" fontAlgn="auto" hangingPunct="1">
              <a:spcBef>
                <a:spcPct val="20000"/>
              </a:spcBef>
              <a:spcAft>
                <a:spcPts val="0"/>
              </a:spcAft>
              <a:buFont typeface="Wingdings" pitchFamily="2" charset="2"/>
              <a:buChar char="v"/>
              <a:defRPr/>
            </a:pPr>
            <a:r>
              <a:rPr lang="nn-NO" sz="1200" dirty="0" smtClean="0">
                <a:latin typeface="Times New Roman" panose="02020603050405020304" pitchFamily="18" charset="0"/>
                <a:cs typeface="Times New Roman" panose="02020603050405020304" pitchFamily="18" charset="0"/>
              </a:rPr>
              <a:t>Personalet syner </a:t>
            </a:r>
            <a:r>
              <a:rPr lang="nn-NO" sz="1200" dirty="0">
                <a:latin typeface="Times New Roman" panose="02020603050405020304" pitchFamily="18" charset="0"/>
                <a:cs typeface="Times New Roman" panose="02020603050405020304" pitchFamily="18" charset="0"/>
              </a:rPr>
              <a:t>barnehagen sitt innhald gjennom </a:t>
            </a:r>
            <a:r>
              <a:rPr lang="nn-NO" sz="1200" dirty="0" smtClean="0">
                <a:latin typeface="Times New Roman" panose="02020603050405020304" pitchFamily="18" charset="0"/>
                <a:cs typeface="Times New Roman" panose="02020603050405020304" pitchFamily="18" charset="0"/>
              </a:rPr>
              <a:t>planar</a:t>
            </a:r>
            <a:r>
              <a:rPr lang="nn-NO" sz="1200" dirty="0">
                <a:latin typeface="Times New Roman" panose="02020603050405020304" pitchFamily="18" charset="0"/>
                <a:cs typeface="Times New Roman" panose="02020603050405020304" pitchFamily="18" charset="0"/>
              </a:rPr>
              <a:t>, </a:t>
            </a:r>
            <a:r>
              <a:rPr lang="nn-NO" sz="1200" dirty="0" smtClean="0">
                <a:latin typeface="Times New Roman" panose="02020603050405020304" pitchFamily="18" charset="0"/>
                <a:cs typeface="Times New Roman" panose="02020603050405020304" pitchFamily="18" charset="0"/>
              </a:rPr>
              <a:t> </a:t>
            </a:r>
          </a:p>
          <a:p>
            <a:pPr eaLnBrk="1" fontAlgn="auto" hangingPunct="1">
              <a:spcBef>
                <a:spcPct val="20000"/>
              </a:spcBef>
              <a:spcAft>
                <a:spcPts val="0"/>
              </a:spcAft>
              <a:defRPr/>
            </a:pPr>
            <a:r>
              <a:rPr lang="nn-NO" sz="1200" dirty="0">
                <a:latin typeface="Times New Roman" panose="02020603050405020304" pitchFamily="18" charset="0"/>
                <a:cs typeface="Times New Roman" panose="02020603050405020304" pitchFamily="18" charset="0"/>
              </a:rPr>
              <a:t> </a:t>
            </a:r>
            <a:r>
              <a:rPr lang="nn-NO" sz="1200" dirty="0" smtClean="0">
                <a:latin typeface="Times New Roman" panose="02020603050405020304" pitchFamily="18" charset="0"/>
                <a:cs typeface="Times New Roman" panose="02020603050405020304" pitchFamily="18" charset="0"/>
              </a:rPr>
              <a:t>   bilete</a:t>
            </a:r>
            <a:r>
              <a:rPr lang="nn-NO" sz="1200" dirty="0">
                <a:latin typeface="Times New Roman" panose="02020603050405020304" pitchFamily="18" charset="0"/>
                <a:cs typeface="Times New Roman" panose="02020603050405020304" pitchFamily="18" charset="0"/>
              </a:rPr>
              <a:t>, </a:t>
            </a:r>
            <a:r>
              <a:rPr lang="nn-NO" sz="1200" dirty="0" smtClean="0">
                <a:latin typeface="Times New Roman" panose="02020603050405020304" pitchFamily="18" charset="0"/>
                <a:cs typeface="Times New Roman" panose="02020603050405020304" pitchFamily="18" charset="0"/>
              </a:rPr>
              <a:t>plakatar.</a:t>
            </a:r>
            <a:endParaRPr lang="nn-NO" sz="1200" dirty="0">
              <a:latin typeface="Times New Roman" panose="02020603050405020304" pitchFamily="18" charset="0"/>
              <a:cs typeface="Times New Roman" panose="02020603050405020304" pitchFamily="18" charset="0"/>
            </a:endParaRPr>
          </a:p>
          <a:p>
            <a:pPr eaLnBrk="1" fontAlgn="auto" hangingPunct="1">
              <a:spcBef>
                <a:spcPct val="20000"/>
              </a:spcBef>
              <a:spcAft>
                <a:spcPts val="0"/>
              </a:spcAft>
              <a:buFont typeface="Wingdings" pitchFamily="2" charset="2"/>
              <a:buChar char="v"/>
              <a:defRPr/>
            </a:pPr>
            <a:r>
              <a:rPr lang="nn-NO" sz="1200" dirty="0">
                <a:latin typeface="Times New Roman" panose="02020603050405020304" pitchFamily="18" charset="0"/>
                <a:cs typeface="Times New Roman" panose="02020603050405020304" pitchFamily="18" charset="0"/>
              </a:rPr>
              <a:t>Vi dokumenterer barna sine arbeid ved å stille dei ut/ henge </a:t>
            </a:r>
            <a:endParaRPr lang="nn-NO" sz="1200" dirty="0" smtClean="0">
              <a:latin typeface="Times New Roman" panose="02020603050405020304" pitchFamily="18" charset="0"/>
              <a:cs typeface="Times New Roman" panose="02020603050405020304" pitchFamily="18" charset="0"/>
            </a:endParaRPr>
          </a:p>
          <a:p>
            <a:pPr eaLnBrk="1" fontAlgn="auto" hangingPunct="1">
              <a:spcBef>
                <a:spcPct val="20000"/>
              </a:spcBef>
              <a:spcAft>
                <a:spcPts val="0"/>
              </a:spcAft>
              <a:defRPr/>
            </a:pPr>
            <a:r>
              <a:rPr lang="nn-NO" sz="1200" dirty="0">
                <a:latin typeface="Times New Roman" panose="02020603050405020304" pitchFamily="18" charset="0"/>
                <a:cs typeface="Times New Roman" panose="02020603050405020304" pitchFamily="18" charset="0"/>
              </a:rPr>
              <a:t> </a:t>
            </a:r>
            <a:r>
              <a:rPr lang="nn-NO" sz="1200" dirty="0" smtClean="0">
                <a:latin typeface="Times New Roman" panose="02020603050405020304" pitchFamily="18" charset="0"/>
                <a:cs typeface="Times New Roman" panose="02020603050405020304" pitchFamily="18" charset="0"/>
              </a:rPr>
              <a:t>    dei </a:t>
            </a:r>
            <a:r>
              <a:rPr lang="nn-NO" sz="1200" dirty="0">
                <a:latin typeface="Times New Roman" panose="02020603050405020304" pitchFamily="18" charset="0"/>
                <a:cs typeface="Times New Roman" panose="02020603050405020304" pitchFamily="18" charset="0"/>
              </a:rPr>
              <a:t>opp på </a:t>
            </a:r>
            <a:r>
              <a:rPr lang="nn-NO" sz="1200" dirty="0" smtClean="0">
                <a:latin typeface="Times New Roman" panose="02020603050405020304" pitchFamily="18" charset="0"/>
                <a:cs typeface="Times New Roman" panose="02020603050405020304" pitchFamily="18" charset="0"/>
              </a:rPr>
              <a:t>avdelinga.</a:t>
            </a:r>
          </a:p>
          <a:p>
            <a:pPr marL="171450" indent="-171450" eaLnBrk="1" fontAlgn="auto" hangingPunct="1">
              <a:spcBef>
                <a:spcPct val="20000"/>
              </a:spcBef>
              <a:spcAft>
                <a:spcPts val="0"/>
              </a:spcAft>
              <a:buFont typeface="Wingdings" panose="05000000000000000000" pitchFamily="2" charset="2"/>
              <a:buChar char="v"/>
              <a:defRPr/>
            </a:pPr>
            <a:r>
              <a:rPr lang="nn-NO" sz="1200" dirty="0" smtClean="0">
                <a:solidFill>
                  <a:prstClr val="black"/>
                </a:solidFill>
                <a:latin typeface="Times New Roman" panose="02020603050405020304" pitchFamily="18" charset="0"/>
                <a:cs typeface="Times New Roman" panose="02020603050405020304" pitchFamily="18" charset="0"/>
              </a:rPr>
              <a:t>Permen </a:t>
            </a:r>
            <a:r>
              <a:rPr lang="nn-NO" sz="1200" dirty="0">
                <a:solidFill>
                  <a:prstClr val="black"/>
                </a:solidFill>
                <a:latin typeface="Times New Roman" panose="02020603050405020304" pitchFamily="18" charset="0"/>
                <a:cs typeface="Times New Roman" panose="02020603050405020304" pitchFamily="18" charset="0"/>
              </a:rPr>
              <a:t>min : </a:t>
            </a:r>
            <a:r>
              <a:rPr lang="nn-NO" sz="1200" dirty="0" smtClean="0">
                <a:solidFill>
                  <a:prstClr val="black"/>
                </a:solidFill>
                <a:latin typeface="Times New Roman" panose="02020603050405020304" pitchFamily="18" charset="0"/>
                <a:cs typeface="Times New Roman" panose="02020603050405020304" pitchFamily="18" charset="0"/>
              </a:rPr>
              <a:t>Borna har kvar sin </a:t>
            </a:r>
            <a:r>
              <a:rPr lang="nn-NO" sz="1200" dirty="0">
                <a:solidFill>
                  <a:prstClr val="black"/>
                </a:solidFill>
                <a:latin typeface="Times New Roman" panose="02020603050405020304" pitchFamily="18" charset="0"/>
                <a:cs typeface="Times New Roman" panose="02020603050405020304" pitchFamily="18" charset="0"/>
              </a:rPr>
              <a:t>perm </a:t>
            </a:r>
            <a:r>
              <a:rPr lang="nn-NO" sz="1200" dirty="0" smtClean="0">
                <a:solidFill>
                  <a:prstClr val="black"/>
                </a:solidFill>
                <a:latin typeface="Times New Roman" panose="02020603050405020304" pitchFamily="18" charset="0"/>
                <a:cs typeface="Times New Roman" panose="02020603050405020304" pitchFamily="18" charset="0"/>
              </a:rPr>
              <a:t> der bilete, teikningar og ulike arbeid vert samla gjennom barnehageåra.</a:t>
            </a:r>
          </a:p>
          <a:p>
            <a:pPr marL="171450" indent="-171450" eaLnBrk="1" fontAlgn="auto" hangingPunct="1">
              <a:spcBef>
                <a:spcPct val="20000"/>
              </a:spcBef>
              <a:spcAft>
                <a:spcPts val="0"/>
              </a:spcAft>
              <a:buFont typeface="Wingdings" panose="05000000000000000000" pitchFamily="2" charset="2"/>
              <a:buChar char="v"/>
              <a:defRPr/>
            </a:pPr>
            <a:endParaRPr lang="nn-NO" sz="800" dirty="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nn-NO" sz="1200" dirty="0" smtClean="0">
                <a:solidFill>
                  <a:prstClr val="black"/>
                </a:solidFill>
                <a:latin typeface="Times New Roman" panose="02020603050405020304" pitchFamily="18" charset="0"/>
                <a:cs typeface="Times New Roman" panose="02020603050405020304" pitchFamily="18" charset="0"/>
              </a:rPr>
              <a:t>Månadsbrev </a:t>
            </a:r>
            <a:r>
              <a:rPr lang="nn-NO" sz="1200" dirty="0">
                <a:solidFill>
                  <a:prstClr val="black"/>
                </a:solidFill>
                <a:latin typeface="Times New Roman" panose="02020603050405020304" pitchFamily="18" charset="0"/>
                <a:cs typeface="Times New Roman" panose="02020603050405020304" pitchFamily="18" charset="0"/>
              </a:rPr>
              <a:t>: </a:t>
            </a:r>
            <a:r>
              <a:rPr lang="nn-NO" sz="1200" dirty="0" smtClean="0">
                <a:solidFill>
                  <a:prstClr val="black"/>
                </a:solidFill>
                <a:latin typeface="Times New Roman" panose="02020603050405020304" pitchFamily="18" charset="0"/>
                <a:cs typeface="Times New Roman" panose="02020603050405020304" pitchFamily="18" charset="0"/>
              </a:rPr>
              <a:t>pedagogisk leiar sender ut informasjonsskriv med kort oppsummering og bilete av det vi har jobba med og meir detaljert om det vi skal jobbe. med for at foreldre får </a:t>
            </a:r>
            <a:r>
              <a:rPr lang="nn-NO" sz="1200" dirty="0">
                <a:solidFill>
                  <a:prstClr val="black"/>
                </a:solidFill>
                <a:latin typeface="Times New Roman" panose="02020603050405020304" pitchFamily="18" charset="0"/>
                <a:cs typeface="Times New Roman" panose="02020603050405020304" pitchFamily="18" charset="0"/>
              </a:rPr>
              <a:t>oversikt over innhaldet på </a:t>
            </a:r>
            <a:r>
              <a:rPr lang="nn-NO" sz="1200" dirty="0" smtClean="0">
                <a:solidFill>
                  <a:prstClr val="black"/>
                </a:solidFill>
                <a:latin typeface="Times New Roman" panose="02020603050405020304" pitchFamily="18" charset="0"/>
                <a:cs typeface="Times New Roman" panose="02020603050405020304" pitchFamily="18" charset="0"/>
              </a:rPr>
              <a:t>avdelingane</a:t>
            </a:r>
            <a:r>
              <a:rPr lang="nn-NO" sz="1200" dirty="0">
                <a:solidFill>
                  <a:prstClr val="black"/>
                </a:solidFill>
                <a:latin typeface="Times New Roman" panose="02020603050405020304" pitchFamily="18" charset="0"/>
                <a:cs typeface="Times New Roman" panose="02020603050405020304" pitchFamily="18" charset="0"/>
              </a:rPr>
              <a:t>.</a:t>
            </a:r>
            <a:endParaRPr lang="nn-NO" sz="1200" dirty="0" smtClean="0">
              <a:solidFill>
                <a:prstClr val="black"/>
              </a:solidFill>
              <a:latin typeface="Times New Roman" panose="02020603050405020304" pitchFamily="18" charset="0"/>
              <a:cs typeface="Times New Roman" panose="02020603050405020304" pitchFamily="18" charset="0"/>
            </a:endParaRPr>
          </a:p>
          <a:p>
            <a:endParaRPr lang="nn-NO" sz="1200" dirty="0">
              <a:solidFill>
                <a:prstClr val="black"/>
              </a:solidFill>
              <a:latin typeface="Times New Roman" panose="02020603050405020304" pitchFamily="18" charset="0"/>
              <a:cs typeface="Times New Roman" panose="02020603050405020304" pitchFamily="18" charset="0"/>
            </a:endParaRPr>
          </a:p>
        </p:txBody>
      </p:sp>
      <p:sp>
        <p:nvSpPr>
          <p:cNvPr id="7" name="TekstSylinder 6"/>
          <p:cNvSpPr txBox="1"/>
          <p:nvPr/>
        </p:nvSpPr>
        <p:spPr>
          <a:xfrm>
            <a:off x="314516" y="1124744"/>
            <a:ext cx="3897444" cy="4068806"/>
          </a:xfrm>
          <a:prstGeom prst="rect">
            <a:avLst/>
          </a:prstGeom>
          <a:noFill/>
        </p:spPr>
        <p:txBody>
          <a:bodyPr wrap="square" rtlCol="0">
            <a:spAutoFit/>
          </a:bodyPr>
          <a:lstStyle/>
          <a:p>
            <a:pPr lvl="0" eaLnBrk="1" fontAlgn="auto" hangingPunct="1">
              <a:spcBef>
                <a:spcPct val="20000"/>
              </a:spcBef>
              <a:spcAft>
                <a:spcPts val="0"/>
              </a:spcAft>
              <a:defRPr/>
            </a:pPr>
            <a:r>
              <a:rPr lang="nn-NO" sz="1600" b="1" dirty="0">
                <a:solidFill>
                  <a:prstClr val="black"/>
                </a:solidFill>
                <a:latin typeface="Arial" pitchFamily="34" charset="0"/>
                <a:cs typeface="Arial" pitchFamily="34" charset="0"/>
              </a:rPr>
              <a:t>Vurdering </a:t>
            </a:r>
          </a:p>
          <a:p>
            <a:pPr marL="171450" lvl="0" indent="-171450" eaLnBrk="1" fontAlgn="auto" hangingPunct="1">
              <a:spcBef>
                <a:spcPct val="20000"/>
              </a:spcBef>
              <a:spcAft>
                <a:spcPts val="0"/>
              </a:spcAft>
              <a:buFont typeface="Wingdings" panose="05000000000000000000" pitchFamily="2" charset="2"/>
              <a:buChar char="v"/>
              <a:defRPr/>
            </a:pPr>
            <a:r>
              <a:rPr lang="nn-NO" sz="1200" dirty="0">
                <a:solidFill>
                  <a:prstClr val="black"/>
                </a:solidFill>
                <a:latin typeface="Times New Roman" panose="02020603050405020304" pitchFamily="18" charset="0"/>
                <a:cs typeface="Times New Roman" panose="02020603050405020304" pitchFamily="18" charset="0"/>
              </a:rPr>
              <a:t>Samtalar og tilbakemeldingar frå barn og foreldre.</a:t>
            </a:r>
          </a:p>
          <a:p>
            <a:pPr lvl="0" eaLnBrk="1" fontAlgn="auto" hangingPunct="1">
              <a:lnSpc>
                <a:spcPct val="150000"/>
              </a:lnSpc>
              <a:spcBef>
                <a:spcPct val="20000"/>
              </a:spcBef>
              <a:spcAft>
                <a:spcPts val="0"/>
              </a:spcAft>
              <a:buFont typeface="Wingdings" pitchFamily="2" charset="2"/>
              <a:buChar char="v"/>
              <a:defRPr/>
            </a:pPr>
            <a:r>
              <a:rPr lang="nn-NO" sz="1200" dirty="0">
                <a:solidFill>
                  <a:prstClr val="black"/>
                </a:solidFill>
                <a:latin typeface="Times New Roman" panose="02020603050405020304" pitchFamily="18" charset="0"/>
                <a:cs typeface="Times New Roman" panose="02020603050405020304" pitchFamily="18" charset="0"/>
              </a:rPr>
              <a:t> </a:t>
            </a:r>
            <a:r>
              <a:rPr lang="nn-NO" sz="1200" dirty="0" smtClean="0">
                <a:solidFill>
                  <a:prstClr val="black"/>
                </a:solidFill>
                <a:latin typeface="Times New Roman" panose="02020603050405020304" pitchFamily="18" charset="0"/>
                <a:cs typeface="Times New Roman" panose="02020603050405020304" pitchFamily="18" charset="0"/>
              </a:rPr>
              <a:t>Systematisk </a:t>
            </a:r>
            <a:r>
              <a:rPr lang="nn-NO" sz="1200" dirty="0">
                <a:solidFill>
                  <a:prstClr val="black"/>
                </a:solidFill>
                <a:latin typeface="Times New Roman" panose="02020603050405020304" pitchFamily="18" charset="0"/>
                <a:cs typeface="Times New Roman" panose="02020603050405020304" pitchFamily="18" charset="0"/>
              </a:rPr>
              <a:t>vurdering går føre seg på avdelingsmøte/ </a:t>
            </a:r>
            <a:r>
              <a:rPr lang="nn-NO" sz="1200" dirty="0" smtClean="0">
                <a:solidFill>
                  <a:prstClr val="black"/>
                </a:solidFill>
                <a:latin typeface="Times New Roman" panose="02020603050405020304" pitchFamily="18" charset="0"/>
                <a:cs typeface="Times New Roman" panose="02020603050405020304" pitchFamily="18" charset="0"/>
              </a:rPr>
              <a:t>personalmøte og planleggingsdagar</a:t>
            </a:r>
            <a:r>
              <a:rPr lang="nn-NO" sz="1200" dirty="0">
                <a:solidFill>
                  <a:prstClr val="black"/>
                </a:solidFill>
                <a:latin typeface="Times New Roman" panose="02020603050405020304" pitchFamily="18" charset="0"/>
                <a:cs typeface="Times New Roman" panose="02020603050405020304" pitchFamily="18" charset="0"/>
              </a:rPr>
              <a:t>.</a:t>
            </a:r>
          </a:p>
          <a:p>
            <a:pPr lvl="0" eaLnBrk="1" fontAlgn="auto" hangingPunct="1">
              <a:lnSpc>
                <a:spcPct val="150000"/>
              </a:lnSpc>
              <a:spcBef>
                <a:spcPct val="20000"/>
              </a:spcBef>
              <a:spcAft>
                <a:spcPts val="0"/>
              </a:spcAft>
              <a:buFont typeface="Wingdings" pitchFamily="2" charset="2"/>
              <a:buChar char="v"/>
              <a:defRPr/>
            </a:pPr>
            <a:r>
              <a:rPr lang="nn-NO" sz="1200" dirty="0">
                <a:solidFill>
                  <a:prstClr val="black"/>
                </a:solidFill>
                <a:latin typeface="Times New Roman" panose="02020603050405020304" pitchFamily="18" charset="0"/>
                <a:cs typeface="Times New Roman" panose="02020603050405020304" pitchFamily="18" charset="0"/>
              </a:rPr>
              <a:t>Vi </a:t>
            </a:r>
            <a:r>
              <a:rPr lang="nn-NO" sz="1200" dirty="0" smtClean="0">
                <a:solidFill>
                  <a:prstClr val="black"/>
                </a:solidFill>
                <a:latin typeface="Times New Roman" panose="02020603050405020304" pitchFamily="18" charset="0"/>
                <a:cs typeface="Times New Roman" panose="02020603050405020304" pitchFamily="18" charset="0"/>
              </a:rPr>
              <a:t>nyttar TRAS og ALLE MED  </a:t>
            </a:r>
          </a:p>
          <a:p>
            <a:pPr lvl="0" eaLnBrk="1" fontAlgn="auto" hangingPunct="1">
              <a:lnSpc>
                <a:spcPct val="150000"/>
              </a:lnSpc>
              <a:spcBef>
                <a:spcPct val="20000"/>
              </a:spcBef>
              <a:spcAft>
                <a:spcPts val="0"/>
              </a:spcAft>
              <a:buFont typeface="Wingdings" pitchFamily="2" charset="2"/>
              <a:buChar char="v"/>
              <a:defRPr/>
            </a:pPr>
            <a:r>
              <a:rPr lang="nn-NO" sz="1200" dirty="0" smtClean="0">
                <a:solidFill>
                  <a:prstClr val="black"/>
                </a:solidFill>
                <a:latin typeface="Times New Roman" panose="02020603050405020304" pitchFamily="18" charset="0"/>
                <a:cs typeface="Times New Roman" panose="02020603050405020304" pitchFamily="18" charset="0"/>
              </a:rPr>
              <a:t>Vurderer </a:t>
            </a:r>
            <a:r>
              <a:rPr lang="nn-NO" sz="1200" dirty="0">
                <a:solidFill>
                  <a:prstClr val="black"/>
                </a:solidFill>
                <a:latin typeface="Times New Roman" panose="02020603050405020304" pitchFamily="18" charset="0"/>
                <a:cs typeface="Times New Roman" panose="02020603050405020304" pitchFamily="18" charset="0"/>
              </a:rPr>
              <a:t>gjennomføring av månadsplan på avdelingsmøte</a:t>
            </a:r>
          </a:p>
          <a:p>
            <a:pPr lvl="0" eaLnBrk="1" fontAlgn="auto" hangingPunct="1">
              <a:lnSpc>
                <a:spcPct val="150000"/>
              </a:lnSpc>
              <a:spcBef>
                <a:spcPct val="20000"/>
              </a:spcBef>
              <a:spcAft>
                <a:spcPts val="0"/>
              </a:spcAft>
              <a:buFont typeface="Wingdings" pitchFamily="2" charset="2"/>
              <a:buChar char="v"/>
              <a:defRPr/>
            </a:pPr>
            <a:r>
              <a:rPr lang="nn-NO" sz="1200" dirty="0" smtClean="0">
                <a:solidFill>
                  <a:prstClr val="black"/>
                </a:solidFill>
                <a:latin typeface="Times New Roman" panose="02020603050405020304" pitchFamily="18" charset="0"/>
                <a:cs typeface="Times New Roman" panose="02020603050405020304" pitchFamily="18" charset="0"/>
              </a:rPr>
              <a:t>Vi </a:t>
            </a:r>
            <a:r>
              <a:rPr lang="nn-NO" sz="1200" dirty="0">
                <a:solidFill>
                  <a:prstClr val="black"/>
                </a:solidFill>
                <a:latin typeface="Times New Roman" panose="02020603050405020304" pitchFamily="18" charset="0"/>
                <a:cs typeface="Times New Roman" panose="02020603050405020304" pitchFamily="18" charset="0"/>
              </a:rPr>
              <a:t>nyttar, eit internt vurderingsverkty</a:t>
            </a:r>
            <a:r>
              <a:rPr lang="nn-NO" sz="1200" dirty="0" smtClean="0">
                <a:solidFill>
                  <a:prstClr val="black"/>
                </a:solidFill>
                <a:latin typeface="Times New Roman" panose="02020603050405020304" pitchFamily="18" charset="0"/>
                <a:cs typeface="Times New Roman" panose="02020603050405020304" pitchFamily="18" charset="0"/>
              </a:rPr>
              <a:t>.</a:t>
            </a:r>
          </a:p>
          <a:p>
            <a:pPr lvl="0" eaLnBrk="1" fontAlgn="auto" hangingPunct="1">
              <a:lnSpc>
                <a:spcPct val="150000"/>
              </a:lnSpc>
              <a:spcBef>
                <a:spcPct val="20000"/>
              </a:spcBef>
              <a:spcAft>
                <a:spcPts val="0"/>
              </a:spcAft>
              <a:buFont typeface="Wingdings" pitchFamily="2" charset="2"/>
              <a:buChar char="v"/>
              <a:defRPr/>
            </a:pPr>
            <a:r>
              <a:rPr lang="nn-NO" sz="1200" dirty="0" smtClean="0">
                <a:solidFill>
                  <a:prstClr val="black"/>
                </a:solidFill>
                <a:latin typeface="Times New Roman" panose="02020603050405020304" pitchFamily="18" charset="0"/>
                <a:cs typeface="Times New Roman" panose="02020603050405020304" pitchFamily="18" charset="0"/>
              </a:rPr>
              <a:t> Borna </a:t>
            </a:r>
            <a:r>
              <a:rPr lang="nn-NO" sz="1200" dirty="0">
                <a:solidFill>
                  <a:prstClr val="black"/>
                </a:solidFill>
                <a:latin typeface="Times New Roman" panose="02020603050405020304" pitchFamily="18" charset="0"/>
                <a:cs typeface="Times New Roman" panose="02020603050405020304" pitchFamily="18" charset="0"/>
              </a:rPr>
              <a:t>sine teikningar uttrykkjer eigne erfaringar, opplevingar og kjensler som </a:t>
            </a:r>
            <a:r>
              <a:rPr lang="nn-NO" sz="1200" dirty="0" smtClean="0">
                <a:solidFill>
                  <a:prstClr val="black"/>
                </a:solidFill>
                <a:latin typeface="Times New Roman" panose="02020603050405020304" pitchFamily="18" charset="0"/>
                <a:cs typeface="Times New Roman" panose="02020603050405020304" pitchFamily="18" charset="0"/>
              </a:rPr>
              <a:t>kan </a:t>
            </a:r>
            <a:r>
              <a:rPr lang="nn-NO" sz="1200" smtClean="0">
                <a:solidFill>
                  <a:prstClr val="black"/>
                </a:solidFill>
                <a:latin typeface="Times New Roman" panose="02020603050405020304" pitchFamily="18" charset="0"/>
                <a:cs typeface="Times New Roman" panose="02020603050405020304" pitchFamily="18" charset="0"/>
              </a:rPr>
              <a:t>bidra til viktig </a:t>
            </a:r>
            <a:r>
              <a:rPr lang="nn-NO" sz="1200" dirty="0">
                <a:solidFill>
                  <a:prstClr val="black"/>
                </a:solidFill>
                <a:latin typeface="Times New Roman" panose="02020603050405020304" pitchFamily="18" charset="0"/>
                <a:cs typeface="Times New Roman" panose="02020603050405020304" pitchFamily="18" charset="0"/>
              </a:rPr>
              <a:t>informasjon om borna sin kvardag.</a:t>
            </a:r>
            <a:r>
              <a:rPr lang="nn-NO" sz="1200" b="1" dirty="0">
                <a:solidFill>
                  <a:prstClr val="black"/>
                </a:solidFill>
                <a:latin typeface="Times New Roman" panose="02020603050405020304" pitchFamily="18" charset="0"/>
                <a:cs typeface="Times New Roman" panose="02020603050405020304" pitchFamily="18" charset="0"/>
              </a:rPr>
              <a:t> </a:t>
            </a:r>
          </a:p>
          <a:p>
            <a:pPr eaLnBrk="1" fontAlgn="auto" hangingPunct="1">
              <a:lnSpc>
                <a:spcPct val="150000"/>
              </a:lnSpc>
              <a:spcBef>
                <a:spcPct val="20000"/>
              </a:spcBef>
              <a:spcAft>
                <a:spcPts val="0"/>
              </a:spcAft>
              <a:buFont typeface="Wingdings" pitchFamily="2" charset="2"/>
              <a:buChar char="v"/>
              <a:defRPr/>
            </a:pPr>
            <a:r>
              <a:rPr lang="nn-NO" sz="1200" u="sng" dirty="0" smtClean="0">
                <a:solidFill>
                  <a:prstClr val="black"/>
                </a:solidFill>
                <a:latin typeface="Times New Roman" panose="02020603050405020304" pitchFamily="18" charset="0"/>
                <a:cs typeface="Times New Roman" panose="02020603050405020304" pitchFamily="18" charset="0"/>
              </a:rPr>
              <a:t>Praksisforteljingar</a:t>
            </a:r>
            <a:r>
              <a:rPr lang="nn-NO" sz="1200" dirty="0">
                <a:solidFill>
                  <a:prstClr val="black"/>
                </a:solidFill>
                <a:latin typeface="Times New Roman" panose="02020603050405020304" pitchFamily="18" charset="0"/>
                <a:cs typeface="Times New Roman" panose="02020603050405020304" pitchFamily="18" charset="0"/>
              </a:rPr>
              <a:t>: </a:t>
            </a:r>
            <a:r>
              <a:rPr lang="nn-NO" sz="1200" dirty="0" smtClean="0">
                <a:solidFill>
                  <a:prstClr val="black"/>
                </a:solidFill>
                <a:latin typeface="Times New Roman" panose="02020603050405020304" pitchFamily="18" charset="0"/>
                <a:cs typeface="Times New Roman" panose="02020603050405020304" pitchFamily="18" charset="0"/>
              </a:rPr>
              <a:t>Personale sine opplevingar og observasjonar i </a:t>
            </a:r>
            <a:r>
              <a:rPr lang="nn-NO" sz="1200" dirty="0">
                <a:solidFill>
                  <a:prstClr val="black"/>
                </a:solidFill>
                <a:latin typeface="Times New Roman" panose="02020603050405020304" pitchFamily="18" charset="0"/>
                <a:cs typeface="Times New Roman" panose="02020603050405020304" pitchFamily="18" charset="0"/>
              </a:rPr>
              <a:t>arbeidet med borna blir </a:t>
            </a:r>
            <a:r>
              <a:rPr lang="nn-NO" sz="1200" dirty="0" smtClean="0">
                <a:solidFill>
                  <a:prstClr val="black"/>
                </a:solidFill>
                <a:latin typeface="Times New Roman" panose="02020603050405020304" pitchFamily="18" charset="0"/>
                <a:cs typeface="Times New Roman" panose="02020603050405020304" pitchFamily="18" charset="0"/>
              </a:rPr>
              <a:t>skriftleggjort som  </a:t>
            </a:r>
            <a:r>
              <a:rPr lang="nn-NO" sz="1200" dirty="0">
                <a:solidFill>
                  <a:prstClr val="black"/>
                </a:solidFill>
                <a:latin typeface="Times New Roman" panose="02020603050405020304" pitchFamily="18" charset="0"/>
                <a:cs typeface="Times New Roman" panose="02020603050405020304" pitchFamily="18" charset="0"/>
              </a:rPr>
              <a:t>utgangspunkt for refleksjon </a:t>
            </a:r>
            <a:r>
              <a:rPr lang="nn-NO" sz="1200" dirty="0" smtClean="0">
                <a:solidFill>
                  <a:prstClr val="black"/>
                </a:solidFill>
                <a:latin typeface="Times New Roman" panose="02020603050405020304" pitchFamily="18" charset="0"/>
                <a:cs typeface="Times New Roman" panose="02020603050405020304" pitchFamily="18" charset="0"/>
              </a:rPr>
              <a:t>kring dei </a:t>
            </a:r>
            <a:r>
              <a:rPr lang="nn-NO" sz="1200" dirty="0">
                <a:solidFill>
                  <a:prstClr val="black"/>
                </a:solidFill>
                <a:latin typeface="Times New Roman" panose="02020603050405020304" pitchFamily="18" charset="0"/>
                <a:cs typeface="Times New Roman" panose="02020603050405020304" pitchFamily="18" charset="0"/>
              </a:rPr>
              <a:t>vaksne sin pedagogisk </a:t>
            </a:r>
            <a:r>
              <a:rPr lang="nn-NO" sz="1200" dirty="0" smtClean="0">
                <a:solidFill>
                  <a:prstClr val="black"/>
                </a:solidFill>
                <a:latin typeface="Times New Roman" panose="02020603050405020304" pitchFamily="18" charset="0"/>
                <a:cs typeface="Times New Roman" panose="02020603050405020304" pitchFamily="18" charset="0"/>
              </a:rPr>
              <a:t>praksis og borna </a:t>
            </a:r>
            <a:r>
              <a:rPr lang="nn-NO" sz="1200" dirty="0">
                <a:solidFill>
                  <a:prstClr val="black"/>
                </a:solidFill>
                <a:latin typeface="Times New Roman" panose="02020603050405020304" pitchFamily="18" charset="0"/>
                <a:cs typeface="Times New Roman" panose="02020603050405020304" pitchFamily="18" charset="0"/>
              </a:rPr>
              <a:t>sin trivsel og </a:t>
            </a:r>
            <a:r>
              <a:rPr lang="nn-NO" sz="1200" dirty="0" smtClean="0">
                <a:solidFill>
                  <a:prstClr val="black"/>
                </a:solidFill>
                <a:latin typeface="Times New Roman" panose="02020603050405020304" pitchFamily="18" charset="0"/>
                <a:cs typeface="Times New Roman" panose="02020603050405020304" pitchFamily="18" charset="0"/>
              </a:rPr>
              <a:t>utvikling</a:t>
            </a:r>
            <a:endParaRPr lang="nb-NO" dirty="0">
              <a:solidFill>
                <a:prstClr val="white"/>
              </a:solidFill>
              <a:latin typeface="Verdana"/>
              <a:cs typeface="+mn-cs"/>
            </a:endParaRPr>
          </a:p>
        </p:txBody>
      </p:sp>
      <p:sp>
        <p:nvSpPr>
          <p:cNvPr id="8" name="TekstSylinder 7"/>
          <p:cNvSpPr txBox="1"/>
          <p:nvPr/>
        </p:nvSpPr>
        <p:spPr>
          <a:xfrm>
            <a:off x="187522" y="5473471"/>
            <a:ext cx="4024438" cy="1046440"/>
          </a:xfrm>
          <a:prstGeom prst="rect">
            <a:avLst/>
          </a:prstGeom>
          <a:noFill/>
          <a:ln>
            <a:solidFill>
              <a:schemeClr val="accent1">
                <a:lumMod val="75000"/>
              </a:schemeClr>
            </a:solidFill>
          </a:ln>
        </p:spPr>
        <p:txBody>
          <a:bodyPr wrap="square" rtlCol="0">
            <a:spAutoFit/>
          </a:bodyPr>
          <a:lstStyle/>
          <a:p>
            <a:pPr lvl="0" eaLnBrk="1" fontAlgn="auto" hangingPunct="1">
              <a:lnSpc>
                <a:spcPct val="150000"/>
              </a:lnSpc>
              <a:spcBef>
                <a:spcPct val="20000"/>
              </a:spcBef>
              <a:spcAft>
                <a:spcPts val="0"/>
              </a:spcAft>
              <a:defRPr/>
            </a:pPr>
            <a:r>
              <a:rPr lang="nn-NO" sz="1000" dirty="0">
                <a:solidFill>
                  <a:prstClr val="black"/>
                </a:solidFill>
                <a:latin typeface="Times New Roman" panose="02020603050405020304" pitchFamily="18" charset="0"/>
                <a:cs typeface="Times New Roman" panose="02020603050405020304" pitchFamily="18" charset="0"/>
              </a:rPr>
              <a:t>«Hovudformålet med vurderinga er å sikre at alle barn får eit tilbod i trå med barnehagelova og rammeplanen</a:t>
            </a:r>
            <a:r>
              <a:rPr lang="nn-NO" sz="1000" dirty="0" smtClean="0">
                <a:solidFill>
                  <a:prstClr val="black"/>
                </a:solidFill>
                <a:latin typeface="Times New Roman" panose="02020603050405020304" pitchFamily="18" charset="0"/>
                <a:cs typeface="Times New Roman" panose="02020603050405020304" pitchFamily="18" charset="0"/>
              </a:rPr>
              <a:t>»</a:t>
            </a:r>
            <a:r>
              <a:rPr lang="nn-NO" sz="1000" dirty="0">
                <a:solidFill>
                  <a:prstClr val="black"/>
                </a:solidFill>
                <a:latin typeface="Times New Roman" panose="02020603050405020304" pitchFamily="18" charset="0"/>
                <a:cs typeface="Times New Roman" panose="02020603050405020304" pitchFamily="18" charset="0"/>
              </a:rPr>
              <a:t> På den måten kan personalet lære av eigen praksis og bidra til å utvikle barnehagen som pedagogisk verksemd»</a:t>
            </a:r>
          </a:p>
          <a:p>
            <a:pPr lvl="0" eaLnBrk="1" fontAlgn="auto" hangingPunct="1">
              <a:lnSpc>
                <a:spcPct val="150000"/>
              </a:lnSpc>
              <a:spcBef>
                <a:spcPct val="20000"/>
              </a:spcBef>
              <a:spcAft>
                <a:spcPts val="0"/>
              </a:spcAft>
              <a:defRPr/>
            </a:pPr>
            <a:r>
              <a:rPr lang="nn-NO" sz="1000" dirty="0" smtClean="0">
                <a:solidFill>
                  <a:prstClr val="black"/>
                </a:solidFill>
                <a:latin typeface="Times New Roman" panose="02020603050405020304" pitchFamily="18" charset="0"/>
                <a:cs typeface="Times New Roman" panose="02020603050405020304" pitchFamily="18" charset="0"/>
              </a:rPr>
              <a:t>( </a:t>
            </a:r>
            <a:r>
              <a:rPr lang="nn-NO" sz="1000" dirty="0">
                <a:solidFill>
                  <a:prstClr val="black"/>
                </a:solidFill>
                <a:latin typeface="Times New Roman" panose="02020603050405020304" pitchFamily="18" charset="0"/>
                <a:cs typeface="Times New Roman" panose="02020603050405020304" pitchFamily="18" charset="0"/>
              </a:rPr>
              <a:t>Rammeplanen 2017</a:t>
            </a:r>
            <a:r>
              <a:rPr lang="nn-NO" sz="1000" dirty="0" smtClean="0">
                <a:solidFill>
                  <a:prstClr val="black"/>
                </a:solidFill>
                <a:latin typeface="Times New Roman" panose="02020603050405020304" pitchFamily="18" charset="0"/>
                <a:cs typeface="Times New Roman" panose="02020603050405020304" pitchFamily="18" charset="0"/>
              </a:rPr>
              <a:t>)</a:t>
            </a:r>
            <a:endParaRPr lang="nn-NO" sz="1000" dirty="0">
              <a:solidFill>
                <a:prstClr val="black"/>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alpha val="99000"/>
          </a:schemeClr>
        </a:solidFill>
        <a:effectLst/>
      </p:bgPr>
    </p:bg>
    <p:spTree>
      <p:nvGrpSpPr>
        <p:cNvPr id="1" name=""/>
        <p:cNvGrpSpPr/>
        <p:nvPr/>
      </p:nvGrpSpPr>
      <p:grpSpPr>
        <a:xfrm>
          <a:off x="0" y="0"/>
          <a:ext cx="0" cy="0"/>
          <a:chOff x="0" y="0"/>
          <a:chExt cx="0" cy="0"/>
        </a:xfrm>
      </p:grpSpPr>
      <p:sp>
        <p:nvSpPr>
          <p:cNvPr id="25604" name="Plassholder for innhold 3"/>
          <p:cNvSpPr>
            <a:spLocks noGrp="1"/>
          </p:cNvSpPr>
          <p:nvPr>
            <p:ph sz="half" idx="1"/>
          </p:nvPr>
        </p:nvSpPr>
        <p:spPr>
          <a:xfrm>
            <a:off x="5301999" y="225580"/>
            <a:ext cx="3338470" cy="6376833"/>
          </a:xfrm>
          <a:noFill/>
          <a:ln w="9525">
            <a:noFill/>
          </a:ln>
        </p:spPr>
        <p:txBody>
          <a:bodyPr lIns="72000" tIns="0" rIns="72000" bIns="0" rtlCol="0" anchor="t">
            <a:noAutofit/>
          </a:bodyPr>
          <a:lstStyle/>
          <a:p>
            <a:pPr marL="324000" eaLnBrk="1" fontAlgn="auto" hangingPunct="1">
              <a:spcBef>
                <a:spcPts val="600"/>
              </a:spcBef>
              <a:buFont typeface="Arial" charset="0"/>
              <a:buNone/>
              <a:defRPr/>
            </a:pPr>
            <a:r>
              <a:rPr lang="nn-NO" b="1" dirty="0">
                <a:latin typeface="Arial" charset="0"/>
                <a:cs typeface="Arial" charset="0"/>
              </a:rPr>
              <a:t> </a:t>
            </a:r>
            <a:r>
              <a:rPr lang="nn-NO" b="1" dirty="0" smtClean="0">
                <a:latin typeface="Arial" charset="0"/>
                <a:cs typeface="Arial" charset="0"/>
              </a:rPr>
              <a:t>    </a:t>
            </a:r>
          </a:p>
          <a:p>
            <a:pPr marL="324000" eaLnBrk="1" fontAlgn="auto" hangingPunct="1">
              <a:spcBef>
                <a:spcPts val="600"/>
              </a:spcBef>
              <a:buFont typeface="Arial" charset="0"/>
              <a:buNone/>
              <a:defRPr/>
            </a:pPr>
            <a:r>
              <a:rPr lang="nn-NO" sz="1600" b="1" dirty="0">
                <a:latin typeface="Arial" charset="0"/>
                <a:cs typeface="Arial" charset="0"/>
              </a:rPr>
              <a:t> </a:t>
            </a:r>
            <a:r>
              <a:rPr lang="nn-NO" sz="1600" b="1" dirty="0" smtClean="0">
                <a:latin typeface="Arial" charset="0"/>
                <a:cs typeface="Arial" charset="0"/>
              </a:rPr>
              <a:t>    </a:t>
            </a:r>
            <a:r>
              <a:rPr lang="nn-NO" sz="1600" dirty="0" smtClean="0">
                <a:latin typeface="Arial" charset="0"/>
                <a:cs typeface="Arial" charset="0"/>
              </a:rPr>
              <a:t>Arbeidet </a:t>
            </a:r>
            <a:r>
              <a:rPr lang="nn-NO" sz="1600" dirty="0">
                <a:latin typeface="Arial" charset="0"/>
                <a:cs typeface="Arial" charset="0"/>
              </a:rPr>
              <a:t>til barnehagen skal vurderast, det vil seie:</a:t>
            </a:r>
          </a:p>
          <a:p>
            <a:pPr eaLnBrk="1" fontAlgn="auto" hangingPunct="1">
              <a:lnSpc>
                <a:spcPct val="150000"/>
              </a:lnSpc>
              <a:buClrTx/>
              <a:buFont typeface="Wingdings" pitchFamily="2" charset="2"/>
              <a:buChar char="v"/>
              <a:defRPr/>
            </a:pPr>
            <a:r>
              <a:rPr lang="nn-NO" sz="1200" dirty="0">
                <a:latin typeface="Arial" charset="0"/>
                <a:cs typeface="Arial" charset="0"/>
              </a:rPr>
              <a:t>Beskrivast, analyserast og tolkast utifrå </a:t>
            </a:r>
            <a:r>
              <a:rPr lang="nn-NO" sz="1200" dirty="0" err="1" smtClean="0">
                <a:latin typeface="Arial" charset="0"/>
                <a:cs typeface="Arial" charset="0"/>
              </a:rPr>
              <a:t>kriterie</a:t>
            </a:r>
            <a:r>
              <a:rPr lang="nn-NO" sz="1200" dirty="0" smtClean="0">
                <a:latin typeface="Arial" charset="0"/>
                <a:cs typeface="Arial" charset="0"/>
              </a:rPr>
              <a:t> </a:t>
            </a:r>
            <a:r>
              <a:rPr lang="nn-NO" sz="1200" dirty="0">
                <a:latin typeface="Arial" charset="0"/>
                <a:cs typeface="Arial" charset="0"/>
              </a:rPr>
              <a:t>i barnehagelova, rammeplanen og eventuelle lokale retningslinjer og planar. </a:t>
            </a:r>
            <a:endParaRPr lang="nn-NO" sz="1200" dirty="0" smtClean="0">
              <a:latin typeface="Arial" charset="0"/>
              <a:cs typeface="Arial" charset="0"/>
            </a:endParaRPr>
          </a:p>
          <a:p>
            <a:pPr eaLnBrk="1" fontAlgn="auto" hangingPunct="1">
              <a:lnSpc>
                <a:spcPct val="150000"/>
              </a:lnSpc>
              <a:buClrTx/>
              <a:buFont typeface="Wingdings" pitchFamily="2" charset="2"/>
              <a:buChar char="v"/>
              <a:defRPr/>
            </a:pPr>
            <a:r>
              <a:rPr lang="nn-NO" sz="1200" dirty="0" smtClean="0">
                <a:latin typeface="Arial" charset="0"/>
                <a:cs typeface="Arial" charset="0"/>
              </a:rPr>
              <a:t>Vi observerer og vurderer i det daglege samspelet saman med borna, når vi ser og høyrer barna rundt oss, inne ,ute, aleine eller saman med andre, passive eller aktive, i gråt eller latter, HER og NO</a:t>
            </a:r>
            <a:endParaRPr lang="nn-NO" sz="1200" dirty="0">
              <a:latin typeface="Arial" charset="0"/>
              <a:cs typeface="Arial" charset="0"/>
            </a:endParaRPr>
          </a:p>
        </p:txBody>
      </p:sp>
      <p:sp>
        <p:nvSpPr>
          <p:cNvPr id="83972" name="Plassholder for lysbildenummer 1"/>
          <p:cNvSpPr>
            <a:spLocks noGrp="1"/>
          </p:cNvSpPr>
          <p:nvPr>
            <p:ph type="sldNum" sz="quarter" idx="12"/>
          </p:nvPr>
        </p:nvSpPr>
        <p:spPr bwMode="auto">
          <a:xfrm>
            <a:off x="8243888" y="6237288"/>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F0ED1AA0-9931-442E-B6C1-C6FD17F1DBB3}" type="slidenum">
              <a:rPr lang="nn-NO" altLang="nb-NO">
                <a:solidFill>
                  <a:schemeClr val="tx2"/>
                </a:solidFill>
                <a:latin typeface="Arial" charset="0"/>
              </a:rPr>
              <a:pPr>
                <a:spcBef>
                  <a:spcPct val="0"/>
                </a:spcBef>
                <a:spcAft>
                  <a:spcPct val="0"/>
                </a:spcAft>
                <a:buClrTx/>
                <a:buFontTx/>
                <a:buNone/>
              </a:pPr>
              <a:t>21</a:t>
            </a:fld>
            <a:endParaRPr lang="nn-NO" altLang="nb-NO">
              <a:solidFill>
                <a:schemeClr val="tx2"/>
              </a:solidFill>
              <a:latin typeface="Arial" charset="0"/>
            </a:endParaRPr>
          </a:p>
        </p:txBody>
      </p:sp>
      <p:sp>
        <p:nvSpPr>
          <p:cNvPr id="3" name="Rektangel 2"/>
          <p:cNvSpPr/>
          <p:nvPr/>
        </p:nvSpPr>
        <p:spPr>
          <a:xfrm>
            <a:off x="324290" y="1717362"/>
            <a:ext cx="4602732" cy="48850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lnSpcReduction="10000"/>
          </a:bodyPr>
          <a:lstStyle/>
          <a:p>
            <a:pPr lvl="0" eaLnBrk="1" fontAlgn="auto" hangingPunct="1">
              <a:spcBef>
                <a:spcPts val="0"/>
              </a:spcBef>
              <a:spcAft>
                <a:spcPts val="0"/>
              </a:spcAft>
              <a:defRPr/>
            </a:pPr>
            <a:endParaRPr lang="nn-NO" sz="1400" dirty="0">
              <a:solidFill>
                <a:prstClr val="black"/>
              </a:solidFill>
              <a:latin typeface="Arial" pitchFamily="34" charset="0"/>
              <a:cs typeface="Arial" pitchFamily="34" charset="0"/>
            </a:endParaRPr>
          </a:p>
          <a:p>
            <a:pPr lvl="0" eaLnBrk="1" fontAlgn="auto" hangingPunct="1">
              <a:spcBef>
                <a:spcPts val="0"/>
              </a:spcBef>
              <a:spcAft>
                <a:spcPts val="0"/>
              </a:spcAft>
              <a:defRPr/>
            </a:pPr>
            <a:r>
              <a:rPr lang="nn-NO" sz="1400" dirty="0" smtClean="0">
                <a:solidFill>
                  <a:prstClr val="black"/>
                </a:solidFill>
                <a:latin typeface="Arial" pitchFamily="34" charset="0"/>
                <a:cs typeface="Arial" pitchFamily="34" charset="0"/>
              </a:rPr>
              <a:t>Kva er dokumentasjon :</a:t>
            </a:r>
          </a:p>
          <a:p>
            <a:pPr lvl="0" eaLnBrk="1" fontAlgn="auto" hangingPunct="1">
              <a:spcBef>
                <a:spcPts val="0"/>
              </a:spcBef>
              <a:spcAft>
                <a:spcPts val="0"/>
              </a:spcAft>
              <a:defRPr/>
            </a:pPr>
            <a:endParaRPr lang="nn-NO" sz="1400" dirty="0">
              <a:solidFill>
                <a:prstClr val="black"/>
              </a:solidFill>
              <a:latin typeface="Arial" pitchFamily="34" charset="0"/>
              <a:cs typeface="Arial" pitchFamily="34" charset="0"/>
            </a:endParaRPr>
          </a:p>
          <a:p>
            <a:pPr lvl="0" eaLnBrk="1" fontAlgn="auto" hangingPunct="1">
              <a:spcBef>
                <a:spcPts val="0"/>
              </a:spcBef>
              <a:spcAft>
                <a:spcPts val="0"/>
              </a:spcAft>
              <a:buFont typeface="Wingdings" pitchFamily="2" charset="2"/>
              <a:buChar char="v"/>
              <a:defRPr/>
            </a:pPr>
            <a:r>
              <a:rPr lang="nn-NO" sz="1400" dirty="0" smtClean="0">
                <a:solidFill>
                  <a:prstClr val="black"/>
                </a:solidFill>
                <a:latin typeface="Arial" pitchFamily="34" charset="0"/>
                <a:cs typeface="Arial" pitchFamily="34" charset="0"/>
              </a:rPr>
              <a:t> Bilete - digitalt fotoapparat vert brukt på avdelinga  </a:t>
            </a:r>
          </a:p>
          <a:p>
            <a:pPr lvl="0" eaLnBrk="1" fontAlgn="auto" hangingPunct="1">
              <a:spcBef>
                <a:spcPts val="0"/>
              </a:spcBef>
              <a:spcAft>
                <a:spcPts val="0"/>
              </a:spcAft>
              <a:defRPr/>
            </a:pPr>
            <a:r>
              <a:rPr lang="nn-NO" sz="1400" dirty="0">
                <a:solidFill>
                  <a:prstClr val="black"/>
                </a:solidFill>
                <a:latin typeface="Arial" pitchFamily="34" charset="0"/>
                <a:cs typeface="Arial" pitchFamily="34" charset="0"/>
              </a:rPr>
              <a:t> </a:t>
            </a:r>
            <a:r>
              <a:rPr lang="nn-NO" sz="1400" dirty="0" smtClean="0">
                <a:solidFill>
                  <a:prstClr val="black"/>
                </a:solidFill>
                <a:latin typeface="Arial" pitchFamily="34" charset="0"/>
                <a:cs typeface="Arial" pitchFamily="34" charset="0"/>
              </a:rPr>
              <a:t>    inne, ute, på tur og i leik.</a:t>
            </a:r>
          </a:p>
          <a:p>
            <a:pPr lvl="0" eaLnBrk="1" fontAlgn="auto" hangingPunct="1">
              <a:spcBef>
                <a:spcPts val="0"/>
              </a:spcBef>
              <a:spcAft>
                <a:spcPts val="0"/>
              </a:spcAft>
              <a:defRPr/>
            </a:pPr>
            <a:r>
              <a:rPr lang="nn-NO" sz="1400" dirty="0">
                <a:solidFill>
                  <a:prstClr val="black"/>
                </a:solidFill>
                <a:latin typeface="Arial" pitchFamily="34" charset="0"/>
                <a:cs typeface="Arial" pitchFamily="34" charset="0"/>
              </a:rPr>
              <a:t> </a:t>
            </a:r>
            <a:r>
              <a:rPr lang="nn-NO" sz="1400" dirty="0" smtClean="0">
                <a:solidFill>
                  <a:prstClr val="black"/>
                </a:solidFill>
                <a:latin typeface="Arial" pitchFamily="34" charset="0"/>
                <a:cs typeface="Arial" pitchFamily="34" charset="0"/>
              </a:rPr>
              <a:t>  - biletet vert </a:t>
            </a:r>
            <a:r>
              <a:rPr lang="nn-NO" sz="1400" dirty="0" err="1" smtClean="0">
                <a:solidFill>
                  <a:prstClr val="black"/>
                </a:solidFill>
                <a:latin typeface="Arial" pitchFamily="34" charset="0"/>
                <a:cs typeface="Arial" pitchFamily="34" charset="0"/>
              </a:rPr>
              <a:t>t.d</a:t>
            </a:r>
            <a:r>
              <a:rPr lang="nn-NO" sz="1400" dirty="0" smtClean="0">
                <a:solidFill>
                  <a:prstClr val="black"/>
                </a:solidFill>
                <a:latin typeface="Arial" pitchFamily="34" charset="0"/>
                <a:cs typeface="Arial" pitchFamily="34" charset="0"/>
              </a:rPr>
              <a:t> hengt opp på avdelinga og limt i  </a:t>
            </a:r>
          </a:p>
          <a:p>
            <a:pPr lvl="0" eaLnBrk="1" fontAlgn="auto" hangingPunct="1">
              <a:spcBef>
                <a:spcPts val="0"/>
              </a:spcBef>
              <a:spcAft>
                <a:spcPts val="0"/>
              </a:spcAft>
              <a:defRPr/>
            </a:pPr>
            <a:r>
              <a:rPr lang="nn-NO" sz="1400" dirty="0" smtClean="0">
                <a:solidFill>
                  <a:prstClr val="black"/>
                </a:solidFill>
                <a:latin typeface="Arial" pitchFamily="34" charset="0"/>
                <a:cs typeface="Arial" pitchFamily="34" charset="0"/>
              </a:rPr>
              <a:t>     permen til barna.</a:t>
            </a:r>
          </a:p>
          <a:p>
            <a:pPr lvl="0" eaLnBrk="1" fontAlgn="auto" hangingPunct="1">
              <a:spcBef>
                <a:spcPts val="0"/>
              </a:spcBef>
              <a:spcAft>
                <a:spcPts val="0"/>
              </a:spcAft>
              <a:defRPr/>
            </a:pPr>
            <a:endParaRPr lang="nn-NO" sz="1400" dirty="0">
              <a:solidFill>
                <a:prstClr val="black"/>
              </a:solidFill>
              <a:latin typeface="Arial" pitchFamily="34" charset="0"/>
              <a:cs typeface="Arial" pitchFamily="34" charset="0"/>
            </a:endParaRPr>
          </a:p>
          <a:p>
            <a:pPr lvl="0" eaLnBrk="1" fontAlgn="auto" hangingPunct="1">
              <a:spcBef>
                <a:spcPts val="0"/>
              </a:spcBef>
              <a:spcAft>
                <a:spcPts val="0"/>
              </a:spcAft>
              <a:buFont typeface="Wingdings" pitchFamily="2" charset="2"/>
              <a:buChar char="v"/>
              <a:defRPr/>
            </a:pPr>
            <a:r>
              <a:rPr lang="nn-NO" sz="1400" dirty="0" smtClean="0">
                <a:solidFill>
                  <a:prstClr val="black"/>
                </a:solidFill>
                <a:latin typeface="Arial" pitchFamily="34" charset="0"/>
                <a:cs typeface="Arial" pitchFamily="34" charset="0"/>
              </a:rPr>
              <a:t> Digital ramme med bilete frå hendingar ved ulike </a:t>
            </a:r>
            <a:endParaRPr lang="nn-NO" sz="1400" dirty="0">
              <a:solidFill>
                <a:prstClr val="black"/>
              </a:solidFill>
              <a:latin typeface="Arial" pitchFamily="34" charset="0"/>
              <a:cs typeface="Arial" pitchFamily="34" charset="0"/>
            </a:endParaRPr>
          </a:p>
          <a:p>
            <a:pPr lvl="0" eaLnBrk="1" fontAlgn="auto" hangingPunct="1">
              <a:spcBef>
                <a:spcPts val="0"/>
              </a:spcBef>
              <a:spcAft>
                <a:spcPts val="0"/>
              </a:spcAft>
              <a:defRPr/>
            </a:pPr>
            <a:r>
              <a:rPr lang="nn-NO" sz="1400" dirty="0" smtClean="0">
                <a:solidFill>
                  <a:prstClr val="black"/>
                </a:solidFill>
                <a:latin typeface="Arial" pitchFamily="34" charset="0"/>
                <a:cs typeface="Arial" pitchFamily="34" charset="0"/>
              </a:rPr>
              <a:t>    høve. </a:t>
            </a:r>
          </a:p>
          <a:p>
            <a:pPr lvl="0" eaLnBrk="1" fontAlgn="auto" hangingPunct="1">
              <a:spcBef>
                <a:spcPts val="0"/>
              </a:spcBef>
              <a:spcAft>
                <a:spcPts val="0"/>
              </a:spcAft>
              <a:defRPr/>
            </a:pPr>
            <a:endParaRPr lang="nn-NO" sz="900" dirty="0">
              <a:solidFill>
                <a:prstClr val="black"/>
              </a:solidFill>
              <a:latin typeface="Arial" pitchFamily="34" charset="0"/>
              <a:cs typeface="Arial" pitchFamily="34" charset="0"/>
            </a:endParaRPr>
          </a:p>
          <a:p>
            <a:pPr lvl="0" eaLnBrk="1" fontAlgn="auto" hangingPunct="1">
              <a:spcBef>
                <a:spcPts val="0"/>
              </a:spcBef>
              <a:spcAft>
                <a:spcPts val="0"/>
              </a:spcAft>
              <a:buFont typeface="Wingdings" pitchFamily="2" charset="2"/>
              <a:buChar char="v"/>
              <a:defRPr/>
            </a:pPr>
            <a:r>
              <a:rPr lang="nn-NO" sz="1400" dirty="0">
                <a:solidFill>
                  <a:prstClr val="black"/>
                </a:solidFill>
                <a:latin typeface="Arial" pitchFamily="34" charset="0"/>
                <a:cs typeface="Arial" pitchFamily="34" charset="0"/>
              </a:rPr>
              <a:t>    Språk ( TRAS- skjema) </a:t>
            </a:r>
            <a:endParaRPr lang="nn-NO" sz="1400" dirty="0" smtClean="0">
              <a:solidFill>
                <a:prstClr val="black"/>
              </a:solidFill>
              <a:latin typeface="Arial" pitchFamily="34" charset="0"/>
              <a:cs typeface="Arial" pitchFamily="34" charset="0"/>
            </a:endParaRPr>
          </a:p>
          <a:p>
            <a:pPr lvl="0" eaLnBrk="1" fontAlgn="auto" hangingPunct="1">
              <a:spcBef>
                <a:spcPts val="0"/>
              </a:spcBef>
              <a:spcAft>
                <a:spcPts val="0"/>
              </a:spcAft>
              <a:buFont typeface="Wingdings" pitchFamily="2" charset="2"/>
              <a:buChar char="v"/>
              <a:defRPr/>
            </a:pPr>
            <a:endParaRPr lang="nn-NO" sz="1400" dirty="0">
              <a:solidFill>
                <a:prstClr val="black"/>
              </a:solidFill>
              <a:latin typeface="Arial" pitchFamily="34" charset="0"/>
              <a:cs typeface="Arial" pitchFamily="34" charset="0"/>
            </a:endParaRPr>
          </a:p>
          <a:p>
            <a:pPr lvl="0" eaLnBrk="1" fontAlgn="auto" hangingPunct="1">
              <a:spcBef>
                <a:spcPts val="0"/>
              </a:spcBef>
              <a:spcAft>
                <a:spcPts val="0"/>
              </a:spcAft>
              <a:buFont typeface="Wingdings" pitchFamily="2" charset="2"/>
              <a:buChar char="v"/>
              <a:defRPr/>
            </a:pPr>
            <a:r>
              <a:rPr lang="nn-NO" sz="1400" dirty="0">
                <a:solidFill>
                  <a:prstClr val="black"/>
                </a:solidFill>
                <a:latin typeface="Arial" pitchFamily="34" charset="0"/>
                <a:cs typeface="Arial" pitchFamily="34" charset="0"/>
              </a:rPr>
              <a:t>    Sosiale evner </a:t>
            </a:r>
            <a:r>
              <a:rPr lang="nn-NO" sz="1400" dirty="0" smtClean="0">
                <a:solidFill>
                  <a:prstClr val="black"/>
                </a:solidFill>
                <a:latin typeface="Arial" pitchFamily="34" charset="0"/>
                <a:cs typeface="Arial" pitchFamily="34" charset="0"/>
              </a:rPr>
              <a:t>og mestring i dagleg samspel</a:t>
            </a:r>
            <a:endParaRPr lang="nn-NO" sz="1400" dirty="0">
              <a:solidFill>
                <a:prstClr val="black"/>
              </a:solidFill>
              <a:latin typeface="Arial" pitchFamily="34" charset="0"/>
              <a:cs typeface="Arial" pitchFamily="34" charset="0"/>
            </a:endParaRPr>
          </a:p>
          <a:p>
            <a:pPr eaLnBrk="1" fontAlgn="auto" hangingPunct="1">
              <a:spcBef>
                <a:spcPts val="0"/>
              </a:spcBef>
              <a:spcAft>
                <a:spcPts val="0"/>
              </a:spcAft>
              <a:defRPr/>
            </a:pPr>
            <a:r>
              <a:rPr lang="nn-NO" sz="1400" dirty="0">
                <a:solidFill>
                  <a:prstClr val="black"/>
                </a:solidFill>
                <a:latin typeface="Arial" pitchFamily="34" charset="0"/>
                <a:cs typeface="Arial" pitchFamily="34" charset="0"/>
              </a:rPr>
              <a:t>     ( TRAS og Alle med skjema) </a:t>
            </a:r>
            <a:endParaRPr lang="nn-NO" sz="1400" dirty="0" smtClean="0">
              <a:solidFill>
                <a:prstClr val="black"/>
              </a:solidFill>
              <a:latin typeface="Arial" pitchFamily="34" charset="0"/>
              <a:cs typeface="Arial" pitchFamily="34" charset="0"/>
            </a:endParaRPr>
          </a:p>
          <a:p>
            <a:pPr eaLnBrk="1" fontAlgn="auto" hangingPunct="1">
              <a:spcBef>
                <a:spcPts val="0"/>
              </a:spcBef>
              <a:spcAft>
                <a:spcPts val="0"/>
              </a:spcAft>
              <a:defRPr/>
            </a:pPr>
            <a:endParaRPr lang="nn-NO" sz="1400" dirty="0" smtClean="0">
              <a:solidFill>
                <a:prstClr val="black"/>
              </a:solidFill>
              <a:latin typeface="Arial" pitchFamily="34" charset="0"/>
              <a:cs typeface="Arial" pitchFamily="34" charset="0"/>
            </a:endParaRPr>
          </a:p>
          <a:p>
            <a:pPr marL="285750" indent="-285750" eaLnBrk="1" fontAlgn="auto" hangingPunct="1">
              <a:spcBef>
                <a:spcPts val="0"/>
              </a:spcBef>
              <a:spcAft>
                <a:spcPts val="0"/>
              </a:spcAft>
              <a:buFont typeface="Wingdings" panose="05000000000000000000" pitchFamily="2" charset="2"/>
              <a:buChar char="v"/>
              <a:defRPr/>
            </a:pPr>
            <a:r>
              <a:rPr lang="nn-NO" sz="1400" dirty="0" smtClean="0">
                <a:solidFill>
                  <a:prstClr val="black"/>
                </a:solidFill>
                <a:latin typeface="Arial" pitchFamily="34" charset="0"/>
                <a:cs typeface="Arial" pitchFamily="34" charset="0"/>
              </a:rPr>
              <a:t>Permen min: kvart barn har sin eigen perm der vi samlar bilete, teikningar og liknande frå barnet sin kvardag. Permen følgjer barnet frå det startar i barnehagen til det sluttar.</a:t>
            </a:r>
          </a:p>
          <a:p>
            <a:pPr marL="285750" indent="-285750" eaLnBrk="1" fontAlgn="auto" hangingPunct="1">
              <a:spcBef>
                <a:spcPts val="0"/>
              </a:spcBef>
              <a:spcAft>
                <a:spcPts val="0"/>
              </a:spcAft>
              <a:buFont typeface="Wingdings" panose="05000000000000000000" pitchFamily="2" charset="2"/>
              <a:buChar char="v"/>
              <a:defRPr/>
            </a:pPr>
            <a:endParaRPr lang="nn-NO" sz="1400" dirty="0" smtClean="0">
              <a:solidFill>
                <a:prstClr val="black"/>
              </a:solidFill>
              <a:latin typeface="Arial" pitchFamily="34" charset="0"/>
              <a:cs typeface="Arial" pitchFamily="34" charset="0"/>
            </a:endParaRPr>
          </a:p>
          <a:p>
            <a:pPr marL="285750" indent="-285750" eaLnBrk="1" fontAlgn="auto" hangingPunct="1">
              <a:spcBef>
                <a:spcPts val="0"/>
              </a:spcBef>
              <a:spcAft>
                <a:spcPts val="0"/>
              </a:spcAft>
              <a:buFont typeface="Wingdings" panose="05000000000000000000" pitchFamily="2" charset="2"/>
              <a:buChar char="v"/>
              <a:defRPr/>
            </a:pPr>
            <a:r>
              <a:rPr lang="nn-NO" sz="1400" dirty="0" smtClean="0">
                <a:solidFill>
                  <a:prstClr val="black"/>
                </a:solidFill>
                <a:latin typeface="Arial" pitchFamily="34" charset="0"/>
                <a:cs typeface="Arial" pitchFamily="34" charset="0"/>
              </a:rPr>
              <a:t>Månadsbrev og månadsoppsummering: vert sendt ut med kort informasjon om aktiviteten på avdelinga og kva vi skal arbeide med vidare.</a:t>
            </a:r>
          </a:p>
        </p:txBody>
      </p:sp>
      <p:sp>
        <p:nvSpPr>
          <p:cNvPr id="83973" name="Rektangel 6"/>
          <p:cNvSpPr>
            <a:spLocks noChangeArrowheads="1"/>
          </p:cNvSpPr>
          <p:nvPr/>
        </p:nvSpPr>
        <p:spPr bwMode="auto">
          <a:xfrm>
            <a:off x="453109" y="1194142"/>
            <a:ext cx="40738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400" b="1" dirty="0">
                <a:latin typeface="Arial" charset="0"/>
              </a:rPr>
              <a:t> </a:t>
            </a:r>
            <a:r>
              <a:rPr lang="nn-NO" altLang="nb-NO" sz="1200" b="1" dirty="0" smtClean="0">
                <a:latin typeface="Arial" charset="0"/>
              </a:rPr>
              <a:t>RAMMEPLANEN SEIER AT: </a:t>
            </a:r>
            <a:r>
              <a:rPr lang="nn-NO" altLang="nb-NO" sz="1400" dirty="0" smtClean="0">
                <a:latin typeface="Arial" charset="0"/>
              </a:rPr>
              <a:t>«Dokumentasjon skal opne for kritisk og reflekterande praksis</a:t>
            </a:r>
            <a:r>
              <a:rPr lang="nn-NO" altLang="nb-NO" sz="1400" dirty="0" smtClean="0">
                <a:latin typeface="Comic Sans MS" pitchFamily="66" charset="0"/>
              </a:rPr>
              <a:t>.»</a:t>
            </a:r>
          </a:p>
        </p:txBody>
      </p:sp>
      <p:sp>
        <p:nvSpPr>
          <p:cNvPr id="36865" name="Tittel 1"/>
          <p:cNvSpPr>
            <a:spLocks noGrp="1"/>
          </p:cNvSpPr>
          <p:nvPr>
            <p:ph type="title"/>
          </p:nvPr>
        </p:nvSpPr>
        <p:spPr>
          <a:xfrm>
            <a:off x="114107" y="225580"/>
            <a:ext cx="4911056" cy="776960"/>
          </a:xfrm>
        </p:spPr>
        <p:txBody>
          <a:bodyPr rtlCol="0">
            <a:normAutofit fontScale="90000"/>
          </a:bodyPr>
          <a:lstStyle/>
          <a:p>
            <a:pPr eaLnBrk="1" fontAlgn="auto" hangingPunct="1">
              <a:spcAft>
                <a:spcPts val="0"/>
              </a:spcAft>
              <a:defRPr/>
            </a:pPr>
            <a:r>
              <a:rPr lang="nn-NO" sz="2400" dirty="0">
                <a:latin typeface="Times New Roman" pitchFamily="18" charset="0"/>
                <a:ea typeface="+mj-ea"/>
                <a:cs typeface="Times New Roman" pitchFamily="18" charset="0"/>
              </a:rPr>
              <a:t>       </a:t>
            </a:r>
            <a:br>
              <a:rPr lang="nn-NO" sz="2400" dirty="0">
                <a:latin typeface="Times New Roman" pitchFamily="18" charset="0"/>
                <a:ea typeface="+mj-ea"/>
                <a:cs typeface="Times New Roman" pitchFamily="18" charset="0"/>
              </a:rPr>
            </a:br>
            <a:r>
              <a:rPr lang="nn-NO" sz="2400" dirty="0" smtClean="0">
                <a:latin typeface="Times New Roman" pitchFamily="18" charset="0"/>
                <a:ea typeface="+mj-ea"/>
                <a:cs typeface="Times New Roman" pitchFamily="18" charset="0"/>
              </a:rPr>
              <a:t/>
            </a:r>
            <a:br>
              <a:rPr lang="nn-NO" sz="2400" dirty="0" smtClean="0">
                <a:latin typeface="Times New Roman" pitchFamily="18" charset="0"/>
                <a:ea typeface="+mj-ea"/>
                <a:cs typeface="Times New Roman" pitchFamily="18" charset="0"/>
              </a:rPr>
            </a:br>
            <a:r>
              <a:rPr lang="nn-NO" sz="2400" dirty="0">
                <a:latin typeface="Times New Roman" pitchFamily="18" charset="0"/>
                <a:ea typeface="+mj-ea"/>
                <a:cs typeface="Times New Roman" pitchFamily="18" charset="0"/>
              </a:rPr>
              <a:t/>
            </a:r>
            <a:br>
              <a:rPr lang="nn-NO" sz="2400" dirty="0">
                <a:latin typeface="Times New Roman" pitchFamily="18" charset="0"/>
                <a:ea typeface="+mj-ea"/>
                <a:cs typeface="Times New Roman" pitchFamily="18" charset="0"/>
              </a:rPr>
            </a:br>
            <a:r>
              <a:rPr lang="nn-NO" sz="2200" b="1" dirty="0" smtClean="0">
                <a:latin typeface="Arial" panose="020B0604020202020204" pitchFamily="34" charset="0"/>
                <a:ea typeface="+mj-ea"/>
                <a:cs typeface="Arial" panose="020B0604020202020204" pitchFamily="34" charset="0"/>
              </a:rPr>
              <a:t> DOKUMENTASJON OG VURDERING</a:t>
            </a:r>
            <a:br>
              <a:rPr lang="nn-NO" sz="2200" b="1" dirty="0" smtClean="0">
                <a:latin typeface="Arial" panose="020B0604020202020204" pitchFamily="34" charset="0"/>
                <a:ea typeface="+mj-ea"/>
                <a:cs typeface="Arial" panose="020B0604020202020204" pitchFamily="34" charset="0"/>
              </a:rPr>
            </a:br>
            <a:r>
              <a:rPr lang="nn-NO" sz="2200" b="1" dirty="0" smtClean="0">
                <a:latin typeface="Arial" panose="020B0604020202020204" pitchFamily="34" charset="0"/>
                <a:ea typeface="+mj-ea"/>
                <a:cs typeface="Arial" panose="020B0604020202020204" pitchFamily="34" charset="0"/>
              </a:rPr>
              <a:t/>
            </a:r>
            <a:br>
              <a:rPr lang="nn-NO" sz="2200" b="1" dirty="0" smtClean="0">
                <a:latin typeface="Arial" panose="020B0604020202020204" pitchFamily="34" charset="0"/>
                <a:ea typeface="+mj-ea"/>
                <a:cs typeface="Arial" panose="020B0604020202020204" pitchFamily="34" charset="0"/>
              </a:rPr>
            </a:br>
            <a:endParaRPr lang="nn-NO" sz="2400" b="1" dirty="0">
              <a:latin typeface="Times New Roman" pitchFamily="18" charset="0"/>
              <a:ea typeface="+mj-ea"/>
              <a:cs typeface="Times New Roman" pitchFamily="18" charset="0"/>
            </a:endParaRPr>
          </a:p>
        </p:txBody>
      </p:sp>
      <p:pic>
        <p:nvPicPr>
          <p:cNvPr id="2" name="Bil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4259" y="4748413"/>
            <a:ext cx="1883701" cy="1412776"/>
          </a:xfrm>
          <a:prstGeom prst="rect">
            <a:avLst/>
          </a:prstGeom>
        </p:spPr>
      </p:pic>
      <p:pic>
        <p:nvPicPr>
          <p:cNvPr id="7" name="Bilde 6">
            <a:extLst>
              <a:ext uri="{FF2B5EF4-FFF2-40B4-BE49-F238E27FC236}">
                <a16:creationId xmlns:a16="http://schemas.microsoft.com/office/drawing/2014/main" xmlns="" id="{F6D58ED3-9711-42FA-8D40-DB641C5910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981" t="37899" r="46463" b="18992"/>
          <a:stretch/>
        </p:blipFill>
        <p:spPr>
          <a:xfrm rot="5400000">
            <a:off x="6710147" y="4281606"/>
            <a:ext cx="1810283" cy="1257199"/>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Bilde 4"/>
          <p:cNvPicPr>
            <a:picLocks noChangeAspect="1"/>
          </p:cNvPicPr>
          <p:nvPr/>
        </p:nvPicPr>
        <p:blipFill>
          <a:blip r:embed="rId2"/>
          <a:stretch>
            <a:fillRect/>
          </a:stretch>
        </p:blipFill>
        <p:spPr>
          <a:xfrm>
            <a:off x="4453831" y="90878"/>
            <a:ext cx="2134393" cy="2134393"/>
          </a:xfrm>
          <a:prstGeom prst="rect">
            <a:avLst/>
          </a:prstGeom>
        </p:spPr>
      </p:pic>
      <p:sp>
        <p:nvSpPr>
          <p:cNvPr id="7" name="Rektangel 6"/>
          <p:cNvSpPr/>
          <p:nvPr/>
        </p:nvSpPr>
        <p:spPr>
          <a:xfrm>
            <a:off x="92568" y="2088221"/>
            <a:ext cx="4551439" cy="2965658"/>
          </a:xfrm>
          <a:prstGeom prst="rect">
            <a:avLst/>
          </a:prstGeom>
          <a:noFill/>
          <a:ln w="19050" cmpd="sng">
            <a:solidFill>
              <a:schemeClr val="bg1"/>
            </a:solidFill>
          </a:ln>
        </p:spPr>
        <p:txBody>
          <a:bodyPr lIns="0" tIns="0" rIns="0" bIns="0">
            <a:normAutofit/>
          </a:bodyPr>
          <a:lstStyle/>
          <a:p>
            <a:pPr marL="180975" eaLnBrk="1" hangingPunct="1">
              <a:tabLst>
                <a:tab pos="180975" algn="l"/>
              </a:tabLst>
              <a:defRPr/>
            </a:pPr>
            <a:endParaRPr lang="nn-NO" sz="1200" dirty="0">
              <a:latin typeface="Comic Sans MS" pitchFamily="66" charset="0"/>
              <a:cs typeface="Times New Roman" pitchFamily="18" charset="0"/>
            </a:endParaRPr>
          </a:p>
          <a:p>
            <a:pPr marL="180975" eaLnBrk="1" hangingPunct="1">
              <a:tabLst>
                <a:tab pos="180975" algn="l"/>
              </a:tabLst>
              <a:defRPr/>
            </a:pPr>
            <a:r>
              <a:rPr lang="nn-NO" sz="1400" dirty="0">
                <a:latin typeface="Times New Roman" panose="02020603050405020304" pitchFamily="18" charset="0"/>
                <a:cs typeface="Times New Roman" panose="02020603050405020304" pitchFamily="18" charset="0"/>
              </a:rPr>
              <a:t>I TRAS registreringa er det knytt tre spørsmål til kvart alderstrinn </a:t>
            </a:r>
            <a:r>
              <a:rPr lang="nn-NO" sz="1400" dirty="0" smtClean="0">
                <a:latin typeface="Times New Roman" panose="02020603050405020304" pitchFamily="18" charset="0"/>
                <a:cs typeface="Times New Roman" panose="02020603050405020304" pitchFamily="18" charset="0"/>
              </a:rPr>
              <a:t>frå dei </a:t>
            </a:r>
            <a:r>
              <a:rPr lang="nn-NO" sz="1400" dirty="0">
                <a:latin typeface="Times New Roman" panose="02020603050405020304" pitchFamily="18" charset="0"/>
                <a:cs typeface="Times New Roman" panose="02020603050405020304" pitchFamily="18" charset="0"/>
              </a:rPr>
              <a:t>ulike observasjonsområda</a:t>
            </a:r>
            <a:r>
              <a:rPr lang="nn-NO" sz="1400" i="1" dirty="0">
                <a:latin typeface="Times New Roman" panose="02020603050405020304" pitchFamily="18" charset="0"/>
                <a:cs typeface="Times New Roman" panose="02020603050405020304" pitchFamily="18" charset="0"/>
              </a:rPr>
              <a:t>: </a:t>
            </a:r>
          </a:p>
          <a:p>
            <a:pPr marL="180975" eaLnBrk="1" hangingPunct="1">
              <a:lnSpc>
                <a:spcPct val="150000"/>
              </a:lnSpc>
              <a:tabLst>
                <a:tab pos="266700" algn="l"/>
              </a:tabLst>
              <a:defRPr/>
            </a:pPr>
            <a:r>
              <a:rPr lang="nn-NO" sz="1400" i="1" dirty="0" smtClean="0">
                <a:latin typeface="Times New Roman" panose="02020603050405020304" pitchFamily="18" charset="0"/>
                <a:cs typeface="Times New Roman" panose="02020603050405020304" pitchFamily="18" charset="0"/>
              </a:rPr>
              <a:t>Samspel</a:t>
            </a:r>
            <a:r>
              <a:rPr lang="nn-NO" sz="1400" i="1" dirty="0">
                <a:latin typeface="Times New Roman" panose="02020603050405020304" pitchFamily="18" charset="0"/>
                <a:cs typeface="Times New Roman" panose="02020603050405020304" pitchFamily="18" charset="0"/>
              </a:rPr>
              <a:t>, kommunikasjon, </a:t>
            </a:r>
            <a:r>
              <a:rPr lang="nn-NO" sz="1400" i="1" dirty="0" smtClean="0">
                <a:latin typeface="Times New Roman" panose="02020603050405020304" pitchFamily="18" charset="0"/>
                <a:cs typeface="Times New Roman" panose="02020603050405020304" pitchFamily="18" charset="0"/>
              </a:rPr>
              <a:t>merksemd, språkforståing</a:t>
            </a:r>
            <a:r>
              <a:rPr lang="nn-NO" sz="1400" i="1" dirty="0">
                <a:latin typeface="Times New Roman" panose="02020603050405020304" pitchFamily="18" charset="0"/>
                <a:cs typeface="Times New Roman" panose="02020603050405020304" pitchFamily="18" charset="0"/>
              </a:rPr>
              <a:t>, språkleg kunnskap, uttale, ordproduksjon </a:t>
            </a:r>
            <a:r>
              <a:rPr lang="nn-NO" sz="1400" i="1" dirty="0" smtClean="0">
                <a:latin typeface="Times New Roman" panose="02020603050405020304" pitchFamily="18" charset="0"/>
                <a:cs typeface="Times New Roman" panose="02020603050405020304" pitchFamily="18" charset="0"/>
              </a:rPr>
              <a:t>og setningsproduksjon</a:t>
            </a:r>
            <a:r>
              <a:rPr lang="nn-NO" sz="1400" i="1" dirty="0">
                <a:latin typeface="Times New Roman" panose="02020603050405020304" pitchFamily="18" charset="0"/>
                <a:cs typeface="Times New Roman" panose="02020603050405020304" pitchFamily="18" charset="0"/>
              </a:rPr>
              <a:t>.</a:t>
            </a:r>
          </a:p>
          <a:p>
            <a:pPr marL="180975" eaLnBrk="1" hangingPunct="1">
              <a:tabLst>
                <a:tab pos="180975" algn="l"/>
              </a:tabLst>
              <a:defRPr/>
            </a:pPr>
            <a:endParaRPr lang="nn-NO" sz="800" b="1" i="1" dirty="0">
              <a:latin typeface="Times New Roman" panose="02020603050405020304" pitchFamily="18" charset="0"/>
              <a:cs typeface="Times New Roman" panose="02020603050405020304" pitchFamily="18" charset="0"/>
            </a:endParaRPr>
          </a:p>
          <a:p>
            <a:pPr marL="352425" indent="-171450" eaLnBrk="1" hangingPunct="1">
              <a:buFont typeface="Arial" panose="020B0604020202020204" pitchFamily="34" charset="0"/>
              <a:buChar char="•"/>
              <a:tabLst>
                <a:tab pos="180975" algn="l"/>
              </a:tabLst>
              <a:defRPr/>
            </a:pPr>
            <a:r>
              <a:rPr lang="nn-NO" sz="1400" dirty="0">
                <a:latin typeface="Times New Roman" panose="02020603050405020304" pitchFamily="18" charset="0"/>
                <a:cs typeface="Times New Roman" panose="02020603050405020304" pitchFamily="18" charset="0"/>
              </a:rPr>
              <a:t>Vi brukar TRAS for tidleg å kunne sette inn tiltak om nokon treng litt ekstra.</a:t>
            </a:r>
          </a:p>
          <a:p>
            <a:pPr marL="180975" eaLnBrk="1" hangingPunct="1">
              <a:tabLst>
                <a:tab pos="180975" algn="l"/>
              </a:tabLst>
              <a:defRPr/>
            </a:pPr>
            <a:endParaRPr lang="nn-NO" sz="800" dirty="0">
              <a:latin typeface="Times New Roman" panose="02020603050405020304" pitchFamily="18" charset="0"/>
              <a:cs typeface="Times New Roman" panose="02020603050405020304" pitchFamily="18" charset="0"/>
            </a:endParaRPr>
          </a:p>
          <a:p>
            <a:pPr marL="352425" indent="-171450" eaLnBrk="1" hangingPunct="1">
              <a:buFont typeface="Arial" panose="020B0604020202020204" pitchFamily="34" charset="0"/>
              <a:buChar char="•"/>
              <a:tabLst>
                <a:tab pos="180975" algn="l"/>
              </a:tabLst>
              <a:defRPr/>
            </a:pPr>
            <a:r>
              <a:rPr lang="nn-NO" sz="1400" dirty="0">
                <a:latin typeface="Times New Roman" panose="02020603050405020304" pitchFamily="18" charset="0"/>
                <a:cs typeface="Times New Roman" panose="02020603050405020304" pitchFamily="18" charset="0"/>
              </a:rPr>
              <a:t> Det gjev oss ein peikepinn på kva område vi skal arbeide </a:t>
            </a:r>
            <a:r>
              <a:rPr lang="nn-NO" sz="1400" dirty="0" smtClean="0">
                <a:latin typeface="Times New Roman" panose="02020603050405020304" pitchFamily="18" charset="0"/>
                <a:cs typeface="Times New Roman" panose="02020603050405020304" pitchFamily="18" charset="0"/>
              </a:rPr>
              <a:t>meir med</a:t>
            </a:r>
            <a:r>
              <a:rPr lang="nn-NO" sz="1400" dirty="0">
                <a:latin typeface="Times New Roman" panose="02020603050405020304" pitchFamily="18" charset="0"/>
                <a:cs typeface="Times New Roman" panose="02020603050405020304" pitchFamily="18" charset="0"/>
              </a:rPr>
              <a:t>. </a:t>
            </a:r>
            <a:endParaRPr lang="nn-NO" sz="1400" dirty="0" smtClean="0">
              <a:latin typeface="Times New Roman" panose="02020603050405020304" pitchFamily="18" charset="0"/>
              <a:cs typeface="Times New Roman" panose="02020603050405020304" pitchFamily="18" charset="0"/>
            </a:endParaRPr>
          </a:p>
          <a:p>
            <a:pPr marL="352425" indent="-171450" eaLnBrk="1" hangingPunct="1">
              <a:buFont typeface="Arial" panose="020B0604020202020204" pitchFamily="34" charset="0"/>
              <a:buChar char="•"/>
              <a:tabLst>
                <a:tab pos="180975" algn="l"/>
              </a:tabLst>
              <a:defRPr/>
            </a:pPr>
            <a:r>
              <a:rPr lang="nn-NO" sz="1400" dirty="0" smtClean="0">
                <a:latin typeface="Times New Roman" panose="02020603050405020304" pitchFamily="18" charset="0"/>
                <a:cs typeface="Times New Roman" panose="02020603050405020304" pitchFamily="18" charset="0"/>
              </a:rPr>
              <a:t>Alle </a:t>
            </a:r>
            <a:r>
              <a:rPr lang="nn-NO" sz="1400" dirty="0">
                <a:latin typeface="Times New Roman" panose="02020603050405020304" pitchFamily="18" charset="0"/>
                <a:cs typeface="Times New Roman" panose="02020603050405020304" pitchFamily="18" charset="0"/>
              </a:rPr>
              <a:t>barnehagane i Førde kommune er brukarar av TRAS, </a:t>
            </a:r>
          </a:p>
          <a:p>
            <a:pPr marL="180975" eaLnBrk="1" hangingPunct="1">
              <a:tabLst>
                <a:tab pos="180975" algn="l"/>
              </a:tabLst>
              <a:defRPr/>
            </a:pPr>
            <a:endParaRPr lang="nn-NO" sz="800" dirty="0">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3"/>
          <a:srcRect/>
          <a:stretch>
            <a:fillRect/>
          </a:stretch>
        </p:blipFill>
        <p:spPr bwMode="auto">
          <a:xfrm>
            <a:off x="4211960" y="2376990"/>
            <a:ext cx="1439862" cy="1439863"/>
          </a:xfrm>
          <a:prstGeom prst="rect">
            <a:avLst/>
          </a:prstGeom>
          <a:ln>
            <a:noFill/>
          </a:ln>
          <a:effectLst>
            <a:outerShdw blurRad="76200" dir="13500000" sy="23000" kx="1200000" algn="br" rotWithShape="0">
              <a:prstClr val="black">
                <a:alpha val="20000"/>
              </a:prstClr>
            </a:outerShdw>
          </a:effectLst>
        </p:spPr>
      </p:pic>
      <p:sp>
        <p:nvSpPr>
          <p:cNvPr id="27653" name="TekstSylinder 9"/>
          <p:cNvSpPr txBox="1">
            <a:spLocks noChangeArrowheads="1"/>
          </p:cNvSpPr>
          <p:nvPr/>
        </p:nvSpPr>
        <p:spPr bwMode="auto">
          <a:xfrm>
            <a:off x="107505" y="5053878"/>
            <a:ext cx="8555631" cy="1631216"/>
          </a:xfrm>
          <a:prstGeom prst="rect">
            <a:avLst/>
          </a:prstGeom>
          <a:noFill/>
          <a:ln w="19050">
            <a:solidFill>
              <a:schemeClr val="bg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nb-NO" sz="800" dirty="0">
              <a:solidFill>
                <a:schemeClr val="bg1"/>
              </a:solidFill>
            </a:endParaRPr>
          </a:p>
          <a:p>
            <a:pPr eaLnBrk="1" hangingPunct="1">
              <a:defRPr/>
            </a:pPr>
            <a:r>
              <a:rPr lang="nb-NO" sz="1400" dirty="0" smtClean="0">
                <a:latin typeface="Times New Roman" panose="02020603050405020304" pitchFamily="18" charset="0"/>
                <a:cs typeface="Times New Roman" panose="02020603050405020304" pitchFamily="18" charset="0"/>
              </a:rPr>
              <a:t>«Å </a:t>
            </a:r>
            <a:r>
              <a:rPr lang="nb-NO" sz="1400" dirty="0">
                <a:latin typeface="Times New Roman" panose="02020603050405020304" pitchFamily="18" charset="0"/>
                <a:cs typeface="Times New Roman" panose="02020603050405020304" pitchFamily="18" charset="0"/>
              </a:rPr>
              <a:t>utvikle et språk er noe av det mest betydningsfulle som skjer i </a:t>
            </a:r>
            <a:endParaRPr lang="nb-NO" sz="1400" dirty="0" smtClean="0">
              <a:latin typeface="Times New Roman" panose="02020603050405020304" pitchFamily="18" charset="0"/>
              <a:cs typeface="Times New Roman" panose="02020603050405020304" pitchFamily="18" charset="0"/>
            </a:endParaRPr>
          </a:p>
          <a:p>
            <a:pPr eaLnBrk="1" hangingPunct="1">
              <a:defRPr/>
            </a:pPr>
            <a:r>
              <a:rPr lang="nb-NO" sz="1400" dirty="0" smtClean="0">
                <a:latin typeface="Times New Roman" panose="02020603050405020304" pitchFamily="18" charset="0"/>
                <a:cs typeface="Times New Roman" panose="02020603050405020304" pitchFamily="18" charset="0"/>
              </a:rPr>
              <a:t>et </a:t>
            </a:r>
            <a:r>
              <a:rPr lang="nb-NO" sz="1400" dirty="0">
                <a:latin typeface="Times New Roman" panose="02020603050405020304" pitchFamily="18" charset="0"/>
                <a:cs typeface="Times New Roman" panose="02020603050405020304" pitchFamily="18" charset="0"/>
              </a:rPr>
              <a:t>barns liv. </a:t>
            </a:r>
            <a:r>
              <a:rPr lang="nb-NO" sz="1400" dirty="0" smtClean="0">
                <a:latin typeface="Times New Roman" panose="02020603050405020304" pitchFamily="18" charset="0"/>
                <a:cs typeface="Times New Roman" panose="02020603050405020304" pitchFamily="18" charset="0"/>
              </a:rPr>
              <a:t>Språket </a:t>
            </a:r>
            <a:r>
              <a:rPr lang="nb-NO" sz="1400" dirty="0">
                <a:latin typeface="Times New Roman" panose="02020603050405020304" pitchFamily="18" charset="0"/>
                <a:cs typeface="Times New Roman" panose="02020603050405020304" pitchFamily="18" charset="0"/>
              </a:rPr>
              <a:t>gir ikke bare identitet og </a:t>
            </a:r>
            <a:r>
              <a:rPr lang="nn-NO" sz="1400" dirty="0" err="1">
                <a:latin typeface="Times New Roman" panose="02020603050405020304" pitchFamily="18" charset="0"/>
                <a:cs typeface="Times New Roman" panose="02020603050405020304" pitchFamily="18" charset="0"/>
              </a:rPr>
              <a:t>tilhørigheit</a:t>
            </a:r>
            <a:r>
              <a:rPr lang="nn-NO" sz="1400" dirty="0">
                <a:latin typeface="Times New Roman" panose="02020603050405020304" pitchFamily="18" charset="0"/>
                <a:cs typeface="Times New Roman" panose="02020603050405020304" pitchFamily="18" charset="0"/>
              </a:rPr>
              <a:t> til </a:t>
            </a:r>
            <a:r>
              <a:rPr lang="nn-NO" sz="1400" dirty="0" smtClean="0">
                <a:latin typeface="Times New Roman" panose="02020603050405020304" pitchFamily="18" charset="0"/>
                <a:cs typeface="Times New Roman" panose="02020603050405020304" pitchFamily="18" charset="0"/>
              </a:rPr>
              <a:t>et fellesskap.</a:t>
            </a:r>
          </a:p>
          <a:p>
            <a:pPr eaLnBrk="1" hangingPunct="1">
              <a:defRPr/>
            </a:pPr>
            <a:endParaRPr lang="nn-NO" sz="800" dirty="0">
              <a:latin typeface="Times New Roman" panose="02020603050405020304" pitchFamily="18" charset="0"/>
              <a:cs typeface="Times New Roman" panose="02020603050405020304" pitchFamily="18" charset="0"/>
            </a:endParaRPr>
          </a:p>
          <a:p>
            <a:pPr eaLnBrk="1" hangingPunct="1">
              <a:defRPr/>
            </a:pPr>
            <a:r>
              <a:rPr lang="nn-NO" sz="1400" dirty="0">
                <a:latin typeface="Times New Roman" panose="02020603050405020304" pitchFamily="18" charset="0"/>
                <a:cs typeface="Times New Roman" panose="02020603050405020304" pitchFamily="18" charset="0"/>
              </a:rPr>
              <a:t>Ved hjelp av språket </a:t>
            </a:r>
            <a:r>
              <a:rPr lang="nn-NO" sz="1400" dirty="0" smtClean="0">
                <a:latin typeface="Times New Roman" panose="02020603050405020304" pitchFamily="18" charset="0"/>
                <a:cs typeface="Times New Roman" panose="02020603050405020304" pitchFamily="18" charset="0"/>
              </a:rPr>
              <a:t>lærer </a:t>
            </a:r>
            <a:r>
              <a:rPr lang="nb-NO" sz="1400" dirty="0" smtClean="0">
                <a:latin typeface="Times New Roman" panose="02020603050405020304" pitchFamily="18" charset="0"/>
                <a:cs typeface="Times New Roman" panose="02020603050405020304" pitchFamily="18" charset="0"/>
              </a:rPr>
              <a:t>barnet </a:t>
            </a:r>
            <a:r>
              <a:rPr lang="nb-NO" sz="1400" dirty="0">
                <a:latin typeface="Times New Roman" panose="02020603050405020304" pitchFamily="18" charset="0"/>
                <a:cs typeface="Times New Roman" panose="02020603050405020304" pitchFamily="18" charset="0"/>
              </a:rPr>
              <a:t>også å forstå seg selv og </a:t>
            </a:r>
            <a:endParaRPr lang="nb-NO" sz="1400" dirty="0" smtClean="0">
              <a:latin typeface="Times New Roman" panose="02020603050405020304" pitchFamily="18" charset="0"/>
              <a:cs typeface="Times New Roman" panose="02020603050405020304" pitchFamily="18" charset="0"/>
            </a:endParaRPr>
          </a:p>
          <a:p>
            <a:pPr eaLnBrk="1" hangingPunct="1">
              <a:defRPr/>
            </a:pPr>
            <a:r>
              <a:rPr lang="nb-NO" sz="1400" dirty="0" smtClean="0">
                <a:latin typeface="Times New Roman" panose="02020603050405020304" pitchFamily="18" charset="0"/>
                <a:cs typeface="Times New Roman" panose="02020603050405020304" pitchFamily="18" charset="0"/>
              </a:rPr>
              <a:t>omverdenen</a:t>
            </a:r>
            <a:r>
              <a:rPr lang="nb-NO" sz="1400" dirty="0">
                <a:latin typeface="Times New Roman" panose="02020603050405020304" pitchFamily="18" charset="0"/>
                <a:cs typeface="Times New Roman" panose="02020603050405020304" pitchFamily="18" charset="0"/>
              </a:rPr>
              <a:t>, noe som er avgjørende for barnets </a:t>
            </a:r>
            <a:r>
              <a:rPr lang="nb-NO" sz="1400" dirty="0" smtClean="0">
                <a:latin typeface="Times New Roman" panose="02020603050405020304" pitchFamily="18" charset="0"/>
                <a:cs typeface="Times New Roman" panose="02020603050405020304" pitchFamily="18" charset="0"/>
              </a:rPr>
              <a:t>videre</a:t>
            </a:r>
          </a:p>
          <a:p>
            <a:pPr eaLnBrk="1" hangingPunct="1">
              <a:defRPr/>
            </a:pPr>
            <a:r>
              <a:rPr lang="nb-NO" sz="1400" dirty="0" smtClean="0">
                <a:latin typeface="Times New Roman" panose="02020603050405020304" pitchFamily="18" charset="0"/>
                <a:cs typeface="Times New Roman" panose="02020603050405020304" pitchFamily="18" charset="0"/>
              </a:rPr>
              <a:t> </a:t>
            </a:r>
            <a:r>
              <a:rPr lang="nb-NO" sz="1400" dirty="0">
                <a:latin typeface="Times New Roman" panose="02020603050405020304" pitchFamily="18" charset="0"/>
                <a:cs typeface="Times New Roman" panose="02020603050405020304" pitchFamily="18" charset="0"/>
              </a:rPr>
              <a:t>utvikling – både </a:t>
            </a:r>
            <a:r>
              <a:rPr lang="nb-NO" sz="1400" dirty="0" smtClean="0">
                <a:latin typeface="Times New Roman" panose="02020603050405020304" pitchFamily="18" charset="0"/>
                <a:cs typeface="Times New Roman" panose="02020603050405020304" pitchFamily="18" charset="0"/>
              </a:rPr>
              <a:t>intellektuelt, </a:t>
            </a:r>
            <a:r>
              <a:rPr lang="nn-NO" sz="1400" dirty="0" smtClean="0">
                <a:latin typeface="Times New Roman" panose="02020603050405020304" pitchFamily="18" charset="0"/>
                <a:cs typeface="Times New Roman" panose="02020603050405020304" pitchFamily="18" charset="0"/>
              </a:rPr>
              <a:t>sosialt </a:t>
            </a:r>
            <a:r>
              <a:rPr lang="nn-NO" sz="1400" dirty="0">
                <a:latin typeface="Times New Roman" panose="02020603050405020304" pitchFamily="18" charset="0"/>
                <a:cs typeface="Times New Roman" panose="02020603050405020304" pitchFamily="18" charset="0"/>
              </a:rPr>
              <a:t>og emosjonelt</a:t>
            </a:r>
            <a:r>
              <a:rPr lang="nn-NO" sz="1400" dirty="0" smtClean="0">
                <a:latin typeface="Times New Roman" panose="02020603050405020304" pitchFamily="18" charset="0"/>
                <a:cs typeface="Times New Roman" panose="02020603050405020304" pitchFamily="18" charset="0"/>
              </a:rPr>
              <a:t>.»</a:t>
            </a:r>
            <a:endParaRPr lang="nn-NO" sz="1400" dirty="0">
              <a:latin typeface="Times New Roman" panose="02020603050405020304" pitchFamily="18" charset="0"/>
              <a:cs typeface="Times New Roman" panose="02020603050405020304" pitchFamily="18" charset="0"/>
            </a:endParaRPr>
          </a:p>
          <a:p>
            <a:pPr eaLnBrk="1" hangingPunct="1">
              <a:defRPr/>
            </a:pPr>
            <a:r>
              <a:rPr lang="nn-NO" sz="1400" dirty="0">
                <a:latin typeface="Times New Roman" panose="02020603050405020304" pitchFamily="18" charset="0"/>
                <a:cs typeface="Times New Roman" panose="02020603050405020304" pitchFamily="18" charset="0"/>
              </a:rPr>
              <a:t>                                  </a:t>
            </a:r>
            <a:r>
              <a:rPr lang="nn-NO" sz="1400" b="1" dirty="0">
                <a:latin typeface="Times New Roman" panose="02020603050405020304" pitchFamily="18" charset="0"/>
                <a:cs typeface="Times New Roman" panose="02020603050405020304" pitchFamily="18" charset="0"/>
              </a:rPr>
              <a:t>”</a:t>
            </a:r>
            <a:r>
              <a:rPr lang="nn-NO" sz="1400" b="1" dirty="0" err="1">
                <a:latin typeface="Times New Roman" panose="02020603050405020304" pitchFamily="18" charset="0"/>
                <a:cs typeface="Times New Roman" panose="02020603050405020304" pitchFamily="18" charset="0"/>
              </a:rPr>
              <a:t>Statped</a:t>
            </a:r>
            <a:r>
              <a:rPr lang="nn-NO" sz="1400" b="1" dirty="0">
                <a:latin typeface="Times New Roman" panose="02020603050405020304" pitchFamily="18" charset="0"/>
                <a:cs typeface="Times New Roman" panose="02020603050405020304" pitchFamily="18" charset="0"/>
              </a:rPr>
              <a:t>”</a:t>
            </a:r>
          </a:p>
        </p:txBody>
      </p:sp>
      <p:sp>
        <p:nvSpPr>
          <p:cNvPr id="27654" name="TekstSylinder 10"/>
          <p:cNvSpPr txBox="1">
            <a:spLocks noChangeArrowheads="1"/>
          </p:cNvSpPr>
          <p:nvPr/>
        </p:nvSpPr>
        <p:spPr bwMode="auto">
          <a:xfrm>
            <a:off x="107505" y="933189"/>
            <a:ext cx="4536502" cy="1169551"/>
          </a:xfrm>
          <a:prstGeom prst="rect">
            <a:avLst/>
          </a:prstGeom>
          <a:noFill/>
          <a:ln w="19050">
            <a:solidFill>
              <a:schemeClr val="bg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nn-NO" sz="1400" b="1" dirty="0">
                <a:latin typeface="Times New Roman" panose="02020603050405020304" pitchFamily="18" charset="0"/>
                <a:cs typeface="Times New Roman" panose="02020603050405020304" pitchFamily="18" charset="0"/>
              </a:rPr>
              <a:t>TRAS</a:t>
            </a:r>
            <a:r>
              <a:rPr lang="nn-NO" sz="1400" dirty="0">
                <a:latin typeface="Times New Roman" panose="02020603050405020304" pitchFamily="18" charset="0"/>
                <a:cs typeface="Times New Roman" panose="02020603050405020304" pitchFamily="18" charset="0"/>
              </a:rPr>
              <a:t> er et observasjonsmateriell for språk og språkutvikling hos barn i barnehagen. </a:t>
            </a:r>
          </a:p>
          <a:p>
            <a:pPr eaLnBrk="1" hangingPunct="1">
              <a:defRPr/>
            </a:pPr>
            <a:r>
              <a:rPr lang="nn-NO" sz="1400" dirty="0">
                <a:latin typeface="Times New Roman" panose="02020603050405020304" pitchFamily="18" charset="0"/>
                <a:cs typeface="Times New Roman" panose="02020603050405020304" pitchFamily="18" charset="0"/>
              </a:rPr>
              <a:t>Materiellet gjer det blant anna mogleg å vurdere eit barns språkutvikling i høve til det som er forventa på ulike alderstrinn</a:t>
            </a:r>
            <a:r>
              <a:rPr lang="nn-NO" sz="1400" dirty="0" smtClean="0">
                <a:latin typeface="Times New Roman" panose="02020603050405020304" pitchFamily="18" charset="0"/>
                <a:cs typeface="Times New Roman" panose="02020603050405020304" pitchFamily="18" charset="0"/>
              </a:rPr>
              <a:t>.</a:t>
            </a:r>
          </a:p>
        </p:txBody>
      </p:sp>
      <p:sp>
        <p:nvSpPr>
          <p:cNvPr id="86023" name="Plassholder for lysbildenummer 1"/>
          <p:cNvSpPr>
            <a:spLocks noGrp="1"/>
          </p:cNvSpPr>
          <p:nvPr>
            <p:ph type="sldNum" sz="quarter" idx="12"/>
          </p:nvPr>
        </p:nvSpPr>
        <p:spPr bwMode="auto">
          <a:xfrm>
            <a:off x="8243888" y="6237288"/>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2502E07E-821A-474F-9E4F-A8B7FCD93AA2}" type="slidenum">
              <a:rPr lang="nn-NO" altLang="nb-NO">
                <a:solidFill>
                  <a:schemeClr val="tx2"/>
                </a:solidFill>
                <a:latin typeface="Arial" charset="0"/>
              </a:rPr>
              <a:pPr>
                <a:spcBef>
                  <a:spcPct val="0"/>
                </a:spcBef>
                <a:spcAft>
                  <a:spcPct val="0"/>
                </a:spcAft>
                <a:buClrTx/>
                <a:buFontTx/>
                <a:buNone/>
              </a:pPr>
              <a:t>22</a:t>
            </a:fld>
            <a:endParaRPr lang="nn-NO" altLang="nb-NO">
              <a:solidFill>
                <a:schemeClr val="tx2"/>
              </a:solidFill>
              <a:latin typeface="Arial" charset="0"/>
            </a:endParaRPr>
          </a:p>
        </p:txBody>
      </p:sp>
      <p:sp>
        <p:nvSpPr>
          <p:cNvPr id="2" name="TekstSylinder 1"/>
          <p:cNvSpPr txBox="1"/>
          <p:nvPr/>
        </p:nvSpPr>
        <p:spPr>
          <a:xfrm>
            <a:off x="6428739" y="376442"/>
            <a:ext cx="2838364" cy="2000548"/>
          </a:xfrm>
          <a:prstGeom prst="rect">
            <a:avLst/>
          </a:prstGeom>
          <a:noFill/>
        </p:spPr>
        <p:txBody>
          <a:bodyPr wrap="square" rtlCol="0">
            <a:spAutoFit/>
          </a:bodyPr>
          <a:lstStyle/>
          <a:p>
            <a:endParaRPr lang="nn-NO" sz="1600" b="1" dirty="0" smtClean="0">
              <a:solidFill>
                <a:srgbClr val="262626"/>
              </a:solidFill>
              <a:latin typeface="Times New Roman" panose="02020603050405020304" pitchFamily="18" charset="0"/>
              <a:cs typeface="Times New Roman" panose="02020603050405020304" pitchFamily="18" charset="0"/>
            </a:endParaRPr>
          </a:p>
          <a:p>
            <a:r>
              <a:rPr lang="nn-NO" sz="1600" b="1" dirty="0" smtClean="0">
                <a:solidFill>
                  <a:srgbClr val="262626"/>
                </a:solidFill>
                <a:latin typeface="Times New Roman" panose="02020603050405020304" pitchFamily="18" charset="0"/>
                <a:cs typeface="Times New Roman" panose="02020603050405020304" pitchFamily="18" charset="0"/>
              </a:rPr>
              <a:t>ALLE MED</a:t>
            </a:r>
            <a:r>
              <a:rPr lang="nn-NO" sz="1600" dirty="0" smtClean="0">
                <a:solidFill>
                  <a:srgbClr val="262626"/>
                </a:solidFill>
                <a:latin typeface="Times New Roman" panose="02020603050405020304" pitchFamily="18" charset="0"/>
                <a:cs typeface="Times New Roman" panose="02020603050405020304" pitchFamily="18" charset="0"/>
              </a:rPr>
              <a:t>  </a:t>
            </a:r>
            <a:r>
              <a:rPr lang="nn-NO" sz="1400" dirty="0" smtClean="0">
                <a:solidFill>
                  <a:srgbClr val="262626"/>
                </a:solidFill>
                <a:latin typeface="Times New Roman" panose="02020603050405020304" pitchFamily="18" charset="0"/>
                <a:cs typeface="Times New Roman" panose="02020603050405020304" pitchFamily="18" charset="0"/>
              </a:rPr>
              <a:t>legg vekt på</a:t>
            </a:r>
          </a:p>
          <a:p>
            <a:r>
              <a:rPr lang="nn-NO" sz="1400" dirty="0" smtClean="0">
                <a:solidFill>
                  <a:srgbClr val="262626"/>
                </a:solidFill>
                <a:latin typeface="Times New Roman" panose="02020603050405020304" pitchFamily="18" charset="0"/>
                <a:cs typeface="Times New Roman" panose="02020603050405020304" pitchFamily="18" charset="0"/>
              </a:rPr>
              <a:t>6 </a:t>
            </a:r>
            <a:r>
              <a:rPr lang="nn-NO" sz="1400" dirty="0">
                <a:solidFill>
                  <a:srgbClr val="262626"/>
                </a:solidFill>
                <a:latin typeface="Times New Roman" panose="02020603050405020304" pitchFamily="18" charset="0"/>
                <a:cs typeface="Times New Roman" panose="02020603050405020304" pitchFamily="18" charset="0"/>
              </a:rPr>
              <a:t>utviklingsnivå</a:t>
            </a:r>
            <a:r>
              <a:rPr lang="nn-NO" sz="1400" dirty="0" smtClean="0">
                <a:solidFill>
                  <a:srgbClr val="262626"/>
                </a:solidFill>
                <a:latin typeface="Times New Roman" panose="02020603050405020304" pitchFamily="18" charset="0"/>
                <a:cs typeface="Times New Roman" panose="02020603050405020304" pitchFamily="18" charset="0"/>
              </a:rPr>
              <a:t>:</a:t>
            </a:r>
          </a:p>
          <a:p>
            <a:endParaRPr lang="nn-NO" sz="800" dirty="0" smtClean="0">
              <a:solidFill>
                <a:srgbClr val="262626"/>
              </a:solidFill>
              <a:latin typeface="Times New Roman" panose="02020603050405020304" pitchFamily="18" charset="0"/>
              <a:cs typeface="Times New Roman" panose="02020603050405020304" pitchFamily="18" charset="0"/>
            </a:endParaRPr>
          </a:p>
          <a:p>
            <a:r>
              <a:rPr lang="nn-NO" sz="1400" i="1" dirty="0" smtClean="0">
                <a:solidFill>
                  <a:srgbClr val="262626"/>
                </a:solidFill>
                <a:latin typeface="Times New Roman" panose="02020603050405020304" pitchFamily="18" charset="0"/>
                <a:cs typeface="Times New Roman" panose="02020603050405020304" pitchFamily="18" charset="0"/>
              </a:rPr>
              <a:t>Språkutvikling</a:t>
            </a:r>
            <a:r>
              <a:rPr lang="nn-NO" sz="1400" i="1" dirty="0">
                <a:solidFill>
                  <a:srgbClr val="262626"/>
                </a:solidFill>
                <a:latin typeface="Times New Roman" panose="02020603050405020304" pitchFamily="18" charset="0"/>
                <a:cs typeface="Times New Roman" panose="02020603050405020304" pitchFamily="18" charset="0"/>
              </a:rPr>
              <a:t>, </a:t>
            </a:r>
            <a:r>
              <a:rPr lang="nn-NO" sz="1400" i="1" dirty="0" smtClean="0">
                <a:solidFill>
                  <a:srgbClr val="262626"/>
                </a:solidFill>
                <a:latin typeface="Times New Roman" panose="02020603050405020304" pitchFamily="18" charset="0"/>
                <a:cs typeface="Times New Roman" panose="02020603050405020304" pitchFamily="18" charset="0"/>
              </a:rPr>
              <a:t>leik,</a:t>
            </a:r>
          </a:p>
          <a:p>
            <a:r>
              <a:rPr lang="nn-NO" sz="1400" i="1" dirty="0" err="1" smtClean="0">
                <a:solidFill>
                  <a:srgbClr val="262626"/>
                </a:solidFill>
                <a:latin typeface="Times New Roman" panose="02020603050405020304" pitchFamily="18" charset="0"/>
                <a:cs typeface="Times New Roman" panose="02020603050405020304" pitchFamily="18" charset="0"/>
              </a:rPr>
              <a:t>sosio</a:t>
            </a:r>
            <a:r>
              <a:rPr lang="nn-NO" sz="1400" i="1" dirty="0" smtClean="0">
                <a:solidFill>
                  <a:srgbClr val="262626"/>
                </a:solidFill>
                <a:latin typeface="Times New Roman" panose="02020603050405020304" pitchFamily="18" charset="0"/>
                <a:cs typeface="Times New Roman" panose="02020603050405020304" pitchFamily="18" charset="0"/>
              </a:rPr>
              <a:t> -</a:t>
            </a:r>
            <a:r>
              <a:rPr lang="nn-NO" sz="1400" i="1" dirty="0">
                <a:solidFill>
                  <a:srgbClr val="262626"/>
                </a:solidFill>
                <a:latin typeface="Times New Roman" panose="02020603050405020304" pitchFamily="18" charset="0"/>
                <a:cs typeface="Times New Roman" panose="02020603050405020304" pitchFamily="18" charset="0"/>
              </a:rPr>
              <a:t>emosjonell utvikling, </a:t>
            </a:r>
            <a:r>
              <a:rPr lang="nn-NO" sz="1400" i="1" dirty="0" smtClean="0">
                <a:solidFill>
                  <a:srgbClr val="262626"/>
                </a:solidFill>
                <a:latin typeface="Times New Roman" panose="02020603050405020304" pitchFamily="18" charset="0"/>
                <a:cs typeface="Times New Roman" panose="02020603050405020304" pitchFamily="18" charset="0"/>
              </a:rPr>
              <a:t>kvardagsaktivitetar, </a:t>
            </a:r>
          </a:p>
          <a:p>
            <a:r>
              <a:rPr lang="nn-NO" sz="1400" i="1" dirty="0" smtClean="0">
                <a:solidFill>
                  <a:srgbClr val="262626"/>
                </a:solidFill>
                <a:latin typeface="Times New Roman" panose="02020603050405020304" pitchFamily="18" charset="0"/>
                <a:cs typeface="Times New Roman" panose="02020603050405020304" pitchFamily="18" charset="0"/>
              </a:rPr>
              <a:t>trivsel </a:t>
            </a:r>
            <a:r>
              <a:rPr lang="nn-NO" sz="1400" i="1" dirty="0">
                <a:solidFill>
                  <a:srgbClr val="262626"/>
                </a:solidFill>
                <a:latin typeface="Times New Roman" panose="02020603050405020304" pitchFamily="18" charset="0"/>
                <a:cs typeface="Times New Roman" panose="02020603050405020304" pitchFamily="18" charset="0"/>
              </a:rPr>
              <a:t>og sansemotorisk utvikling</a:t>
            </a:r>
            <a:r>
              <a:rPr lang="nn-NO" sz="1400" i="1" dirty="0" smtClean="0">
                <a:solidFill>
                  <a:srgbClr val="262626"/>
                </a:solidFill>
                <a:latin typeface="Times New Roman" panose="02020603050405020304" pitchFamily="18" charset="0"/>
                <a:cs typeface="Times New Roman" panose="02020603050405020304" pitchFamily="18" charset="0"/>
              </a:rPr>
              <a:t>.</a:t>
            </a:r>
          </a:p>
          <a:p>
            <a:endParaRPr lang="nn-NO" sz="1400" dirty="0" smtClean="0">
              <a:solidFill>
                <a:srgbClr val="262626"/>
              </a:solidFill>
              <a:latin typeface="Times New Roman" panose="02020603050405020304" pitchFamily="18" charset="0"/>
              <a:cs typeface="Times New Roman" panose="02020603050405020304" pitchFamily="18" charset="0"/>
            </a:endParaRPr>
          </a:p>
        </p:txBody>
      </p:sp>
      <p:pic>
        <p:nvPicPr>
          <p:cNvPr id="860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15860"/>
            <a:ext cx="1355171" cy="87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Sylinder 3"/>
          <p:cNvSpPr txBox="1"/>
          <p:nvPr/>
        </p:nvSpPr>
        <p:spPr>
          <a:xfrm>
            <a:off x="5755556" y="2232222"/>
            <a:ext cx="3096344" cy="3323987"/>
          </a:xfrm>
          <a:prstGeom prst="rect">
            <a:avLst/>
          </a:prstGeom>
          <a:noFill/>
        </p:spPr>
        <p:txBody>
          <a:bodyPr wrap="square" rtlCol="0">
            <a:spAutoFit/>
          </a:bodyPr>
          <a:lstStyle/>
          <a:p>
            <a:r>
              <a:rPr lang="nb-NO" sz="1400" u="sng" dirty="0">
                <a:latin typeface="Times New Roman" panose="02020603050405020304" pitchFamily="18" charset="0"/>
                <a:cs typeface="Times New Roman" panose="02020603050405020304" pitchFamily="18" charset="0"/>
              </a:rPr>
              <a:t>Alle Med </a:t>
            </a:r>
            <a:r>
              <a:rPr lang="nb-NO" sz="1400" dirty="0">
                <a:latin typeface="Times New Roman" panose="02020603050405020304" pitchFamily="18" charset="0"/>
                <a:cs typeface="Times New Roman" panose="02020603050405020304" pitchFamily="18" charset="0"/>
              </a:rPr>
              <a:t>er </a:t>
            </a:r>
            <a:r>
              <a:rPr lang="nb-NO" sz="1400" dirty="0" err="1" smtClean="0">
                <a:latin typeface="Times New Roman" panose="02020603050405020304" pitchFamily="18" charset="0"/>
                <a:cs typeface="Times New Roman" panose="02020603050405020304" pitchFamily="18" charset="0"/>
              </a:rPr>
              <a:t>eit</a:t>
            </a:r>
            <a:r>
              <a:rPr lang="nb-NO" sz="1400" dirty="0" smtClean="0">
                <a:latin typeface="Times New Roman" panose="02020603050405020304" pitchFamily="18" charset="0"/>
                <a:cs typeface="Times New Roman" panose="02020603050405020304" pitchFamily="18" charset="0"/>
              </a:rPr>
              <a:t> </a:t>
            </a:r>
            <a:r>
              <a:rPr lang="nb-NO" sz="1400" dirty="0">
                <a:latin typeface="Times New Roman" panose="02020603050405020304" pitchFamily="18" charset="0"/>
                <a:cs typeface="Times New Roman" panose="02020603050405020304" pitchFamily="18" charset="0"/>
              </a:rPr>
              <a:t>observasjonsmateriell som </a:t>
            </a:r>
            <a:r>
              <a:rPr lang="nb-NO" sz="1400" dirty="0" smtClean="0">
                <a:latin typeface="Times New Roman" panose="02020603050405020304" pitchFamily="18" charset="0"/>
                <a:cs typeface="Times New Roman" panose="02020603050405020304" pitchFamily="18" charset="0"/>
              </a:rPr>
              <a:t>ser med på å </a:t>
            </a:r>
            <a:r>
              <a:rPr lang="nb-NO" sz="1400" dirty="0" err="1" smtClean="0">
                <a:latin typeface="Times New Roman" panose="02020603050405020304" pitchFamily="18" charset="0"/>
                <a:cs typeface="Times New Roman" panose="02020603050405020304" pitchFamily="18" charset="0"/>
              </a:rPr>
              <a:t>gje</a:t>
            </a:r>
            <a:r>
              <a:rPr lang="nb-NO" sz="1400" dirty="0" smtClean="0">
                <a:latin typeface="Times New Roman" panose="02020603050405020304" pitchFamily="18" charset="0"/>
                <a:cs typeface="Times New Roman" panose="02020603050405020304" pitchFamily="18" charset="0"/>
              </a:rPr>
              <a:t> </a:t>
            </a:r>
            <a:r>
              <a:rPr lang="nb-NO" sz="1400" dirty="0" err="1" smtClean="0">
                <a:latin typeface="Times New Roman" panose="02020603050405020304" pitchFamily="18" charset="0"/>
                <a:cs typeface="Times New Roman" panose="02020603050405020304" pitchFamily="18" charset="0"/>
              </a:rPr>
              <a:t>eit</a:t>
            </a:r>
            <a:r>
              <a:rPr lang="nb-NO" sz="1400" dirty="0" smtClean="0">
                <a:latin typeface="Times New Roman" panose="02020603050405020304" pitchFamily="18" charset="0"/>
                <a:cs typeface="Times New Roman" panose="02020603050405020304" pitchFamily="18" charset="0"/>
              </a:rPr>
              <a:t> </a:t>
            </a:r>
            <a:r>
              <a:rPr lang="nb-NO" sz="1400" dirty="0">
                <a:latin typeface="Times New Roman" panose="02020603050405020304" pitchFamily="18" charset="0"/>
                <a:cs typeface="Times New Roman" panose="02020603050405020304" pitchFamily="18" charset="0"/>
              </a:rPr>
              <a:t>helhetlig bilde av barnet </a:t>
            </a:r>
            <a:r>
              <a:rPr lang="nb-NO" sz="1400" dirty="0" smtClean="0">
                <a:latin typeface="Times New Roman" panose="02020603050405020304" pitchFamily="18" charset="0"/>
                <a:cs typeface="Times New Roman" panose="02020603050405020304" pitchFamily="18" charset="0"/>
              </a:rPr>
              <a:t>sin sosiale mestringskompetanse og </a:t>
            </a:r>
            <a:r>
              <a:rPr lang="nb-NO" sz="1400" dirty="0" err="1" smtClean="0">
                <a:latin typeface="Times New Roman" panose="02020603050405020304" pitchFamily="18" charset="0"/>
                <a:cs typeface="Times New Roman" panose="02020603050405020304" pitchFamily="18" charset="0"/>
              </a:rPr>
              <a:t>eit</a:t>
            </a:r>
            <a:r>
              <a:rPr lang="nb-NO" sz="1400" dirty="0" smtClean="0">
                <a:latin typeface="Times New Roman" panose="02020603050405020304" pitchFamily="18" charset="0"/>
                <a:cs typeface="Times New Roman" panose="02020603050405020304" pitchFamily="18" charset="0"/>
              </a:rPr>
              <a:t> verktøy i arbeidet med å sikre at alle er inkludert og </a:t>
            </a:r>
            <a:r>
              <a:rPr lang="nb-NO" sz="1400" dirty="0" err="1" smtClean="0">
                <a:latin typeface="Times New Roman" panose="02020603050405020304" pitchFamily="18" charset="0"/>
                <a:cs typeface="Times New Roman" panose="02020603050405020304" pitchFamily="18" charset="0"/>
              </a:rPr>
              <a:t>deltkande</a:t>
            </a:r>
            <a:r>
              <a:rPr lang="nb-NO" sz="1400" dirty="0">
                <a:latin typeface="Times New Roman" panose="02020603050405020304" pitchFamily="18" charset="0"/>
                <a:cs typeface="Times New Roman" panose="02020603050405020304" pitchFamily="18" charset="0"/>
              </a:rPr>
              <a:t> </a:t>
            </a:r>
            <a:r>
              <a:rPr lang="nb-NO" sz="1400" dirty="0" smtClean="0">
                <a:latin typeface="Times New Roman" panose="02020603050405020304" pitchFamily="18" charset="0"/>
                <a:cs typeface="Times New Roman" panose="02020603050405020304" pitchFamily="18" charset="0"/>
              </a:rPr>
              <a:t>i </a:t>
            </a:r>
            <a:r>
              <a:rPr lang="nb-NO" sz="1400" dirty="0" err="1" smtClean="0">
                <a:latin typeface="Times New Roman" panose="02020603050405020304" pitchFamily="18" charset="0"/>
                <a:cs typeface="Times New Roman" panose="02020603050405020304" pitchFamily="18" charset="0"/>
              </a:rPr>
              <a:t>barnegrupa</a:t>
            </a:r>
            <a:r>
              <a:rPr lang="nb-NO" sz="1400" dirty="0" smtClean="0">
                <a:latin typeface="Times New Roman" panose="02020603050405020304" pitchFamily="18" charset="0"/>
                <a:cs typeface="Times New Roman" panose="02020603050405020304" pitchFamily="18" charset="0"/>
              </a:rPr>
              <a:t>.</a:t>
            </a:r>
            <a:endParaRPr lang="nb-NO" sz="1400" dirty="0">
              <a:latin typeface="Times New Roman" panose="02020603050405020304" pitchFamily="18" charset="0"/>
              <a:cs typeface="Times New Roman" panose="02020603050405020304" pitchFamily="18" charset="0"/>
            </a:endParaRPr>
          </a:p>
          <a:p>
            <a:r>
              <a:rPr lang="nn-NO" sz="1400" dirty="0" smtClean="0">
                <a:latin typeface="Times New Roman" panose="02020603050405020304" pitchFamily="18" charset="0"/>
                <a:cs typeface="Times New Roman" panose="02020603050405020304" pitchFamily="18" charset="0"/>
              </a:rPr>
              <a:t> </a:t>
            </a:r>
          </a:p>
          <a:p>
            <a:r>
              <a:rPr lang="nn-NO" sz="1400" dirty="0" smtClean="0">
                <a:latin typeface="Times New Roman" panose="02020603050405020304" pitchFamily="18" charset="0"/>
                <a:cs typeface="Times New Roman" panose="02020603050405020304" pitchFamily="18" charset="0"/>
              </a:rPr>
              <a:t>Verktøyet er utvikla </a:t>
            </a:r>
            <a:r>
              <a:rPr lang="nn-NO" sz="1400" dirty="0">
                <a:latin typeface="Times New Roman" panose="02020603050405020304" pitchFamily="18" charset="0"/>
                <a:cs typeface="Times New Roman" panose="02020603050405020304" pitchFamily="18" charset="0"/>
              </a:rPr>
              <a:t>på grunnlag av teori om </a:t>
            </a:r>
            <a:r>
              <a:rPr lang="nn-NO" sz="1400" dirty="0" smtClean="0">
                <a:latin typeface="Times New Roman" panose="02020603050405020304" pitchFamily="18" charset="0"/>
                <a:cs typeface="Times New Roman" panose="02020603050405020304" pitchFamily="18" charset="0"/>
              </a:rPr>
              <a:t>samanhengen </a:t>
            </a:r>
            <a:r>
              <a:rPr lang="nn-NO" sz="1400" dirty="0">
                <a:latin typeface="Times New Roman" panose="02020603050405020304" pitchFamily="18" charset="0"/>
                <a:cs typeface="Times New Roman" panose="02020603050405020304" pitchFamily="18" charset="0"/>
              </a:rPr>
              <a:t>mellom </a:t>
            </a:r>
            <a:r>
              <a:rPr lang="nn-NO" sz="1400" dirty="0" smtClean="0">
                <a:latin typeface="Times New Roman" panose="02020603050405020304" pitchFamily="18" charset="0"/>
                <a:cs typeface="Times New Roman" panose="02020603050405020304" pitchFamily="18" charset="0"/>
              </a:rPr>
              <a:t>språkleg </a:t>
            </a:r>
            <a:r>
              <a:rPr lang="nn-NO" sz="1400" dirty="0">
                <a:latin typeface="Times New Roman" panose="02020603050405020304" pitchFamily="18" charset="0"/>
                <a:cs typeface="Times New Roman" panose="02020603050405020304" pitchFamily="18" charset="0"/>
              </a:rPr>
              <a:t>og sosial kompetanse</a:t>
            </a:r>
            <a:r>
              <a:rPr lang="nn-NO" sz="1400" dirty="0" smtClean="0">
                <a:latin typeface="Times New Roman" panose="02020603050405020304" pitchFamily="18" charset="0"/>
                <a:cs typeface="Times New Roman" panose="02020603050405020304" pitchFamily="18" charset="0"/>
              </a:rPr>
              <a:t>.</a:t>
            </a:r>
          </a:p>
          <a:p>
            <a:endParaRPr lang="nn-NO" sz="1400" dirty="0">
              <a:latin typeface="Times New Roman" panose="02020603050405020304" pitchFamily="18" charset="0"/>
              <a:cs typeface="Times New Roman" panose="02020603050405020304" pitchFamily="18" charset="0"/>
            </a:endParaRPr>
          </a:p>
          <a:p>
            <a:r>
              <a:rPr lang="nn-NO" sz="1400" dirty="0" smtClean="0">
                <a:latin typeface="Times New Roman" panose="02020603050405020304" pitchFamily="18" charset="0"/>
                <a:cs typeface="Times New Roman" panose="02020603050405020304" pitchFamily="18" charset="0"/>
              </a:rPr>
              <a:t>Alle Med er ei støtte i arbeidet med å ha fokus på tidleg innsats og skapar ei felles forståing for kva som er sentralt i dei ulike alderstrinn i barn sin utvikling </a:t>
            </a:r>
            <a:endParaRPr lang="nn-NO" sz="1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ktangel 9"/>
          <p:cNvSpPr/>
          <p:nvPr/>
        </p:nvSpPr>
        <p:spPr>
          <a:xfrm>
            <a:off x="167566" y="116632"/>
            <a:ext cx="4260417" cy="6621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52000" rIns="144000" bIns="144000"/>
          <a:lstStyle/>
          <a:p>
            <a:endParaRPr lang="nb-NO" sz="1200" b="1" dirty="0" smtClean="0">
              <a:solidFill>
                <a:schemeClr val="tx1"/>
              </a:solidFill>
              <a:latin typeface="Arial" panose="020B0604020202020204" pitchFamily="34" charset="0"/>
              <a:cs typeface="Arial" panose="020B0604020202020204" pitchFamily="34" charset="0"/>
            </a:endParaRPr>
          </a:p>
          <a:p>
            <a:r>
              <a:rPr lang="nb-NO" sz="1200" b="1" dirty="0" smtClean="0">
                <a:solidFill>
                  <a:schemeClr val="tx1"/>
                </a:solidFill>
                <a:latin typeface="Arial" panose="020B0604020202020204" pitchFamily="34" charset="0"/>
                <a:cs typeface="Arial" panose="020B0604020202020204" pitchFamily="34" charset="0"/>
              </a:rPr>
              <a:t>Når </a:t>
            </a:r>
            <a:r>
              <a:rPr lang="nb-NO" sz="1200" b="1" dirty="0">
                <a:solidFill>
                  <a:schemeClr val="tx1"/>
                </a:solidFill>
                <a:latin typeface="Arial" panose="020B0604020202020204" pitchFamily="34" charset="0"/>
                <a:cs typeface="Arial" panose="020B0604020202020204" pitchFamily="34" charset="0"/>
              </a:rPr>
              <a:t>barnet begynner i barnehagen. </a:t>
            </a:r>
            <a:endParaRPr lang="nb-NO" sz="1200" b="1" dirty="0" smtClean="0">
              <a:solidFill>
                <a:schemeClr val="tx1"/>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v"/>
            </a:pPr>
            <a:r>
              <a:rPr lang="nn-NO" sz="1200" dirty="0" smtClean="0">
                <a:solidFill>
                  <a:schemeClr val="tx1"/>
                </a:solidFill>
                <a:latin typeface="Arial" panose="020B0604020202020204" pitchFamily="34" charset="0"/>
                <a:cs typeface="Arial" panose="020B0604020202020204" pitchFamily="34" charset="0"/>
              </a:rPr>
              <a:t>Vi </a:t>
            </a:r>
            <a:r>
              <a:rPr lang="nn-NO" sz="1200" dirty="0">
                <a:solidFill>
                  <a:schemeClr val="tx1"/>
                </a:solidFill>
                <a:latin typeface="Arial" panose="020B0604020202020204" pitchFamily="34" charset="0"/>
                <a:cs typeface="Arial" panose="020B0604020202020204" pitchFamily="34" charset="0"/>
              </a:rPr>
              <a:t>følgjer </a:t>
            </a:r>
            <a:r>
              <a:rPr lang="nn-NO" sz="1200" dirty="0" smtClean="0">
                <a:solidFill>
                  <a:schemeClr val="tx1"/>
                </a:solidFill>
                <a:latin typeface="Arial" panose="020B0604020202020204" pitchFamily="34" charset="0"/>
                <a:cs typeface="Arial" panose="020B0604020202020204" pitchFamily="34" charset="0"/>
              </a:rPr>
              <a:t>Sunnfjord </a:t>
            </a:r>
            <a:r>
              <a:rPr lang="nn-NO" sz="1200" dirty="0">
                <a:solidFill>
                  <a:schemeClr val="tx1"/>
                </a:solidFill>
                <a:latin typeface="Arial" panose="020B0604020202020204" pitchFamily="34" charset="0"/>
                <a:cs typeface="Arial" panose="020B0604020202020204" pitchFamily="34" charset="0"/>
              </a:rPr>
              <a:t>kommune sine rutinar </a:t>
            </a:r>
          </a:p>
          <a:p>
            <a:r>
              <a:rPr lang="nn-NO" sz="1200" dirty="0">
                <a:solidFill>
                  <a:schemeClr val="tx1"/>
                </a:solidFill>
                <a:latin typeface="Arial" panose="020B0604020202020204" pitchFamily="34" charset="0"/>
                <a:cs typeface="Arial" panose="020B0604020202020204" pitchFamily="34" charset="0"/>
              </a:rPr>
              <a:t>«frå opptak til </a:t>
            </a:r>
            <a:r>
              <a:rPr lang="nn-NO" sz="1200" dirty="0" err="1" smtClean="0">
                <a:solidFill>
                  <a:schemeClr val="tx1"/>
                </a:solidFill>
                <a:latin typeface="Arial" panose="020B0604020202020204" pitchFamily="34" charset="0"/>
                <a:cs typeface="Arial" panose="020B0604020202020204" pitchFamily="34" charset="0"/>
              </a:rPr>
              <a:t>oppstart</a:t>
            </a:r>
            <a:endParaRPr lang="nn-NO" sz="1200" dirty="0">
              <a:solidFill>
                <a:schemeClr val="tx1"/>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v"/>
            </a:pPr>
            <a:r>
              <a:rPr lang="nn-NO" sz="1200" dirty="0" smtClean="0">
                <a:solidFill>
                  <a:schemeClr val="tx1"/>
                </a:solidFill>
                <a:latin typeface="Arial" panose="020B0604020202020204" pitchFamily="34" charset="0"/>
                <a:cs typeface="Arial" panose="020B0604020202020204" pitchFamily="34" charset="0"/>
              </a:rPr>
              <a:t>Barnehagen </a:t>
            </a:r>
            <a:r>
              <a:rPr lang="nn-NO" sz="1200" dirty="0">
                <a:solidFill>
                  <a:schemeClr val="tx1"/>
                </a:solidFill>
                <a:latin typeface="Arial" panose="020B0604020202020204" pitchFamily="34" charset="0"/>
                <a:cs typeface="Arial" panose="020B0604020202020204" pitchFamily="34" charset="0"/>
              </a:rPr>
              <a:t>skal i </a:t>
            </a:r>
            <a:r>
              <a:rPr lang="nn-NO" sz="1200" dirty="0" smtClean="0">
                <a:solidFill>
                  <a:schemeClr val="tx1"/>
                </a:solidFill>
                <a:latin typeface="Arial" panose="020B0604020202020204" pitchFamily="34" charset="0"/>
                <a:cs typeface="Arial" panose="020B0604020202020204" pitchFamily="34" charset="0"/>
              </a:rPr>
              <a:t>samarbeid </a:t>
            </a:r>
            <a:r>
              <a:rPr lang="nn-NO" sz="1200" dirty="0">
                <a:solidFill>
                  <a:schemeClr val="tx1"/>
                </a:solidFill>
                <a:latin typeface="Arial" panose="020B0604020202020204" pitchFamily="34" charset="0"/>
                <a:cs typeface="Arial" panose="020B0604020202020204" pitchFamily="34" charset="0"/>
              </a:rPr>
              <a:t>med foreldra leggje til rette for at barnet kan få </a:t>
            </a:r>
            <a:r>
              <a:rPr lang="nn-NO" sz="1200" dirty="0" smtClean="0">
                <a:solidFill>
                  <a:schemeClr val="tx1"/>
                </a:solidFill>
                <a:latin typeface="Arial" panose="020B0604020202020204" pitchFamily="34" charset="0"/>
                <a:cs typeface="Arial" panose="020B0604020202020204" pitchFamily="34" charset="0"/>
              </a:rPr>
              <a:t>ein </a:t>
            </a:r>
            <a:r>
              <a:rPr lang="nn-NO" sz="1200" dirty="0">
                <a:solidFill>
                  <a:schemeClr val="tx1"/>
                </a:solidFill>
                <a:latin typeface="Arial" panose="020B0604020202020204" pitchFamily="34" charset="0"/>
                <a:cs typeface="Arial" panose="020B0604020202020204" pitchFamily="34" charset="0"/>
              </a:rPr>
              <a:t>trygg og god start i barnehagen.</a:t>
            </a:r>
          </a:p>
          <a:p>
            <a:pPr marL="171450" indent="-171450">
              <a:buFont typeface="Wingdings" panose="05000000000000000000" pitchFamily="2" charset="2"/>
              <a:buChar char="v"/>
            </a:pPr>
            <a:r>
              <a:rPr lang="nb-NO" sz="1200" dirty="0">
                <a:solidFill>
                  <a:schemeClr val="tx1"/>
                </a:solidFill>
                <a:latin typeface="Arial" panose="020B0604020202020204" pitchFamily="34" charset="0"/>
                <a:cs typeface="Arial" panose="020B0604020202020204" pitchFamily="34" charset="0"/>
              </a:rPr>
              <a:t>N</a:t>
            </a:r>
            <a:r>
              <a:rPr lang="nb-NO" sz="1200" dirty="0" smtClean="0">
                <a:solidFill>
                  <a:schemeClr val="tx1"/>
                </a:solidFill>
                <a:latin typeface="Arial" panose="020B0604020202020204" pitchFamily="34" charset="0"/>
                <a:cs typeface="Arial" panose="020B0604020202020204" pitchFamily="34" charset="0"/>
              </a:rPr>
              <a:t>ye </a:t>
            </a:r>
            <a:r>
              <a:rPr lang="nb-NO" sz="1200" dirty="0">
                <a:solidFill>
                  <a:schemeClr val="tx1"/>
                </a:solidFill>
                <a:latin typeface="Arial" panose="020B0604020202020204" pitchFamily="34" charset="0"/>
                <a:cs typeface="Arial" panose="020B0604020202020204" pitchFamily="34" charset="0"/>
              </a:rPr>
              <a:t>barn </a:t>
            </a:r>
            <a:r>
              <a:rPr lang="nb-NO" sz="1200" dirty="0" smtClean="0">
                <a:solidFill>
                  <a:schemeClr val="tx1"/>
                </a:solidFill>
                <a:latin typeface="Arial" panose="020B0604020202020204" pitchFamily="34" charset="0"/>
                <a:cs typeface="Arial" panose="020B0604020202020204" pitchFamily="34" charset="0"/>
              </a:rPr>
              <a:t>kjem </a:t>
            </a:r>
            <a:r>
              <a:rPr lang="nb-NO" sz="1200" dirty="0">
                <a:solidFill>
                  <a:schemeClr val="tx1"/>
                </a:solidFill>
                <a:latin typeface="Arial" panose="020B0604020202020204" pitchFamily="34" charset="0"/>
                <a:cs typeface="Arial" panose="020B0604020202020204" pitchFamily="34" charset="0"/>
              </a:rPr>
              <a:t>på besøk til </a:t>
            </a:r>
            <a:r>
              <a:rPr lang="nb-NO" sz="1200" dirty="0" smtClean="0">
                <a:solidFill>
                  <a:schemeClr val="tx1"/>
                </a:solidFill>
                <a:latin typeface="Arial" panose="020B0604020202020204" pitchFamily="34" charset="0"/>
                <a:cs typeface="Arial" panose="020B0604020202020204" pitchFamily="34" charset="0"/>
              </a:rPr>
              <a:t>barnehagen før ferien.</a:t>
            </a:r>
          </a:p>
          <a:p>
            <a:pPr marL="171450" indent="-171450">
              <a:buFont typeface="Wingdings" panose="05000000000000000000" pitchFamily="2" charset="2"/>
              <a:buChar char="v"/>
            </a:pPr>
            <a:r>
              <a:rPr lang="nn-NO" sz="1200" dirty="0" smtClean="0">
                <a:solidFill>
                  <a:schemeClr val="tx1"/>
                </a:solidFill>
                <a:latin typeface="Arial" panose="020B0604020202020204" pitchFamily="34" charset="0"/>
                <a:cs typeface="Arial" panose="020B0604020202020204" pitchFamily="34" charset="0"/>
              </a:rPr>
              <a:t>Barnehagen </a:t>
            </a:r>
            <a:r>
              <a:rPr lang="nn-NO" sz="1200" dirty="0">
                <a:solidFill>
                  <a:schemeClr val="tx1"/>
                </a:solidFill>
                <a:latin typeface="Arial" panose="020B0604020202020204" pitchFamily="34" charset="0"/>
                <a:cs typeface="Arial" panose="020B0604020202020204" pitchFamily="34" charset="0"/>
              </a:rPr>
              <a:t>sender ut informasjonsskriv </a:t>
            </a:r>
            <a:r>
              <a:rPr lang="nn-NO" sz="1200" dirty="0" smtClean="0">
                <a:solidFill>
                  <a:schemeClr val="tx1"/>
                </a:solidFill>
                <a:latin typeface="Arial" panose="020B0604020202020204" pitchFamily="34" charset="0"/>
                <a:cs typeface="Arial" panose="020B0604020202020204" pitchFamily="34" charset="0"/>
              </a:rPr>
              <a:t>i juni,</a:t>
            </a:r>
            <a:endParaRPr lang="nn-NO" sz="1200" dirty="0">
              <a:solidFill>
                <a:schemeClr val="tx1"/>
              </a:solidFill>
              <a:latin typeface="Arial" panose="020B0604020202020204" pitchFamily="34" charset="0"/>
              <a:cs typeface="Arial" panose="020B0604020202020204" pitchFamily="34" charset="0"/>
            </a:endParaRPr>
          </a:p>
          <a:p>
            <a:r>
              <a:rPr lang="nn-NO" sz="1200" dirty="0" smtClean="0">
                <a:solidFill>
                  <a:schemeClr val="tx1"/>
                </a:solidFill>
                <a:latin typeface="Arial" panose="020B0604020202020204" pitchFamily="34" charset="0"/>
                <a:cs typeface="Arial" panose="020B0604020202020204" pitchFamily="34" charset="0"/>
              </a:rPr>
              <a:t>     ved </a:t>
            </a:r>
            <a:r>
              <a:rPr lang="nn-NO" sz="1200" dirty="0" err="1" smtClean="0">
                <a:solidFill>
                  <a:schemeClr val="tx1"/>
                </a:solidFill>
                <a:latin typeface="Arial" panose="020B0604020202020204" pitchFamily="34" charset="0"/>
                <a:cs typeface="Arial" panose="020B0604020202020204" pitchFamily="34" charset="0"/>
              </a:rPr>
              <a:t>oppstart</a:t>
            </a:r>
            <a:r>
              <a:rPr lang="nn-NO" sz="1200" dirty="0" smtClean="0">
                <a:solidFill>
                  <a:schemeClr val="tx1"/>
                </a:solidFill>
                <a:latin typeface="Arial" panose="020B0604020202020204" pitchFamily="34" charset="0"/>
                <a:cs typeface="Arial" panose="020B0604020202020204" pitchFamily="34" charset="0"/>
              </a:rPr>
              <a:t> får </a:t>
            </a:r>
            <a:r>
              <a:rPr lang="nn-NO" sz="1200" dirty="0">
                <a:solidFill>
                  <a:schemeClr val="tx1"/>
                </a:solidFill>
                <a:latin typeface="Arial" panose="020B0604020202020204" pitchFamily="34" charset="0"/>
                <a:cs typeface="Arial" panose="020B0604020202020204" pitchFamily="34" charset="0"/>
              </a:rPr>
              <a:t>alle nye barn ein primærkontakt</a:t>
            </a:r>
            <a:r>
              <a:rPr lang="nn-NO" sz="1200" dirty="0" smtClean="0">
                <a:solidFill>
                  <a:schemeClr val="tx1"/>
                </a:solidFill>
                <a:latin typeface="Arial" panose="020B0604020202020204" pitchFamily="34" charset="0"/>
                <a:cs typeface="Arial" panose="020B0604020202020204" pitchFamily="34" charset="0"/>
              </a:rPr>
              <a:t>.</a:t>
            </a:r>
          </a:p>
          <a:p>
            <a:endParaRPr lang="nn-NO" sz="1200" dirty="0" smtClean="0">
              <a:solidFill>
                <a:schemeClr val="tx1"/>
              </a:solidFill>
              <a:latin typeface="Arial" panose="020B0604020202020204" pitchFamily="34" charset="0"/>
              <a:cs typeface="Arial" panose="020B0604020202020204" pitchFamily="34" charset="0"/>
            </a:endParaRPr>
          </a:p>
          <a:p>
            <a:r>
              <a:rPr lang="nn-NO" sz="1200" b="1" dirty="0" smtClean="0">
                <a:solidFill>
                  <a:schemeClr val="tx1"/>
                </a:solidFill>
                <a:latin typeface="Arial" panose="020B0604020202020204" pitchFamily="34" charset="0"/>
                <a:cs typeface="Arial" panose="020B0604020202020204" pitchFamily="34" charset="0"/>
              </a:rPr>
              <a:t>Overgangar </a:t>
            </a:r>
            <a:r>
              <a:rPr lang="nn-NO" sz="1200" b="1" dirty="0">
                <a:solidFill>
                  <a:schemeClr val="tx1"/>
                </a:solidFill>
                <a:latin typeface="Arial" panose="020B0604020202020204" pitchFamily="34" charset="0"/>
                <a:cs typeface="Arial" panose="020B0604020202020204" pitchFamily="34" charset="0"/>
              </a:rPr>
              <a:t>i barnehagen. </a:t>
            </a:r>
          </a:p>
          <a:p>
            <a:pPr marL="171450" indent="-171450">
              <a:buFont typeface="Wingdings" panose="05000000000000000000" pitchFamily="2" charset="2"/>
              <a:buChar char="v"/>
            </a:pPr>
            <a:r>
              <a:rPr lang="nn-NO" sz="1200" dirty="0" smtClean="0">
                <a:solidFill>
                  <a:schemeClr val="tx1"/>
                </a:solidFill>
                <a:latin typeface="Arial" panose="020B0604020202020204" pitchFamily="34" charset="0"/>
                <a:cs typeface="Arial" panose="020B0604020202020204" pitchFamily="34" charset="0"/>
              </a:rPr>
              <a:t>Personalet </a:t>
            </a:r>
            <a:r>
              <a:rPr lang="nn-NO" sz="1200" dirty="0">
                <a:solidFill>
                  <a:schemeClr val="tx1"/>
                </a:solidFill>
                <a:latin typeface="Arial" panose="020B0604020202020204" pitchFamily="34" charset="0"/>
                <a:cs typeface="Arial" panose="020B0604020202020204" pitchFamily="34" charset="0"/>
              </a:rPr>
              <a:t>skal sørgje for at barn og foreldre får tid og rom til å bli kjent </a:t>
            </a:r>
            <a:r>
              <a:rPr lang="nn-NO" sz="1200" dirty="0" smtClean="0">
                <a:solidFill>
                  <a:schemeClr val="tx1"/>
                </a:solidFill>
                <a:latin typeface="Arial" panose="020B0604020202020204" pitchFamily="34" charset="0"/>
                <a:cs typeface="Arial" panose="020B0604020202020204" pitchFamily="34" charset="0"/>
              </a:rPr>
              <a:t>på </a:t>
            </a:r>
            <a:r>
              <a:rPr lang="nn-NO" sz="1200" dirty="0">
                <a:solidFill>
                  <a:schemeClr val="tx1"/>
                </a:solidFill>
                <a:latin typeface="Arial" panose="020B0604020202020204" pitchFamily="34" charset="0"/>
                <a:cs typeface="Arial" panose="020B0604020202020204" pitchFamily="34" charset="0"/>
              </a:rPr>
              <a:t>nye </a:t>
            </a:r>
            <a:r>
              <a:rPr lang="nn-NO" sz="1200" dirty="0" smtClean="0">
                <a:solidFill>
                  <a:schemeClr val="tx1"/>
                </a:solidFill>
                <a:latin typeface="Arial" panose="020B0604020202020204" pitchFamily="34" charset="0"/>
                <a:cs typeface="Arial" panose="020B0604020202020204" pitchFamily="34" charset="0"/>
              </a:rPr>
              <a:t>avdelingar.</a:t>
            </a:r>
            <a:endParaRPr lang="nn-NO" sz="1200" dirty="0">
              <a:solidFill>
                <a:schemeClr val="tx1"/>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v"/>
            </a:pPr>
            <a:r>
              <a:rPr lang="nn-NO" sz="1200" dirty="0" smtClean="0">
                <a:solidFill>
                  <a:schemeClr val="tx1"/>
                </a:solidFill>
                <a:latin typeface="Arial" panose="020B0604020202020204" pitchFamily="34" charset="0"/>
                <a:cs typeface="Arial" panose="020B0604020202020204" pitchFamily="34" charset="0"/>
              </a:rPr>
              <a:t>I mai </a:t>
            </a:r>
            <a:r>
              <a:rPr lang="nn-NO" sz="1200" dirty="0">
                <a:solidFill>
                  <a:schemeClr val="tx1"/>
                </a:solidFill>
                <a:latin typeface="Arial" panose="020B0604020202020204" pitchFamily="34" charset="0"/>
                <a:cs typeface="Arial" panose="020B0604020202020204" pitchFamily="34" charset="0"/>
              </a:rPr>
              <a:t>startar vi å førebu barn som skal over </a:t>
            </a:r>
            <a:r>
              <a:rPr lang="nn-NO" sz="1200" dirty="0" smtClean="0">
                <a:solidFill>
                  <a:schemeClr val="tx1"/>
                </a:solidFill>
                <a:latin typeface="Arial" panose="020B0604020202020204" pitchFamily="34" charset="0"/>
                <a:cs typeface="Arial" panose="020B0604020202020204" pitchFamily="34" charset="0"/>
              </a:rPr>
              <a:t>til </a:t>
            </a:r>
            <a:r>
              <a:rPr lang="nn-NO" sz="1200" dirty="0">
                <a:solidFill>
                  <a:schemeClr val="tx1"/>
                </a:solidFill>
                <a:latin typeface="Arial" panose="020B0604020202020204" pitchFamily="34" charset="0"/>
                <a:cs typeface="Arial" panose="020B0604020202020204" pitchFamily="34" charset="0"/>
              </a:rPr>
              <a:t>stor avdeling</a:t>
            </a:r>
            <a:r>
              <a:rPr lang="nn-NO" sz="1200" dirty="0" smtClean="0">
                <a:solidFill>
                  <a:schemeClr val="tx1"/>
                </a:solidFill>
                <a:latin typeface="Arial" panose="020B0604020202020204" pitchFamily="34" charset="0"/>
                <a:cs typeface="Arial" panose="020B0604020202020204" pitchFamily="34" charset="0"/>
              </a:rPr>
              <a:t>.</a:t>
            </a:r>
          </a:p>
          <a:p>
            <a:pPr marL="171450" indent="-171450">
              <a:buFont typeface="Wingdings" panose="05000000000000000000" pitchFamily="2" charset="2"/>
              <a:buChar char="v"/>
            </a:pPr>
            <a:r>
              <a:rPr lang="nn-NO" sz="1200" dirty="0" smtClean="0">
                <a:solidFill>
                  <a:schemeClr val="tx1"/>
                </a:solidFill>
                <a:latin typeface="Arial" panose="020B0604020202020204" pitchFamily="34" charset="0"/>
                <a:cs typeface="Arial" panose="020B0604020202020204" pitchFamily="34" charset="0"/>
              </a:rPr>
              <a:t>Vi </a:t>
            </a:r>
            <a:r>
              <a:rPr lang="nn-NO" sz="1200" dirty="0">
                <a:solidFill>
                  <a:schemeClr val="tx1"/>
                </a:solidFill>
                <a:latin typeface="Arial" panose="020B0604020202020204" pitchFamily="34" charset="0"/>
                <a:cs typeface="Arial" panose="020B0604020202020204" pitchFamily="34" charset="0"/>
              </a:rPr>
              <a:t>pratar om den nye avdelinga og går på besøk saman med trygge vaksne. </a:t>
            </a:r>
            <a:endParaRPr lang="nn-NO" sz="1200" dirty="0" smtClean="0">
              <a:solidFill>
                <a:schemeClr val="tx1"/>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v"/>
            </a:pPr>
            <a:endParaRPr lang="nn-NO" sz="1200" dirty="0">
              <a:solidFill>
                <a:schemeClr val="tx1"/>
              </a:solidFill>
              <a:latin typeface="Arial" panose="020B0604020202020204" pitchFamily="34" charset="0"/>
              <a:cs typeface="Arial" panose="020B0604020202020204" pitchFamily="34" charset="0"/>
            </a:endParaRPr>
          </a:p>
          <a:p>
            <a:r>
              <a:rPr lang="nn-NO" sz="1200" b="1" dirty="0">
                <a:solidFill>
                  <a:schemeClr val="tx1"/>
                </a:solidFill>
                <a:latin typeface="Arial" pitchFamily="34" charset="0"/>
                <a:cs typeface="Arial" pitchFamily="34" charset="0"/>
              </a:rPr>
              <a:t>Overgang mellom barnehage og </a:t>
            </a:r>
            <a:r>
              <a:rPr lang="nn-NO" sz="1200" b="1" dirty="0" smtClean="0">
                <a:solidFill>
                  <a:schemeClr val="tx1"/>
                </a:solidFill>
                <a:latin typeface="Arial" pitchFamily="34" charset="0"/>
                <a:cs typeface="Arial" pitchFamily="34" charset="0"/>
              </a:rPr>
              <a:t>skule</a:t>
            </a:r>
            <a:endParaRPr lang="nn-NO" sz="1200" dirty="0" smtClean="0">
              <a:solidFill>
                <a:schemeClr val="tx1"/>
              </a:solidFill>
              <a:latin typeface="Arial" panose="020B0604020202020204" pitchFamily="34" charset="0"/>
              <a:cs typeface="Arial" panose="020B0604020202020204" pitchFamily="34" charset="0"/>
            </a:endParaRPr>
          </a:p>
          <a:p>
            <a:pPr eaLnBrk="1" fontAlgn="auto" hangingPunct="1">
              <a:spcAft>
                <a:spcPts val="0"/>
              </a:spcAft>
              <a:defRPr/>
            </a:pPr>
            <a:r>
              <a:rPr lang="nn-NO" sz="1200" dirty="0">
                <a:solidFill>
                  <a:schemeClr val="tx1"/>
                </a:solidFill>
                <a:latin typeface="Arial" pitchFamily="34" charset="0"/>
                <a:cs typeface="Arial" pitchFamily="34" charset="0"/>
              </a:rPr>
              <a:t>Barn og foreldre skal oppleve ein god </a:t>
            </a:r>
            <a:r>
              <a:rPr lang="nn-NO" sz="1200" dirty="0" smtClean="0">
                <a:solidFill>
                  <a:schemeClr val="tx1"/>
                </a:solidFill>
                <a:latin typeface="Arial" pitchFamily="34" charset="0"/>
                <a:cs typeface="Arial" pitchFamily="34" charset="0"/>
              </a:rPr>
              <a:t>overgang </a:t>
            </a:r>
            <a:r>
              <a:rPr lang="nn-NO" sz="1200" dirty="0">
                <a:solidFill>
                  <a:schemeClr val="tx1"/>
                </a:solidFill>
                <a:latin typeface="Arial" pitchFamily="34" charset="0"/>
                <a:cs typeface="Arial" pitchFamily="34" charset="0"/>
              </a:rPr>
              <a:t>frå barnehagen til skulen. Vi følgjer dei kommunale rutinane. </a:t>
            </a:r>
          </a:p>
          <a:p>
            <a:pPr eaLnBrk="1" fontAlgn="auto" hangingPunct="1">
              <a:spcAft>
                <a:spcPts val="0"/>
              </a:spcAft>
              <a:defRPr/>
            </a:pPr>
            <a:endParaRPr lang="nn-NO" sz="1200" dirty="0" smtClean="0">
              <a:solidFill>
                <a:schemeClr val="tx1"/>
              </a:solidFill>
              <a:latin typeface="Arial" pitchFamily="34" charset="0"/>
              <a:cs typeface="Arial" pitchFamily="34" charset="0"/>
            </a:endParaRPr>
          </a:p>
          <a:p>
            <a:pPr eaLnBrk="1" fontAlgn="auto" hangingPunct="1">
              <a:spcAft>
                <a:spcPts val="0"/>
              </a:spcAft>
              <a:defRPr/>
            </a:pPr>
            <a:r>
              <a:rPr lang="nn-NO" sz="1200" b="1" dirty="0" smtClean="0">
                <a:solidFill>
                  <a:schemeClr val="tx1"/>
                </a:solidFill>
                <a:latin typeface="Arial" pitchFamily="34" charset="0"/>
                <a:cs typeface="Arial" pitchFamily="34" charset="0"/>
              </a:rPr>
              <a:t>Barnehagen </a:t>
            </a:r>
            <a:r>
              <a:rPr lang="nn-NO" sz="1200" b="1" dirty="0">
                <a:solidFill>
                  <a:schemeClr val="tx1"/>
                </a:solidFill>
                <a:latin typeface="Arial" pitchFamily="34" charset="0"/>
                <a:cs typeface="Arial" pitchFamily="34" charset="0"/>
              </a:rPr>
              <a:t>gjer mellom anna dette</a:t>
            </a:r>
            <a:r>
              <a:rPr lang="nn-NO" sz="1200" b="1" dirty="0" smtClean="0">
                <a:solidFill>
                  <a:schemeClr val="tx1"/>
                </a:solidFill>
                <a:latin typeface="Arial" pitchFamily="34" charset="0"/>
                <a:cs typeface="Arial" pitchFamily="34" charset="0"/>
              </a:rPr>
              <a:t>:</a:t>
            </a:r>
          </a:p>
          <a:p>
            <a:pPr eaLnBrk="1" fontAlgn="auto" hangingPunct="1">
              <a:spcAft>
                <a:spcPts val="0"/>
              </a:spcAft>
              <a:buFont typeface="Wingdings" pitchFamily="2" charset="2"/>
              <a:buChar char="v"/>
              <a:tabLst>
                <a:tab pos="85725" algn="l"/>
              </a:tabLst>
              <a:defRPr/>
            </a:pPr>
            <a:r>
              <a:rPr lang="nn-NO" sz="1200" dirty="0" smtClean="0">
                <a:solidFill>
                  <a:schemeClr val="tx1"/>
                </a:solidFill>
                <a:latin typeface="Arial" pitchFamily="34" charset="0"/>
                <a:cs typeface="Arial" pitchFamily="34" charset="0"/>
              </a:rPr>
              <a:t>Dei eldste barna </a:t>
            </a:r>
            <a:r>
              <a:rPr lang="nn-NO" sz="1200" dirty="0">
                <a:solidFill>
                  <a:schemeClr val="tx1"/>
                </a:solidFill>
                <a:latin typeface="Arial" pitchFamily="34" charset="0"/>
                <a:cs typeface="Arial" pitchFamily="34" charset="0"/>
              </a:rPr>
              <a:t>deltek i førskulegruppa ein gong i veka</a:t>
            </a:r>
            <a:r>
              <a:rPr lang="nn-NO" sz="1200" dirty="0" smtClean="0">
                <a:solidFill>
                  <a:schemeClr val="tx1"/>
                </a:solidFill>
                <a:latin typeface="Arial" pitchFamily="34" charset="0"/>
                <a:cs typeface="Arial" pitchFamily="34" charset="0"/>
              </a:rPr>
              <a:t>.</a:t>
            </a:r>
          </a:p>
          <a:p>
            <a:pPr eaLnBrk="1" fontAlgn="auto" hangingPunct="1">
              <a:spcAft>
                <a:spcPts val="0"/>
              </a:spcAft>
              <a:buFont typeface="Wingdings" pitchFamily="2" charset="2"/>
              <a:buChar char="v"/>
              <a:tabLst>
                <a:tab pos="85725" algn="l"/>
              </a:tabLst>
              <a:defRPr/>
            </a:pPr>
            <a:r>
              <a:rPr lang="nn-NO" sz="1200" dirty="0" smtClean="0">
                <a:solidFill>
                  <a:schemeClr val="tx1"/>
                </a:solidFill>
                <a:latin typeface="Arial" pitchFamily="34" charset="0"/>
                <a:cs typeface="Arial" pitchFamily="34" charset="0"/>
              </a:rPr>
              <a:t>Overgangssamtale med foreldre på våren.</a:t>
            </a:r>
            <a:endParaRPr lang="nn-NO" sz="1200" dirty="0">
              <a:solidFill>
                <a:schemeClr val="tx1"/>
              </a:solidFill>
              <a:latin typeface="Arial" pitchFamily="34" charset="0"/>
              <a:cs typeface="Arial" pitchFamily="34" charset="0"/>
            </a:endParaRPr>
          </a:p>
          <a:p>
            <a:pPr eaLnBrk="1" fontAlgn="auto" hangingPunct="1">
              <a:spcAft>
                <a:spcPts val="0"/>
              </a:spcAft>
              <a:buFont typeface="Wingdings" pitchFamily="2" charset="2"/>
              <a:buChar char="v"/>
              <a:tabLst>
                <a:tab pos="180975" algn="l"/>
              </a:tabLst>
              <a:defRPr/>
            </a:pPr>
            <a:r>
              <a:rPr lang="nn-NO" sz="1200" dirty="0">
                <a:solidFill>
                  <a:schemeClr val="tx1"/>
                </a:solidFill>
                <a:latin typeface="Arial" pitchFamily="34" charset="0"/>
                <a:cs typeface="Arial" pitchFamily="34" charset="0"/>
              </a:rPr>
              <a:t>Besøk på </a:t>
            </a:r>
            <a:r>
              <a:rPr lang="nn-NO" sz="1200" dirty="0" smtClean="0">
                <a:solidFill>
                  <a:schemeClr val="tx1"/>
                </a:solidFill>
                <a:latin typeface="Arial" pitchFamily="34" charset="0"/>
                <a:cs typeface="Arial" pitchFamily="34" charset="0"/>
              </a:rPr>
              <a:t>skulen der </a:t>
            </a:r>
            <a:r>
              <a:rPr lang="nn-NO" sz="1200" dirty="0">
                <a:solidFill>
                  <a:schemeClr val="tx1"/>
                </a:solidFill>
                <a:latin typeface="Arial" pitchFamily="34" charset="0"/>
                <a:cs typeface="Arial" pitchFamily="34" charset="0"/>
              </a:rPr>
              <a:t>vi vil bli </a:t>
            </a:r>
            <a:r>
              <a:rPr lang="nn-NO" sz="1200" dirty="0" smtClean="0">
                <a:solidFill>
                  <a:schemeClr val="tx1"/>
                </a:solidFill>
                <a:latin typeface="Arial" pitchFamily="34" charset="0"/>
                <a:cs typeface="Arial" pitchFamily="34" charset="0"/>
              </a:rPr>
              <a:t>kjende på klasserommet og  </a:t>
            </a:r>
          </a:p>
          <a:p>
            <a:pPr eaLnBrk="1" fontAlgn="auto" hangingPunct="1">
              <a:spcAft>
                <a:spcPts val="0"/>
              </a:spcAft>
              <a:tabLst>
                <a:tab pos="180975" algn="l"/>
              </a:tabLst>
              <a:defRPr/>
            </a:pPr>
            <a:r>
              <a:rPr lang="nn-NO" sz="1200" dirty="0">
                <a:solidFill>
                  <a:schemeClr val="tx1"/>
                </a:solidFill>
                <a:latin typeface="Arial" pitchFamily="34" charset="0"/>
                <a:cs typeface="Arial" pitchFamily="34" charset="0"/>
              </a:rPr>
              <a:t> </a:t>
            </a:r>
            <a:r>
              <a:rPr lang="nn-NO" sz="1200" dirty="0" smtClean="0">
                <a:solidFill>
                  <a:schemeClr val="tx1"/>
                </a:solidFill>
                <a:latin typeface="Arial" pitchFamily="34" charset="0"/>
                <a:cs typeface="Arial" pitchFamily="34" charset="0"/>
              </a:rPr>
              <a:t>  </a:t>
            </a:r>
            <a:r>
              <a:rPr lang="nn-NO" sz="1200" dirty="0" err="1" smtClean="0">
                <a:solidFill>
                  <a:schemeClr val="tx1"/>
                </a:solidFill>
                <a:latin typeface="Arial" pitchFamily="34" charset="0"/>
                <a:cs typeface="Arial" pitchFamily="34" charset="0"/>
              </a:rPr>
              <a:t>inneområdet</a:t>
            </a:r>
            <a:endParaRPr lang="nn-NO" sz="1200" dirty="0">
              <a:solidFill>
                <a:schemeClr val="tx1"/>
              </a:solidFill>
              <a:latin typeface="Arial" pitchFamily="34" charset="0"/>
              <a:cs typeface="Arial" pitchFamily="34" charset="0"/>
            </a:endParaRPr>
          </a:p>
          <a:p>
            <a:pPr eaLnBrk="1" fontAlgn="auto" hangingPunct="1">
              <a:spcAft>
                <a:spcPts val="0"/>
              </a:spcAft>
              <a:buFont typeface="Wingdings" pitchFamily="2" charset="2"/>
              <a:buChar char="v"/>
              <a:defRPr/>
            </a:pPr>
            <a:r>
              <a:rPr lang="nn-NO" sz="1200" dirty="0" smtClean="0">
                <a:solidFill>
                  <a:schemeClr val="tx1"/>
                </a:solidFill>
                <a:latin typeface="Arial" pitchFamily="34" charset="0"/>
                <a:cs typeface="Arial" pitchFamily="34" charset="0"/>
              </a:rPr>
              <a:t>Førskuledag – borna er på skulen saman med   </a:t>
            </a:r>
          </a:p>
          <a:p>
            <a:pPr eaLnBrk="1" fontAlgn="auto" hangingPunct="1">
              <a:spcAft>
                <a:spcPts val="0"/>
              </a:spcAft>
              <a:tabLst>
                <a:tab pos="85725" algn="l"/>
              </a:tabLst>
              <a:defRPr/>
            </a:pPr>
            <a:r>
              <a:rPr lang="nn-NO" sz="1200" dirty="0">
                <a:solidFill>
                  <a:schemeClr val="tx1"/>
                </a:solidFill>
                <a:latin typeface="Arial" pitchFamily="34" charset="0"/>
                <a:cs typeface="Arial" pitchFamily="34" charset="0"/>
              </a:rPr>
              <a:t> </a:t>
            </a:r>
            <a:r>
              <a:rPr lang="nn-NO" sz="1200" dirty="0" smtClean="0">
                <a:solidFill>
                  <a:schemeClr val="tx1"/>
                </a:solidFill>
                <a:latin typeface="Arial" pitchFamily="34" charset="0"/>
                <a:cs typeface="Arial" pitchFamily="34" charset="0"/>
              </a:rPr>
              <a:t>    førskulelærar og har ulike aktivitetar.</a:t>
            </a:r>
            <a:endParaRPr lang="nn-NO" sz="1200" dirty="0">
              <a:solidFill>
                <a:schemeClr val="tx1"/>
              </a:solidFill>
              <a:latin typeface="Arial" pitchFamily="34" charset="0"/>
              <a:cs typeface="Arial" pitchFamily="34" charset="0"/>
            </a:endParaRPr>
          </a:p>
          <a:p>
            <a:pPr eaLnBrk="1" fontAlgn="auto" hangingPunct="1">
              <a:spcAft>
                <a:spcPts val="0"/>
              </a:spcAft>
              <a:defRPr/>
            </a:pPr>
            <a:endParaRPr lang="nn-NO" sz="1200" dirty="0">
              <a:solidFill>
                <a:schemeClr val="tx1"/>
              </a:solidFill>
              <a:latin typeface="Arial" pitchFamily="34" charset="0"/>
              <a:cs typeface="Arial" pitchFamily="34" charset="0"/>
            </a:endParaRPr>
          </a:p>
          <a:p>
            <a:endParaRPr lang="nn-NO" sz="1200" dirty="0">
              <a:solidFill>
                <a:schemeClr val="tx1"/>
              </a:solidFill>
              <a:latin typeface="Arial" pitchFamily="34" charset="0"/>
              <a:cs typeface="Arial" pitchFamily="34" charset="0"/>
            </a:endParaRPr>
          </a:p>
          <a:p>
            <a:endParaRPr lang="nn-NO" sz="1200" dirty="0">
              <a:solidFill>
                <a:schemeClr val="tx1"/>
              </a:solidFill>
              <a:latin typeface="Arial" pitchFamily="34" charset="0"/>
              <a:cs typeface="Arial" pitchFamily="34" charset="0"/>
            </a:endParaRPr>
          </a:p>
        </p:txBody>
      </p:sp>
      <p:sp>
        <p:nvSpPr>
          <p:cNvPr id="11" name="Rektangel 10"/>
          <p:cNvSpPr/>
          <p:nvPr/>
        </p:nvSpPr>
        <p:spPr>
          <a:xfrm>
            <a:off x="4504384" y="127813"/>
            <a:ext cx="4248150" cy="66124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360000" rIns="180000" bIns="36000" anchor="t"/>
          <a:lstStyle/>
          <a:p>
            <a:pPr eaLnBrk="1" fontAlgn="auto" hangingPunct="1">
              <a:lnSpc>
                <a:spcPct val="150000"/>
              </a:lnSpc>
              <a:spcAft>
                <a:spcPts val="0"/>
              </a:spcAft>
              <a:defRPr/>
            </a:pPr>
            <a:endParaRPr lang="nn-NO" sz="1400" dirty="0" smtClean="0">
              <a:solidFill>
                <a:schemeClr val="tx1"/>
              </a:solidFill>
              <a:latin typeface="Arial" pitchFamily="34" charset="0"/>
              <a:cs typeface="Arial" pitchFamily="34" charset="0"/>
            </a:endParaRPr>
          </a:p>
          <a:p>
            <a:pPr>
              <a:lnSpc>
                <a:spcPct val="150000"/>
              </a:lnSpc>
            </a:pPr>
            <a:r>
              <a:rPr lang="nn-NO" sz="1200" dirty="0">
                <a:solidFill>
                  <a:schemeClr val="tx1"/>
                </a:solidFill>
                <a:latin typeface="Arial" panose="020B0604020202020204" pitchFamily="34" charset="0"/>
                <a:cs typeface="Arial" pitchFamily="34" charset="0"/>
              </a:rPr>
              <a:t>Målet for førskulegruppa er at barna skal få erfaringar, kunnskap og ferdigheiter som kan gje dei eit best mogleg grunnlag når dei byrjar på skulen. </a:t>
            </a:r>
            <a:endParaRPr lang="nn-NO" sz="1200" dirty="0" smtClean="0">
              <a:solidFill>
                <a:schemeClr val="tx1"/>
              </a:solidFill>
              <a:latin typeface="Arial" panose="020B0604020202020204" pitchFamily="34" charset="0"/>
              <a:cs typeface="Arial" pitchFamily="34" charset="0"/>
            </a:endParaRPr>
          </a:p>
          <a:p>
            <a:pPr>
              <a:lnSpc>
                <a:spcPct val="150000"/>
              </a:lnSpc>
            </a:pPr>
            <a:endParaRPr lang="nn-NO" sz="1200" i="1" dirty="0">
              <a:latin typeface="Arial" panose="020B0604020202020204" pitchFamily="34" charset="0"/>
              <a:cs typeface="Arial" panose="020B0604020202020204" pitchFamily="34" charset="0"/>
            </a:endParaRPr>
          </a:p>
          <a:p>
            <a:pPr>
              <a:lnSpc>
                <a:spcPct val="150000"/>
              </a:lnSpc>
            </a:pPr>
            <a:r>
              <a:rPr lang="nn-NO" sz="1200" dirty="0" smtClean="0">
                <a:solidFill>
                  <a:schemeClr val="tx1"/>
                </a:solidFill>
                <a:latin typeface="Arial" panose="020B0604020202020204" pitchFamily="34" charset="0"/>
                <a:cs typeface="Arial" pitchFamily="34" charset="0"/>
              </a:rPr>
              <a:t>Kvar haust begynner vi med førskulegruppe ein gang for veka. Fokus i gruppa er leikbasert læring.</a:t>
            </a:r>
          </a:p>
          <a:p>
            <a:pPr>
              <a:lnSpc>
                <a:spcPct val="150000"/>
              </a:lnSpc>
            </a:pPr>
            <a:r>
              <a:rPr lang="nn-NO" sz="1200" dirty="0" smtClean="0">
                <a:solidFill>
                  <a:schemeClr val="tx1"/>
                </a:solidFill>
                <a:latin typeface="Arial" panose="020B0604020202020204" pitchFamily="34" charset="0"/>
                <a:cs typeface="Arial" pitchFamily="34" charset="0"/>
              </a:rPr>
              <a:t>Vi arbeider då med aktivitetar og leikar med fokus på </a:t>
            </a:r>
            <a:r>
              <a:rPr lang="nn-NO" sz="1200" b="1" dirty="0" smtClean="0">
                <a:solidFill>
                  <a:schemeClr val="tx1"/>
                </a:solidFill>
                <a:latin typeface="Arial" pitchFamily="34" charset="0"/>
                <a:cs typeface="Arial" pitchFamily="34" charset="0"/>
              </a:rPr>
              <a:t>sosial kompetanse, sjølvregulering, språk og matematikk.</a:t>
            </a:r>
          </a:p>
          <a:p>
            <a:pPr>
              <a:lnSpc>
                <a:spcPct val="150000"/>
              </a:lnSpc>
            </a:pPr>
            <a:endParaRPr lang="nn-NO" sz="1200" dirty="0" smtClean="0">
              <a:solidFill>
                <a:schemeClr val="tx1"/>
              </a:solidFill>
              <a:latin typeface="Arial" pitchFamily="34" charset="0"/>
              <a:cs typeface="Arial" pitchFamily="34" charset="0"/>
            </a:endParaRPr>
          </a:p>
          <a:p>
            <a:pPr>
              <a:lnSpc>
                <a:spcPct val="150000"/>
              </a:lnSpc>
            </a:pPr>
            <a:r>
              <a:rPr lang="nn-NO" sz="1200" dirty="0" smtClean="0">
                <a:solidFill>
                  <a:schemeClr val="tx1"/>
                </a:solidFill>
                <a:latin typeface="Arial" pitchFamily="34" charset="0"/>
                <a:cs typeface="Arial" pitchFamily="34" charset="0"/>
              </a:rPr>
              <a:t>Språkleg jobbar ein til døme med </a:t>
            </a:r>
            <a:r>
              <a:rPr lang="nn-NO" sz="1200" dirty="0" err="1" smtClean="0">
                <a:solidFill>
                  <a:schemeClr val="tx1"/>
                </a:solidFill>
                <a:latin typeface="Arial" pitchFamily="34" charset="0"/>
                <a:cs typeface="Arial" pitchFamily="34" charset="0"/>
              </a:rPr>
              <a:t>dialogisk</a:t>
            </a:r>
            <a:r>
              <a:rPr lang="nn-NO" sz="1200" dirty="0" smtClean="0">
                <a:solidFill>
                  <a:schemeClr val="tx1"/>
                </a:solidFill>
                <a:latin typeface="Arial" pitchFamily="34" charset="0"/>
                <a:cs typeface="Arial" pitchFamily="34" charset="0"/>
              </a:rPr>
              <a:t> lesing, fokusord, </a:t>
            </a:r>
            <a:r>
              <a:rPr lang="nn-NO" sz="1200" dirty="0" err="1" smtClean="0">
                <a:solidFill>
                  <a:schemeClr val="tx1"/>
                </a:solidFill>
                <a:latin typeface="Arial" pitchFamily="34" charset="0"/>
                <a:cs typeface="Arial" pitchFamily="34" charset="0"/>
              </a:rPr>
              <a:t>gjenforteljing</a:t>
            </a:r>
            <a:r>
              <a:rPr lang="nn-NO" sz="1200" dirty="0" smtClean="0">
                <a:solidFill>
                  <a:schemeClr val="tx1"/>
                </a:solidFill>
                <a:latin typeface="Arial" pitchFamily="34" charset="0"/>
                <a:cs typeface="Arial" pitchFamily="34" charset="0"/>
              </a:rPr>
              <a:t> og ulike aktivitetar knytt til ei bok, bokstavar</a:t>
            </a:r>
            <a:r>
              <a:rPr lang="nn-NO" sz="1200" dirty="0">
                <a:solidFill>
                  <a:schemeClr val="tx1"/>
                </a:solidFill>
                <a:latin typeface="Arial" pitchFamily="34" charset="0"/>
                <a:cs typeface="Arial" pitchFamily="34" charset="0"/>
              </a:rPr>
              <a:t>, bokstavlydar, rim og </a:t>
            </a:r>
            <a:r>
              <a:rPr lang="nn-NO" sz="1200" dirty="0" smtClean="0">
                <a:solidFill>
                  <a:schemeClr val="tx1"/>
                </a:solidFill>
                <a:latin typeface="Arial" pitchFamily="34" charset="0"/>
                <a:cs typeface="Arial" pitchFamily="34" charset="0"/>
              </a:rPr>
              <a:t>regler. </a:t>
            </a:r>
          </a:p>
          <a:p>
            <a:pPr>
              <a:lnSpc>
                <a:spcPct val="150000"/>
              </a:lnSpc>
            </a:pPr>
            <a:r>
              <a:rPr lang="nn-NO" sz="1200" dirty="0" smtClean="0">
                <a:solidFill>
                  <a:schemeClr val="tx1"/>
                </a:solidFill>
                <a:latin typeface="Arial" pitchFamily="34" charset="0"/>
                <a:cs typeface="Arial" pitchFamily="34" charset="0"/>
              </a:rPr>
              <a:t>Vi </a:t>
            </a:r>
            <a:r>
              <a:rPr lang="nn-NO" sz="1200" dirty="0">
                <a:solidFill>
                  <a:schemeClr val="tx1"/>
                </a:solidFill>
                <a:latin typeface="Arial" pitchFamily="34" charset="0"/>
                <a:cs typeface="Arial" pitchFamily="34" charset="0"/>
              </a:rPr>
              <a:t>har </a:t>
            </a:r>
            <a:r>
              <a:rPr lang="nn-NO" sz="1200" dirty="0" smtClean="0">
                <a:solidFill>
                  <a:schemeClr val="tx1"/>
                </a:solidFill>
                <a:latin typeface="Arial" pitchFamily="34" charset="0"/>
                <a:cs typeface="Arial" pitchFamily="34" charset="0"/>
              </a:rPr>
              <a:t>varierte </a:t>
            </a:r>
            <a:r>
              <a:rPr lang="nn-NO" sz="1200" dirty="0">
                <a:solidFill>
                  <a:schemeClr val="tx1"/>
                </a:solidFill>
                <a:latin typeface="Arial" pitchFamily="34" charset="0"/>
                <a:cs typeface="Arial" pitchFamily="34" charset="0"/>
              </a:rPr>
              <a:t>m</a:t>
            </a:r>
            <a:r>
              <a:rPr lang="nn-NO" sz="1200" dirty="0" smtClean="0">
                <a:solidFill>
                  <a:schemeClr val="tx1"/>
                </a:solidFill>
                <a:latin typeface="Arial" pitchFamily="34" charset="0"/>
                <a:cs typeface="Arial" pitchFamily="34" charset="0"/>
              </a:rPr>
              <a:t>atematisk aktivitetar der vi leikar med tal, mengde, form</a:t>
            </a:r>
            <a:r>
              <a:rPr lang="nn-NO" sz="1200" dirty="0">
                <a:solidFill>
                  <a:schemeClr val="tx1"/>
                </a:solidFill>
                <a:latin typeface="Arial" pitchFamily="34" charset="0"/>
                <a:cs typeface="Arial" pitchFamily="34" charset="0"/>
              </a:rPr>
              <a:t>,</a:t>
            </a:r>
            <a:r>
              <a:rPr lang="nn-NO" sz="1200" dirty="0" smtClean="0">
                <a:solidFill>
                  <a:schemeClr val="tx1"/>
                </a:solidFill>
                <a:latin typeface="Arial" pitchFamily="34" charset="0"/>
                <a:cs typeface="Arial" pitchFamily="34" charset="0"/>
              </a:rPr>
              <a:t> måling</a:t>
            </a:r>
          </a:p>
          <a:p>
            <a:pPr>
              <a:lnSpc>
                <a:spcPct val="150000"/>
              </a:lnSpc>
            </a:pPr>
            <a:r>
              <a:rPr lang="nn-NO" sz="1200" dirty="0" smtClean="0">
                <a:solidFill>
                  <a:schemeClr val="tx1"/>
                </a:solidFill>
                <a:latin typeface="Arial" pitchFamily="34" charset="0"/>
                <a:cs typeface="Arial" pitchFamily="34" charset="0"/>
              </a:rPr>
              <a:t>og geometri </a:t>
            </a:r>
          </a:p>
          <a:p>
            <a:pPr>
              <a:lnSpc>
                <a:spcPct val="150000"/>
              </a:lnSpc>
            </a:pPr>
            <a:endParaRPr lang="nn-NO" sz="1200" dirty="0" smtClean="0">
              <a:solidFill>
                <a:schemeClr val="tx1"/>
              </a:solidFill>
              <a:latin typeface="Arial" pitchFamily="34" charset="0"/>
              <a:cs typeface="Arial" pitchFamily="34" charset="0"/>
            </a:endParaRPr>
          </a:p>
          <a:p>
            <a:pPr>
              <a:lnSpc>
                <a:spcPct val="150000"/>
              </a:lnSpc>
            </a:pPr>
            <a:endParaRPr lang="nn-NO" sz="1200" dirty="0" smtClean="0">
              <a:solidFill>
                <a:schemeClr val="tx1"/>
              </a:solidFill>
              <a:latin typeface="Arial" pitchFamily="34" charset="0"/>
              <a:cs typeface="Arial" pitchFamily="34" charset="0"/>
            </a:endParaRPr>
          </a:p>
          <a:p>
            <a:endParaRPr lang="nn-NO" sz="1400" dirty="0" smtClean="0">
              <a:solidFill>
                <a:schemeClr val="tx1"/>
              </a:solidFill>
              <a:latin typeface="Arial" pitchFamily="34" charset="0"/>
              <a:cs typeface="Arial" pitchFamily="34" charset="0"/>
            </a:endParaRPr>
          </a:p>
          <a:p>
            <a:pPr eaLnBrk="1" fontAlgn="auto" hangingPunct="1">
              <a:lnSpc>
                <a:spcPct val="150000"/>
              </a:lnSpc>
              <a:spcAft>
                <a:spcPts val="0"/>
              </a:spcAft>
              <a:defRPr/>
            </a:pPr>
            <a:endParaRPr lang="nn-NO" dirty="0" smtClean="0">
              <a:latin typeface="Arial" panose="020B0604020202020204" pitchFamily="34" charset="0"/>
              <a:cs typeface="Arial" panose="020B0604020202020204" pitchFamily="34" charset="0"/>
            </a:endParaRPr>
          </a:p>
          <a:p>
            <a:pPr eaLnBrk="1" fontAlgn="auto" hangingPunct="1">
              <a:lnSpc>
                <a:spcPct val="150000"/>
              </a:lnSpc>
              <a:spcAft>
                <a:spcPts val="0"/>
              </a:spcAft>
              <a:defRPr/>
            </a:pPr>
            <a:endParaRPr lang="nn-NO" i="1" dirty="0" smtClean="0"/>
          </a:p>
          <a:p>
            <a:pPr eaLnBrk="1" fontAlgn="auto" hangingPunct="1">
              <a:lnSpc>
                <a:spcPct val="150000"/>
              </a:lnSpc>
              <a:spcAft>
                <a:spcPts val="0"/>
              </a:spcAft>
              <a:defRPr/>
            </a:pPr>
            <a:endParaRPr lang="nn-NO" i="1" dirty="0"/>
          </a:p>
          <a:p>
            <a:pPr eaLnBrk="1" fontAlgn="auto" hangingPunct="1">
              <a:lnSpc>
                <a:spcPct val="150000"/>
              </a:lnSpc>
              <a:spcAft>
                <a:spcPts val="0"/>
              </a:spcAft>
              <a:defRPr/>
            </a:pPr>
            <a:r>
              <a:rPr lang="nn-NO" i="1" dirty="0" smtClean="0"/>
              <a:t> </a:t>
            </a:r>
            <a:r>
              <a:rPr lang="nn-NO" i="1" dirty="0"/>
              <a:t>vekt på. (</a:t>
            </a:r>
            <a:r>
              <a:rPr lang="nn-NO" i="1" dirty="0" err="1"/>
              <a:t>Rp</a:t>
            </a:r>
            <a:r>
              <a:rPr lang="nn-NO" i="1" dirty="0"/>
              <a:t>. 2017)</a:t>
            </a:r>
            <a:endParaRPr lang="nn-NO" sz="1400" dirty="0" smtClean="0">
              <a:solidFill>
                <a:schemeClr val="tx1"/>
              </a:solidFill>
              <a:latin typeface="Arial" pitchFamily="34" charset="0"/>
              <a:cs typeface="Arial" pitchFamily="34" charset="0"/>
            </a:endParaRPr>
          </a:p>
          <a:p>
            <a:pPr eaLnBrk="1" fontAlgn="auto" hangingPunct="1">
              <a:lnSpc>
                <a:spcPct val="150000"/>
              </a:lnSpc>
              <a:spcAft>
                <a:spcPts val="0"/>
              </a:spcAft>
              <a:defRPr/>
            </a:pPr>
            <a:endParaRPr lang="nn-NO" sz="1400" dirty="0">
              <a:solidFill>
                <a:schemeClr val="tx1"/>
              </a:solidFill>
              <a:latin typeface="Arial" pitchFamily="34" charset="0"/>
              <a:cs typeface="Arial" pitchFamily="34" charset="0"/>
            </a:endParaRPr>
          </a:p>
        </p:txBody>
      </p:sp>
      <p:pic>
        <p:nvPicPr>
          <p:cNvPr id="2" name="Bil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8459" y="4725144"/>
            <a:ext cx="1780876" cy="1000030"/>
          </a:xfrm>
          <a:prstGeom prst="rect">
            <a:avLst/>
          </a:prstGeom>
          <a:ln>
            <a:noFill/>
          </a:ln>
          <a:effectLst>
            <a:softEdge rad="112500"/>
          </a:effectLst>
        </p:spPr>
      </p:pic>
      <p:sp>
        <p:nvSpPr>
          <p:cNvPr id="87042" name="Rektangel 2"/>
          <p:cNvSpPr>
            <a:spLocks noChangeArrowheads="1"/>
          </p:cNvSpPr>
          <p:nvPr/>
        </p:nvSpPr>
        <p:spPr bwMode="auto">
          <a:xfrm>
            <a:off x="922919" y="125363"/>
            <a:ext cx="26642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eaLnBrk="1" hangingPunct="1">
              <a:spcBef>
                <a:spcPct val="0"/>
              </a:spcBef>
              <a:spcAft>
                <a:spcPct val="0"/>
              </a:spcAft>
              <a:buClrTx/>
              <a:buFontTx/>
              <a:buNone/>
            </a:pPr>
            <a:r>
              <a:rPr lang="nn-NO" altLang="nb-NO" sz="2000" b="1" dirty="0" smtClean="0">
                <a:latin typeface="Arial" charset="0"/>
              </a:rPr>
              <a:t>OVERGANGAR</a:t>
            </a:r>
            <a:endParaRPr lang="nn-NO" altLang="nb-NO" sz="2000" b="1" dirty="0">
              <a:latin typeface="Arial" charset="0"/>
            </a:endParaRPr>
          </a:p>
        </p:txBody>
      </p:sp>
      <p:sp>
        <p:nvSpPr>
          <p:cNvPr id="3" name="TekstSylinder 2"/>
          <p:cNvSpPr txBox="1"/>
          <p:nvPr/>
        </p:nvSpPr>
        <p:spPr>
          <a:xfrm>
            <a:off x="4860032" y="325418"/>
            <a:ext cx="3616424" cy="369332"/>
          </a:xfrm>
          <a:prstGeom prst="rect">
            <a:avLst/>
          </a:prstGeom>
          <a:noFill/>
        </p:spPr>
        <p:txBody>
          <a:bodyPr wrap="square" rtlCol="0">
            <a:spAutoFit/>
          </a:bodyPr>
          <a:lstStyle/>
          <a:p>
            <a:r>
              <a:rPr lang="nn-NO" b="1" dirty="0" smtClean="0"/>
              <a:t>FØRSKULEGRUPPA</a:t>
            </a:r>
            <a:endParaRPr lang="nn-NO" b="1" dirty="0"/>
          </a:p>
        </p:txBody>
      </p:sp>
      <p:sp>
        <p:nvSpPr>
          <p:cNvPr id="87043" name="Plassholder for lysbildenummer 2"/>
          <p:cNvSpPr>
            <a:spLocks noGrp="1"/>
          </p:cNvSpPr>
          <p:nvPr>
            <p:ph type="sldNum" sz="quarter" idx="12"/>
          </p:nvPr>
        </p:nvSpPr>
        <p:spPr bwMode="auto">
          <a:xfrm>
            <a:off x="8172450" y="6237288"/>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66AAEBD2-EF86-4B5C-BB93-6D687FEE45E1}" type="slidenum">
              <a:rPr lang="nn-NO" altLang="nb-NO">
                <a:solidFill>
                  <a:schemeClr val="tx2"/>
                </a:solidFill>
                <a:latin typeface="Arial" charset="0"/>
              </a:rPr>
              <a:pPr>
                <a:spcBef>
                  <a:spcPct val="0"/>
                </a:spcBef>
                <a:spcAft>
                  <a:spcPct val="0"/>
                </a:spcAft>
                <a:buClrTx/>
                <a:buFontTx/>
                <a:buNone/>
              </a:pPr>
              <a:t>23</a:t>
            </a:fld>
            <a:endParaRPr lang="nn-NO" altLang="nb-NO" dirty="0">
              <a:solidFill>
                <a:schemeClr val="tx2"/>
              </a:solidFill>
              <a:latin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96000">
              <a:schemeClr val="accent1">
                <a:lumMod val="5000"/>
                <a:lumOff val="95000"/>
              </a:schemeClr>
            </a:gs>
            <a:gs pos="100000">
              <a:schemeClr val="accent1">
                <a:lumMod val="45000"/>
                <a:lumOff val="55000"/>
              </a:schemeClr>
            </a:gs>
            <a:gs pos="98000">
              <a:schemeClr val="accent1">
                <a:lumMod val="45000"/>
                <a:lumOff val="55000"/>
              </a:schemeClr>
            </a:gs>
            <a:gs pos="100000">
              <a:schemeClr val="accent1">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5" name="Ellipse 4"/>
          <p:cNvSpPr/>
          <p:nvPr/>
        </p:nvSpPr>
        <p:spPr>
          <a:xfrm rot="1690113">
            <a:off x="-229468" y="908050"/>
            <a:ext cx="8637588" cy="5284788"/>
          </a:xfrm>
          <a:prstGeom prst="ellipse">
            <a:avLst/>
          </a:prstGeom>
          <a:solidFill>
            <a:schemeClr val="accent1">
              <a:lumMod val="40000"/>
              <a:lumOff val="60000"/>
              <a:alpha val="8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nn-NO"/>
          </a:p>
        </p:txBody>
      </p:sp>
      <p:pic>
        <p:nvPicPr>
          <p:cNvPr id="11" name="Bilde 10"/>
          <p:cNvPicPr>
            <a:picLocks noChangeAspect="1"/>
          </p:cNvPicPr>
          <p:nvPr/>
        </p:nvPicPr>
        <p:blipFill rotWithShape="1">
          <a:blip r:embed="rId3" cstate="print">
            <a:extLst>
              <a:ext uri="{28A0092B-C50C-407E-A947-70E740481C1C}">
                <a14:useLocalDpi xmlns:a14="http://schemas.microsoft.com/office/drawing/2010/main" val="0"/>
              </a:ext>
            </a:extLst>
          </a:blip>
          <a:srcRect l="20864" t="13601" r="15350" b="2401"/>
          <a:stretch/>
        </p:blipFill>
        <p:spPr>
          <a:xfrm rot="594839">
            <a:off x="6168567" y="4639537"/>
            <a:ext cx="2181245" cy="1615737"/>
          </a:xfrm>
          <a:prstGeom prst="rect">
            <a:avLst/>
          </a:prstGeom>
        </p:spPr>
      </p:pic>
      <p:sp>
        <p:nvSpPr>
          <p:cNvPr id="75779" name="Plassholder for lysbildenummer 2"/>
          <p:cNvSpPr>
            <a:spLocks noGrp="1"/>
          </p:cNvSpPr>
          <p:nvPr>
            <p:ph type="sldNum" sz="quarter" idx="12"/>
          </p:nvPr>
        </p:nvSpPr>
        <p:spPr bwMode="auto">
          <a:xfrm>
            <a:off x="8243888" y="6237288"/>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1A9CC710-90FA-4AB1-8353-7732C5A5C80B}" type="slidenum">
              <a:rPr lang="nn-NO" altLang="nb-NO">
                <a:solidFill>
                  <a:schemeClr val="tx2"/>
                </a:solidFill>
                <a:latin typeface="Arial" charset="0"/>
              </a:rPr>
              <a:pPr>
                <a:spcBef>
                  <a:spcPct val="0"/>
                </a:spcBef>
                <a:spcAft>
                  <a:spcPct val="0"/>
                </a:spcAft>
                <a:buClrTx/>
                <a:buFontTx/>
                <a:buNone/>
              </a:pPr>
              <a:t>24</a:t>
            </a:fld>
            <a:endParaRPr lang="nn-NO" altLang="nb-NO">
              <a:solidFill>
                <a:schemeClr val="tx2"/>
              </a:solidFill>
              <a:latin typeface="Arial" charset="0"/>
            </a:endParaRPr>
          </a:p>
        </p:txBody>
      </p:sp>
      <p:sp>
        <p:nvSpPr>
          <p:cNvPr id="2" name="TekstSylinder 1"/>
          <p:cNvSpPr txBox="1"/>
          <p:nvPr/>
        </p:nvSpPr>
        <p:spPr>
          <a:xfrm>
            <a:off x="395536" y="166370"/>
            <a:ext cx="9001000" cy="4185761"/>
          </a:xfrm>
          <a:prstGeom prst="rect">
            <a:avLst/>
          </a:prstGeom>
          <a:noFill/>
        </p:spPr>
        <p:txBody>
          <a:bodyPr wrap="square" rtlCol="0">
            <a:spAutoFit/>
          </a:bodyPr>
          <a:lstStyle/>
          <a:p>
            <a:r>
              <a:rPr lang="nn-NO" sz="4400" dirty="0" smtClean="0"/>
              <a:t>                 Del 2.   </a:t>
            </a:r>
          </a:p>
          <a:p>
            <a:r>
              <a:rPr lang="nn-NO" sz="4000" dirty="0" smtClean="0"/>
              <a:t>Verksemdsplan med månadstema</a:t>
            </a:r>
          </a:p>
          <a:p>
            <a:endParaRPr lang="nn-NO" sz="1400" dirty="0" smtClean="0"/>
          </a:p>
          <a:p>
            <a:r>
              <a:rPr lang="nn-NO" sz="1400" dirty="0"/>
              <a:t> </a:t>
            </a:r>
            <a:r>
              <a:rPr lang="nn-NO" sz="1400" dirty="0" smtClean="0"/>
              <a:t>        Planen gjev </a:t>
            </a:r>
            <a:r>
              <a:rPr lang="nn-NO" sz="1400" dirty="0"/>
              <a:t>ei oversikt over kva </a:t>
            </a:r>
            <a:r>
              <a:rPr lang="nn-NO" sz="1400" dirty="0" smtClean="0"/>
              <a:t>tema og målsetjing vi</a:t>
            </a:r>
          </a:p>
          <a:p>
            <a:r>
              <a:rPr lang="nn-NO" sz="1400" dirty="0" smtClean="0"/>
              <a:t>     har valt </a:t>
            </a:r>
            <a:r>
              <a:rPr lang="nn-NO" sz="1400" dirty="0"/>
              <a:t>for kvar månad.</a:t>
            </a:r>
          </a:p>
          <a:p>
            <a:pPr>
              <a:lnSpc>
                <a:spcPct val="150000"/>
              </a:lnSpc>
            </a:pPr>
            <a:r>
              <a:rPr lang="nn-NO" sz="1400" dirty="0" smtClean="0"/>
              <a:t>   I </a:t>
            </a:r>
            <a:r>
              <a:rPr lang="nn-NO" sz="1400" dirty="0"/>
              <a:t>dei ulike </a:t>
            </a:r>
            <a:r>
              <a:rPr lang="nn-NO" sz="1400" dirty="0" smtClean="0"/>
              <a:t>periodane </a:t>
            </a:r>
            <a:r>
              <a:rPr lang="nn-NO" sz="1400" dirty="0"/>
              <a:t>vil jobbe med vi tema som er knytt </a:t>
            </a:r>
            <a:r>
              <a:rPr lang="nn-NO" sz="1400" dirty="0" smtClean="0"/>
              <a:t>                                                                                   opp til fagområda ,fokusområdet og satsingsområdet </a:t>
            </a:r>
          </a:p>
          <a:p>
            <a:endParaRPr lang="nn-NO" sz="1400" dirty="0" smtClean="0"/>
          </a:p>
          <a:p>
            <a:r>
              <a:rPr lang="nn-NO" sz="1400" dirty="0" smtClean="0"/>
              <a:t>     Å skape eit inkluderande miljø har</a:t>
            </a:r>
            <a:r>
              <a:rPr lang="nn-NO" sz="1400" dirty="0"/>
              <a:t> </a:t>
            </a:r>
            <a:r>
              <a:rPr lang="nn-NO" sz="1400" dirty="0" smtClean="0"/>
              <a:t>eit overordna </a:t>
            </a:r>
          </a:p>
          <a:p>
            <a:r>
              <a:rPr lang="nn-NO" sz="1400" dirty="0"/>
              <a:t> </a:t>
            </a:r>
            <a:r>
              <a:rPr lang="nn-NO" sz="1400" dirty="0" smtClean="0"/>
              <a:t>    fokus gjennom heile barnehagedagen.</a:t>
            </a:r>
            <a:endParaRPr lang="nn-NO" sz="1400" dirty="0"/>
          </a:p>
          <a:p>
            <a:endParaRPr lang="nn-NO" sz="1400" dirty="0"/>
          </a:p>
          <a:p>
            <a:r>
              <a:rPr lang="nn-NO" sz="1400" dirty="0" smtClean="0"/>
              <a:t>          Dei </a:t>
            </a:r>
            <a:r>
              <a:rPr lang="nn-NO" sz="1400" dirty="0"/>
              <a:t>ulike tema </a:t>
            </a:r>
            <a:r>
              <a:rPr lang="nn-NO" sz="1400" dirty="0" smtClean="0"/>
              <a:t>vert tilpassa</a:t>
            </a:r>
            <a:endParaRPr lang="nn-NO" sz="1400" dirty="0"/>
          </a:p>
          <a:p>
            <a:r>
              <a:rPr lang="nn-NO" sz="1400" dirty="0" smtClean="0"/>
              <a:t>            slik </a:t>
            </a:r>
            <a:r>
              <a:rPr lang="nn-NO" sz="1400" dirty="0"/>
              <a:t>at dei høver til barna si </a:t>
            </a:r>
          </a:p>
          <a:p>
            <a:r>
              <a:rPr lang="nn-NO" sz="1400" dirty="0" smtClean="0"/>
              <a:t>              aldersgruppe og utviklingsnivå</a:t>
            </a:r>
            <a:endParaRPr lang="nn-NO" sz="1400" dirty="0"/>
          </a:p>
        </p:txBody>
      </p:sp>
      <p:pic>
        <p:nvPicPr>
          <p:cNvPr id="8" name="Bilde 7"/>
          <p:cNvPicPr>
            <a:picLocks noChangeAspect="1"/>
          </p:cNvPicPr>
          <p:nvPr/>
        </p:nvPicPr>
        <p:blipFill rotWithShape="1">
          <a:blip r:embed="rId4" cstate="print">
            <a:extLst>
              <a:ext uri="{28A0092B-C50C-407E-A947-70E740481C1C}">
                <a14:useLocalDpi xmlns:a14="http://schemas.microsoft.com/office/drawing/2010/main" val="0"/>
              </a:ext>
            </a:extLst>
          </a:blip>
          <a:srcRect l="6688" t="6602" r="27950" b="-400"/>
          <a:stretch/>
        </p:blipFill>
        <p:spPr>
          <a:xfrm rot="21021935">
            <a:off x="1229395" y="4539300"/>
            <a:ext cx="2116226" cy="1708279"/>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4" name="Bilde 3"/>
          <p:cNvPicPr>
            <a:picLocks noChangeAspect="1"/>
          </p:cNvPicPr>
          <p:nvPr/>
        </p:nvPicPr>
        <p:blipFill rotWithShape="1">
          <a:blip r:embed="rId5" cstate="print">
            <a:extLst>
              <a:ext uri="{28A0092B-C50C-407E-A947-70E740481C1C}">
                <a14:useLocalDpi xmlns:a14="http://schemas.microsoft.com/office/drawing/2010/main" val="0"/>
              </a:ext>
            </a:extLst>
          </a:blip>
          <a:srcRect l="17779" t="13531" r="8438" b="10612"/>
          <a:stretch/>
        </p:blipFill>
        <p:spPr>
          <a:xfrm>
            <a:off x="5606825" y="1496725"/>
            <a:ext cx="2637063" cy="1525049"/>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7" name="Bilde 6"/>
          <p:cNvPicPr>
            <a:picLocks noChangeAspect="1"/>
          </p:cNvPicPr>
          <p:nvPr/>
        </p:nvPicPr>
        <p:blipFill rotWithShape="1">
          <a:blip r:embed="rId6" cstate="print">
            <a:extLst>
              <a:ext uri="{28A0092B-C50C-407E-A947-70E740481C1C}">
                <a14:useLocalDpi xmlns:a14="http://schemas.microsoft.com/office/drawing/2010/main" val="0"/>
              </a:ext>
            </a:extLst>
          </a:blip>
          <a:srcRect l="7199" t="11035"/>
          <a:stretch/>
        </p:blipFill>
        <p:spPr>
          <a:xfrm rot="21016921">
            <a:off x="5791149" y="3060120"/>
            <a:ext cx="2936080" cy="1583280"/>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16" name="Bild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7051266">
            <a:off x="4539430" y="2823318"/>
            <a:ext cx="1629720" cy="122229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0" name="Bild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58553" y="4139903"/>
            <a:ext cx="2339752" cy="1754814"/>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2" descr="Trygghetssirkelen viser hvordan den voksne støtter barnet med tilstedeværelse  og blikk, når barnet utforsker &quot;verden&quot; og når barnet trenger omsorg og trøst. - Klikk for stort bil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6981" y="917250"/>
            <a:ext cx="3270595" cy="2134082"/>
          </a:xfrm>
          <a:prstGeom prst="rect">
            <a:avLst/>
          </a:prstGeom>
          <a:noFill/>
          <a:extLst>
            <a:ext uri="{909E8E84-426E-40DD-AFC4-6F175D3DCCD1}">
              <a14:hiddenFill xmlns:a14="http://schemas.microsoft.com/office/drawing/2010/main">
                <a:solidFill>
                  <a:srgbClr val="FFFFFF"/>
                </a:solidFill>
              </a14:hiddenFill>
            </a:ext>
          </a:extLst>
        </p:spPr>
      </p:pic>
      <p:sp>
        <p:nvSpPr>
          <p:cNvPr id="27653" name="TekstSylinder 7"/>
          <p:cNvSpPr txBox="1">
            <a:spLocks noChangeArrowheads="1"/>
          </p:cNvSpPr>
          <p:nvPr/>
        </p:nvSpPr>
        <p:spPr bwMode="auto">
          <a:xfrm>
            <a:off x="242128" y="2542095"/>
            <a:ext cx="3672408" cy="2631490"/>
          </a:xfrm>
          <a:prstGeom prst="rect">
            <a:avLst/>
          </a:prstGeom>
          <a:ln>
            <a:noFill/>
          </a:ln>
          <a:extLst/>
        </p:spPr>
        <p:style>
          <a:lnRef idx="2">
            <a:schemeClr val="accent3"/>
          </a:lnRef>
          <a:fillRef idx="1">
            <a:schemeClr val="lt1"/>
          </a:fillRef>
          <a:effectRef idx="0">
            <a:schemeClr val="accent3"/>
          </a:effectRef>
          <a:fontRef idx="minor">
            <a:schemeClr val="dk1"/>
          </a:fontRef>
        </p:style>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endParaRPr lang="nn-NO" altLang="nb-NO" sz="900" dirty="0" smtClean="0">
              <a:latin typeface="Arial" charset="0"/>
            </a:endParaRPr>
          </a:p>
          <a:p>
            <a:pPr lvl="0">
              <a:spcBef>
                <a:spcPct val="0"/>
              </a:spcBef>
              <a:spcAft>
                <a:spcPct val="0"/>
              </a:spcAft>
              <a:buClrTx/>
              <a:buNone/>
            </a:pPr>
            <a:r>
              <a:rPr lang="nn-NO" sz="1400" dirty="0">
                <a:solidFill>
                  <a:prstClr val="black"/>
                </a:solidFill>
                <a:latin typeface="Arial" charset="0"/>
                <a:cs typeface="Arial" charset="0"/>
              </a:rPr>
              <a:t>Slik jobbar vi på </a:t>
            </a:r>
            <a:r>
              <a:rPr lang="nn-NO" sz="1400" dirty="0" smtClean="0">
                <a:solidFill>
                  <a:prstClr val="black"/>
                </a:solidFill>
                <a:latin typeface="Arial" charset="0"/>
                <a:cs typeface="Arial" charset="0"/>
              </a:rPr>
              <a:t>Nøtteliten:</a:t>
            </a:r>
          </a:p>
          <a:p>
            <a:pPr lvl="0">
              <a:spcBef>
                <a:spcPct val="0"/>
              </a:spcBef>
              <a:spcAft>
                <a:spcPct val="0"/>
              </a:spcAft>
              <a:buClrTx/>
              <a:buNone/>
            </a:pPr>
            <a:endParaRPr lang="nn-NO" sz="800" dirty="0">
              <a:solidFill>
                <a:prstClr val="black"/>
              </a:solidFill>
              <a:latin typeface="Arial" charset="0"/>
              <a:cs typeface="Arial" charset="0"/>
            </a:endParaRPr>
          </a:p>
          <a:p>
            <a:pPr marL="171450" lvl="0" indent="-171450">
              <a:spcBef>
                <a:spcPct val="0"/>
              </a:spcBef>
              <a:spcAft>
                <a:spcPct val="0"/>
              </a:spcAft>
              <a:buClrTx/>
              <a:buFont typeface="Arial" panose="020B0604020202020204" pitchFamily="34" charset="0"/>
              <a:buChar char="•"/>
            </a:pPr>
            <a:r>
              <a:rPr lang="nn-NO" sz="1200" dirty="0">
                <a:solidFill>
                  <a:prstClr val="black"/>
                </a:solidFill>
                <a:latin typeface="Arial" charset="0"/>
                <a:cs typeface="Arial" charset="0"/>
              </a:rPr>
              <a:t>Alle nye barn får ein primærkontakt.</a:t>
            </a:r>
          </a:p>
          <a:p>
            <a:pPr marL="171450" lvl="0" indent="-171450">
              <a:spcBef>
                <a:spcPct val="0"/>
              </a:spcBef>
              <a:spcAft>
                <a:spcPct val="0"/>
              </a:spcAft>
              <a:buClrTx/>
              <a:buFont typeface="Arial" panose="020B0604020202020204" pitchFamily="34" charset="0"/>
              <a:buChar char="•"/>
            </a:pPr>
            <a:r>
              <a:rPr lang="nn-NO" sz="1200" dirty="0">
                <a:solidFill>
                  <a:prstClr val="black"/>
                </a:solidFill>
                <a:latin typeface="Arial" charset="0"/>
                <a:cs typeface="Arial" charset="0"/>
              </a:rPr>
              <a:t>Dele barnegruppa i mindre grupper.</a:t>
            </a:r>
          </a:p>
          <a:p>
            <a:pPr marL="171450" indent="-171450">
              <a:spcBef>
                <a:spcPct val="0"/>
              </a:spcBef>
              <a:spcAft>
                <a:spcPct val="0"/>
              </a:spcAft>
              <a:buClrTx/>
              <a:buFont typeface="Arial" panose="020B0604020202020204" pitchFamily="34" charset="0"/>
              <a:buChar char="•"/>
            </a:pPr>
            <a:r>
              <a:rPr lang="nb-NO" sz="1200" dirty="0">
                <a:solidFill>
                  <a:prstClr val="black"/>
                </a:solidFill>
                <a:latin typeface="Arial" charset="0"/>
                <a:cs typeface="Arial" charset="0"/>
              </a:rPr>
              <a:t>Nytte </a:t>
            </a:r>
            <a:r>
              <a:rPr lang="nb-NO" sz="1200" dirty="0" err="1" smtClean="0">
                <a:solidFill>
                  <a:prstClr val="black"/>
                </a:solidFill>
                <a:latin typeface="Arial" charset="0"/>
                <a:cs typeface="Arial" charset="0"/>
              </a:rPr>
              <a:t>tryggheitssirkelen</a:t>
            </a:r>
            <a:r>
              <a:rPr lang="nb-NO" sz="1200" dirty="0" smtClean="0">
                <a:solidFill>
                  <a:prstClr val="black"/>
                </a:solidFill>
                <a:latin typeface="Arial" charset="0"/>
                <a:cs typeface="Arial" charset="0"/>
              </a:rPr>
              <a:t> og trygge barna</a:t>
            </a:r>
          </a:p>
          <a:p>
            <a:pPr>
              <a:spcBef>
                <a:spcPct val="0"/>
              </a:spcBef>
              <a:spcAft>
                <a:spcPct val="0"/>
              </a:spcAft>
              <a:buClrTx/>
              <a:buNone/>
            </a:pPr>
            <a:r>
              <a:rPr lang="nb-NO" sz="1200" dirty="0">
                <a:solidFill>
                  <a:prstClr val="black"/>
                </a:solidFill>
                <a:latin typeface="Arial" charset="0"/>
                <a:cs typeface="Arial" charset="0"/>
              </a:rPr>
              <a:t> </a:t>
            </a:r>
            <a:r>
              <a:rPr lang="nb-NO" sz="1200" dirty="0" smtClean="0">
                <a:solidFill>
                  <a:prstClr val="black"/>
                </a:solidFill>
                <a:latin typeface="Arial" charset="0"/>
                <a:cs typeface="Arial" charset="0"/>
              </a:rPr>
              <a:t>   i </a:t>
            </a:r>
            <a:r>
              <a:rPr lang="nb-NO" sz="1200" dirty="0" err="1" smtClean="0">
                <a:solidFill>
                  <a:prstClr val="black"/>
                </a:solidFill>
                <a:latin typeface="Arial" charset="0"/>
                <a:cs typeface="Arial" charset="0"/>
              </a:rPr>
              <a:t>deira</a:t>
            </a:r>
            <a:r>
              <a:rPr lang="nb-NO" sz="1200" dirty="0" smtClean="0">
                <a:solidFill>
                  <a:prstClr val="black"/>
                </a:solidFill>
                <a:latin typeface="Arial" charset="0"/>
                <a:cs typeface="Arial" charset="0"/>
              </a:rPr>
              <a:t> </a:t>
            </a:r>
            <a:r>
              <a:rPr lang="nb-NO" sz="1200" dirty="0" err="1" smtClean="0">
                <a:solidFill>
                  <a:prstClr val="black"/>
                </a:solidFill>
                <a:latin typeface="Arial" charset="0"/>
                <a:cs typeface="Arial" charset="0"/>
              </a:rPr>
              <a:t>utprøvingar</a:t>
            </a:r>
            <a:r>
              <a:rPr lang="nb-NO" sz="1200" dirty="0" smtClean="0">
                <a:solidFill>
                  <a:prstClr val="black"/>
                </a:solidFill>
                <a:latin typeface="Arial" charset="0"/>
                <a:cs typeface="Arial" charset="0"/>
              </a:rPr>
              <a:t>, </a:t>
            </a:r>
            <a:r>
              <a:rPr lang="nn-NO" sz="1200" dirty="0" smtClean="0">
                <a:solidFill>
                  <a:prstClr val="black"/>
                </a:solidFill>
                <a:latin typeface="Arial" charset="0"/>
                <a:cs typeface="Arial" charset="0"/>
              </a:rPr>
              <a:t>tolke utrykk og signal.</a:t>
            </a:r>
            <a:endParaRPr lang="nn-NO" sz="1200" dirty="0">
              <a:solidFill>
                <a:prstClr val="black"/>
              </a:solidFill>
              <a:latin typeface="Arial" charset="0"/>
              <a:cs typeface="Arial" charset="0"/>
            </a:endParaRPr>
          </a:p>
          <a:p>
            <a:pPr marL="171450" lvl="0" indent="-171450">
              <a:spcBef>
                <a:spcPct val="0"/>
              </a:spcBef>
              <a:spcAft>
                <a:spcPct val="0"/>
              </a:spcAft>
              <a:buClrTx/>
              <a:buFont typeface="Arial" panose="020B0604020202020204" pitchFamily="34" charset="0"/>
              <a:buChar char="•"/>
            </a:pPr>
            <a:r>
              <a:rPr lang="nn-NO" sz="1200" dirty="0" smtClean="0">
                <a:solidFill>
                  <a:prstClr val="black"/>
                </a:solidFill>
                <a:latin typeface="Arial" charset="0"/>
                <a:cs typeface="Arial" charset="0"/>
              </a:rPr>
              <a:t>Møte barna og anerkjenne </a:t>
            </a:r>
            <a:r>
              <a:rPr lang="nn-NO" sz="1200" dirty="0">
                <a:solidFill>
                  <a:prstClr val="black"/>
                </a:solidFill>
                <a:latin typeface="Arial" charset="0"/>
                <a:cs typeface="Arial" charset="0"/>
              </a:rPr>
              <a:t>kjenslene </a:t>
            </a:r>
            <a:r>
              <a:rPr lang="nn-NO" sz="1200" dirty="0" smtClean="0">
                <a:solidFill>
                  <a:prstClr val="black"/>
                </a:solidFill>
                <a:latin typeface="Arial" charset="0"/>
                <a:cs typeface="Arial" charset="0"/>
              </a:rPr>
              <a:t>deira.</a:t>
            </a:r>
          </a:p>
          <a:p>
            <a:pPr marL="171450" lvl="0" indent="-171450">
              <a:spcBef>
                <a:spcPct val="0"/>
              </a:spcBef>
              <a:spcAft>
                <a:spcPct val="0"/>
              </a:spcAft>
              <a:buClrTx/>
              <a:buFont typeface="Arial" panose="020B0604020202020204" pitchFamily="34" charset="0"/>
              <a:buChar char="•"/>
            </a:pPr>
            <a:r>
              <a:rPr lang="nn-NO" sz="1200" dirty="0" smtClean="0">
                <a:solidFill>
                  <a:prstClr val="black"/>
                </a:solidFill>
                <a:latin typeface="Arial" charset="0"/>
                <a:cs typeface="Arial" charset="0"/>
              </a:rPr>
              <a:t>Dei </a:t>
            </a:r>
            <a:r>
              <a:rPr lang="nn-NO" sz="1200" dirty="0">
                <a:solidFill>
                  <a:prstClr val="black"/>
                </a:solidFill>
                <a:latin typeface="Arial" charset="0"/>
                <a:cs typeface="Arial" charset="0"/>
              </a:rPr>
              <a:t>vaksne gjev nærleik, trøyst og oppmuntring. </a:t>
            </a:r>
          </a:p>
          <a:p>
            <a:pPr marL="171450" lvl="0" indent="-171450">
              <a:spcBef>
                <a:spcPct val="0"/>
              </a:spcBef>
              <a:spcAft>
                <a:spcPct val="0"/>
              </a:spcAft>
              <a:buClrTx/>
              <a:buFont typeface="Arial" panose="020B0604020202020204" pitchFamily="34" charset="0"/>
              <a:buChar char="•"/>
            </a:pPr>
            <a:r>
              <a:rPr lang="nn-NO" sz="1200" dirty="0" smtClean="0">
                <a:solidFill>
                  <a:prstClr val="black"/>
                </a:solidFill>
                <a:latin typeface="Arial" charset="0"/>
                <a:cs typeface="Arial" charset="0"/>
              </a:rPr>
              <a:t>Gje barna tilpassa utfordring </a:t>
            </a:r>
            <a:r>
              <a:rPr lang="nn-NO" sz="1200" dirty="0">
                <a:solidFill>
                  <a:prstClr val="black"/>
                </a:solidFill>
                <a:latin typeface="Arial" charset="0"/>
                <a:cs typeface="Arial" charset="0"/>
              </a:rPr>
              <a:t>og </a:t>
            </a:r>
            <a:r>
              <a:rPr lang="nn-NO" sz="1200" dirty="0" smtClean="0">
                <a:solidFill>
                  <a:prstClr val="black"/>
                </a:solidFill>
                <a:latin typeface="Arial" charset="0"/>
                <a:cs typeface="Arial" charset="0"/>
              </a:rPr>
              <a:t>støtte.</a:t>
            </a:r>
          </a:p>
          <a:p>
            <a:pPr lvl="0">
              <a:spcBef>
                <a:spcPct val="0"/>
              </a:spcBef>
              <a:spcAft>
                <a:spcPct val="0"/>
              </a:spcAft>
              <a:buClrTx/>
              <a:buNone/>
            </a:pPr>
            <a:endParaRPr lang="nn-NO" sz="1400" dirty="0">
              <a:solidFill>
                <a:prstClr val="black"/>
              </a:solidFill>
              <a:latin typeface="Arial" charset="0"/>
              <a:cs typeface="Arial" charset="0"/>
            </a:endParaRPr>
          </a:p>
          <a:p>
            <a:pPr lvl="0">
              <a:spcBef>
                <a:spcPct val="0"/>
              </a:spcBef>
              <a:spcAft>
                <a:spcPct val="0"/>
              </a:spcAft>
              <a:buClrTx/>
              <a:buNone/>
            </a:pPr>
            <a:endParaRPr lang="nn-NO" sz="1400" dirty="0">
              <a:solidFill>
                <a:prstClr val="black"/>
              </a:solidFill>
              <a:latin typeface="Arial" charset="0"/>
              <a:cs typeface="Arial" charset="0"/>
            </a:endParaRPr>
          </a:p>
          <a:p>
            <a:pPr eaLnBrk="1" hangingPunct="1">
              <a:spcBef>
                <a:spcPct val="0"/>
              </a:spcBef>
              <a:spcAft>
                <a:spcPct val="0"/>
              </a:spcAft>
              <a:buClrTx/>
              <a:buFontTx/>
              <a:buNone/>
            </a:pPr>
            <a:endParaRPr lang="nn-NO" altLang="nb-NO" sz="1600" b="1" dirty="0">
              <a:latin typeface="Arial" charset="0"/>
            </a:endParaRPr>
          </a:p>
        </p:txBody>
      </p:sp>
      <p:sp>
        <p:nvSpPr>
          <p:cNvPr id="27650" name="Plassholder for lysbildenummer 1"/>
          <p:cNvSpPr>
            <a:spLocks noGrp="1"/>
          </p:cNvSpPr>
          <p:nvPr>
            <p:ph type="sldNum" sz="quarter" idx="12"/>
          </p:nvPr>
        </p:nvSpPr>
        <p:spPr bwMode="auto">
          <a:xfrm>
            <a:off x="8285070" y="6284517"/>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BD6BA4F3-D225-4010-A9E5-EF4ABA57DBCA}" type="slidenum">
              <a:rPr lang="nn-NO" altLang="nb-NO">
                <a:solidFill>
                  <a:schemeClr val="tx2"/>
                </a:solidFill>
                <a:latin typeface="Arial" charset="0"/>
              </a:rPr>
              <a:pPr>
                <a:spcBef>
                  <a:spcPct val="0"/>
                </a:spcBef>
                <a:spcAft>
                  <a:spcPct val="0"/>
                </a:spcAft>
                <a:buClrTx/>
                <a:buFontTx/>
                <a:buNone/>
              </a:pPr>
              <a:t>25</a:t>
            </a:fld>
            <a:endParaRPr lang="nn-NO" altLang="nb-NO" dirty="0">
              <a:solidFill>
                <a:schemeClr val="tx2"/>
              </a:solidFill>
              <a:latin typeface="Arial" charset="0"/>
            </a:endParaRPr>
          </a:p>
        </p:txBody>
      </p:sp>
      <p:sp>
        <p:nvSpPr>
          <p:cNvPr id="27652" name="TekstSylinder 3"/>
          <p:cNvSpPr txBox="1">
            <a:spLocks noChangeArrowheads="1"/>
          </p:cNvSpPr>
          <p:nvPr/>
        </p:nvSpPr>
        <p:spPr bwMode="auto">
          <a:xfrm>
            <a:off x="-1936337" y="1795737"/>
            <a:ext cx="3384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endParaRPr lang="nn-NO" altLang="nb-NO" dirty="0" smtClean="0">
              <a:solidFill>
                <a:schemeClr val="bg1"/>
              </a:solidFill>
              <a:latin typeface="Arial" charset="0"/>
            </a:endParaRPr>
          </a:p>
          <a:p>
            <a:pPr eaLnBrk="1" hangingPunct="1">
              <a:spcBef>
                <a:spcPct val="0"/>
              </a:spcBef>
              <a:spcAft>
                <a:spcPct val="0"/>
              </a:spcAft>
              <a:buClrTx/>
              <a:buFontTx/>
              <a:buNone/>
            </a:pPr>
            <a:endParaRPr lang="nn-NO" altLang="nb-NO" dirty="0">
              <a:solidFill>
                <a:schemeClr val="bg1"/>
              </a:solidFill>
              <a:latin typeface="Arial" charset="0"/>
            </a:endParaRPr>
          </a:p>
        </p:txBody>
      </p:sp>
      <p:sp>
        <p:nvSpPr>
          <p:cNvPr id="6" name="TekstSylinder 5"/>
          <p:cNvSpPr txBox="1"/>
          <p:nvPr/>
        </p:nvSpPr>
        <p:spPr>
          <a:xfrm>
            <a:off x="3635897" y="2690698"/>
            <a:ext cx="1753630" cy="646331"/>
          </a:xfrm>
          <a:prstGeom prst="rect">
            <a:avLst/>
          </a:prstGeom>
          <a:noFill/>
        </p:spPr>
        <p:txBody>
          <a:bodyPr wrap="square" rtlCol="0">
            <a:spAutoFit/>
          </a:bodyPr>
          <a:lstStyle/>
          <a:p>
            <a:r>
              <a:rPr lang="nn-NO" sz="1200" b="1" dirty="0"/>
              <a:t>« Av og til er det herleg…. </a:t>
            </a:r>
            <a:r>
              <a:rPr lang="nn-NO" sz="1200" b="1" dirty="0" smtClean="0"/>
              <a:t>å berre </a:t>
            </a:r>
            <a:r>
              <a:rPr lang="nn-NO" sz="1200" b="1" dirty="0"/>
              <a:t>vere til</a:t>
            </a:r>
            <a:r>
              <a:rPr lang="nn-NO" sz="1200" dirty="0"/>
              <a:t>» </a:t>
            </a:r>
          </a:p>
        </p:txBody>
      </p:sp>
      <p:sp>
        <p:nvSpPr>
          <p:cNvPr id="3" name="TekstSylinder 2"/>
          <p:cNvSpPr txBox="1"/>
          <p:nvPr/>
        </p:nvSpPr>
        <p:spPr>
          <a:xfrm>
            <a:off x="4235634" y="583726"/>
            <a:ext cx="2118071" cy="830997"/>
          </a:xfrm>
          <a:prstGeom prst="rect">
            <a:avLst/>
          </a:prstGeom>
          <a:solidFill>
            <a:schemeClr val="accent1">
              <a:lumMod val="40000"/>
              <a:lumOff val="60000"/>
            </a:schemeClr>
          </a:solidFill>
          <a:effectLst>
            <a:innerShdw blurRad="63500" dist="50800" dir="10800000">
              <a:prstClr val="black">
                <a:alpha val="50000"/>
              </a:prstClr>
            </a:innerShdw>
          </a:effectLst>
        </p:spPr>
        <p:txBody>
          <a:bodyPr wrap="square" rtlCol="0">
            <a:spAutoFit/>
          </a:bodyPr>
          <a:lstStyle/>
          <a:p>
            <a:r>
              <a:rPr lang="nb-NO" sz="1600" b="1" dirty="0"/>
              <a:t>Velkommen </a:t>
            </a:r>
            <a:r>
              <a:rPr lang="nb-NO" sz="1600" b="1" dirty="0" smtClean="0"/>
              <a:t>til </a:t>
            </a:r>
          </a:p>
          <a:p>
            <a:r>
              <a:rPr lang="nb-NO" sz="1600" b="1" dirty="0" smtClean="0"/>
              <a:t>barnehagen og nytt barnehageår</a:t>
            </a:r>
            <a:endParaRPr lang="nb-NO" sz="1600" b="1" dirty="0"/>
          </a:p>
        </p:txBody>
      </p:sp>
      <p:sp>
        <p:nvSpPr>
          <p:cNvPr id="5" name="Rektangel 4"/>
          <p:cNvSpPr/>
          <p:nvPr/>
        </p:nvSpPr>
        <p:spPr>
          <a:xfrm>
            <a:off x="202015" y="144793"/>
            <a:ext cx="4320480" cy="369332"/>
          </a:xfrm>
          <a:prstGeom prst="rect">
            <a:avLst/>
          </a:prstGeom>
          <a:solidFill>
            <a:srgbClr val="F3D315"/>
          </a:solidFill>
        </p:spPr>
        <p:txBody>
          <a:bodyPr wrap="square">
            <a:spAutoFit/>
          </a:bodyPr>
          <a:lstStyle/>
          <a:p>
            <a:pPr eaLnBrk="1" hangingPunct="1"/>
            <a:r>
              <a:rPr lang="nn-NO" altLang="nb-NO" b="1" dirty="0" smtClean="0"/>
              <a:t>PERIODEPLAN FOR AUGUST 2020 :</a:t>
            </a:r>
            <a:endParaRPr lang="nn-NO" altLang="nb-NO" b="1" dirty="0"/>
          </a:p>
        </p:txBody>
      </p:sp>
      <p:sp>
        <p:nvSpPr>
          <p:cNvPr id="8" name="TekstSylinder 7"/>
          <p:cNvSpPr txBox="1"/>
          <p:nvPr/>
        </p:nvSpPr>
        <p:spPr>
          <a:xfrm>
            <a:off x="197732" y="4481742"/>
            <a:ext cx="4734717" cy="2092881"/>
          </a:xfrm>
          <a:prstGeom prst="rect">
            <a:avLst/>
          </a:prstGeom>
          <a:noFill/>
        </p:spPr>
        <p:txBody>
          <a:bodyPr wrap="square" rtlCol="0">
            <a:spAutoFit/>
          </a:bodyPr>
          <a:lstStyle/>
          <a:p>
            <a:pPr lvl="0"/>
            <a:r>
              <a:rPr lang="nn-NO" sz="1400" dirty="0">
                <a:solidFill>
                  <a:prstClr val="black"/>
                </a:solidFill>
              </a:rPr>
              <a:t>Slik jobbar vi på Blåmann:</a:t>
            </a:r>
          </a:p>
          <a:p>
            <a:pPr lvl="0"/>
            <a:endParaRPr lang="nn-NO" sz="800" dirty="0">
              <a:solidFill>
                <a:srgbClr val="000000"/>
              </a:solidFill>
              <a:latin typeface="Franklin Gothic Book" panose="020B0503020102020204" pitchFamily="34" charset="0"/>
              <a:cs typeface="+mn-cs"/>
            </a:endParaRPr>
          </a:p>
          <a:p>
            <a:pPr marL="171450" lvl="0" indent="-171450">
              <a:buFont typeface="Arial" panose="020B0604020202020204" pitchFamily="34" charset="0"/>
              <a:buChar char="•"/>
            </a:pPr>
            <a:r>
              <a:rPr lang="nn-NO" sz="1200" dirty="0">
                <a:solidFill>
                  <a:srgbClr val="000000"/>
                </a:solidFill>
                <a:latin typeface="Franklin Gothic Book" panose="020B0503020102020204" pitchFamily="34" charset="0"/>
                <a:cs typeface="+mn-cs"/>
              </a:rPr>
              <a:t>Alle nye barn får ein </a:t>
            </a:r>
            <a:r>
              <a:rPr lang="nn-NO" sz="1200" dirty="0" smtClean="0">
                <a:solidFill>
                  <a:srgbClr val="000000"/>
                </a:solidFill>
                <a:latin typeface="Franklin Gothic Book" panose="020B0503020102020204" pitchFamily="34" charset="0"/>
                <a:cs typeface="+mn-cs"/>
              </a:rPr>
              <a:t>primærkontakt.</a:t>
            </a:r>
          </a:p>
          <a:p>
            <a:pPr marL="171450" lvl="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Alle borna i avdelinga skal oppleve kjensla av å vere vi.</a:t>
            </a:r>
            <a:endParaRPr lang="nn-NO" sz="1200" dirty="0">
              <a:solidFill>
                <a:srgbClr val="000000"/>
              </a:solidFill>
              <a:latin typeface="Wingdings" panose="05000000000000000000" pitchFamily="2" charset="2"/>
              <a:cs typeface="+mn-cs"/>
            </a:endParaRPr>
          </a:p>
          <a:p>
            <a:pPr marL="171450" lvl="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Dele </a:t>
            </a:r>
            <a:r>
              <a:rPr lang="nn-NO" sz="1200" dirty="0">
                <a:solidFill>
                  <a:srgbClr val="000000"/>
                </a:solidFill>
                <a:latin typeface="Franklin Gothic Book" panose="020B0503020102020204" pitchFamily="34" charset="0"/>
                <a:cs typeface="+mn-cs"/>
              </a:rPr>
              <a:t>barnegruppa i mindre leikegrupper</a:t>
            </a:r>
            <a:r>
              <a:rPr lang="nn-NO" sz="1200" dirty="0" smtClean="0">
                <a:solidFill>
                  <a:srgbClr val="000000"/>
                </a:solidFill>
                <a:latin typeface="Franklin Gothic Book" panose="020B0503020102020204" pitchFamily="34" charset="0"/>
                <a:cs typeface="+mn-cs"/>
              </a:rPr>
              <a:t>.</a:t>
            </a:r>
          </a:p>
          <a:p>
            <a:pPr marL="171450" lvl="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Nytte tryggleikssirkelen </a:t>
            </a:r>
            <a:r>
              <a:rPr lang="nn-NO" sz="1200" dirty="0">
                <a:solidFill>
                  <a:srgbClr val="000000"/>
                </a:solidFill>
                <a:latin typeface="Franklin Gothic Book" panose="020B0503020102020204" pitchFamily="34" charset="0"/>
                <a:cs typeface="+mn-cs"/>
              </a:rPr>
              <a:t>og </a:t>
            </a:r>
            <a:r>
              <a:rPr lang="nn-NO" sz="1200" dirty="0" smtClean="0">
                <a:solidFill>
                  <a:srgbClr val="000000"/>
                </a:solidFill>
                <a:latin typeface="Franklin Gothic Book" panose="020B0503020102020204" pitchFamily="34" charset="0"/>
                <a:cs typeface="+mn-cs"/>
              </a:rPr>
              <a:t>trygge </a:t>
            </a:r>
            <a:r>
              <a:rPr lang="nn-NO" sz="1200" dirty="0">
                <a:solidFill>
                  <a:srgbClr val="000000"/>
                </a:solidFill>
                <a:latin typeface="Franklin Gothic Book" panose="020B0503020102020204" pitchFamily="34" charset="0"/>
                <a:cs typeface="+mn-cs"/>
              </a:rPr>
              <a:t>barn </a:t>
            </a:r>
            <a:r>
              <a:rPr lang="nn-NO" sz="1200" dirty="0" smtClean="0">
                <a:solidFill>
                  <a:srgbClr val="000000"/>
                </a:solidFill>
                <a:latin typeface="Franklin Gothic Book" panose="020B0503020102020204" pitchFamily="34" charset="0"/>
                <a:cs typeface="+mn-cs"/>
              </a:rPr>
              <a:t>i deira utprøvingar, tolke utrykk og signal.</a:t>
            </a:r>
            <a:endParaRPr lang="nn-NO" sz="1200" dirty="0">
              <a:solidFill>
                <a:srgbClr val="000000"/>
              </a:solidFill>
              <a:latin typeface="Franklin Gothic Book" panose="020B0503020102020204" pitchFamily="34" charset="0"/>
              <a:cs typeface="+mn-cs"/>
            </a:endParaRPr>
          </a:p>
          <a:p>
            <a:pPr marL="17145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Dei </a:t>
            </a:r>
            <a:r>
              <a:rPr lang="nn-NO" sz="1200" dirty="0">
                <a:solidFill>
                  <a:srgbClr val="000000"/>
                </a:solidFill>
                <a:latin typeface="Franklin Gothic Book" panose="020B0503020102020204" pitchFamily="34" charset="0"/>
                <a:cs typeface="+mn-cs"/>
              </a:rPr>
              <a:t>vaksne </a:t>
            </a:r>
            <a:r>
              <a:rPr lang="nn-NO" sz="1200" dirty="0" smtClean="0">
                <a:solidFill>
                  <a:srgbClr val="000000"/>
                </a:solidFill>
                <a:latin typeface="Franklin Gothic Book" panose="020B0503020102020204" pitchFamily="34" charset="0"/>
                <a:cs typeface="+mn-cs"/>
              </a:rPr>
              <a:t>gjev </a:t>
            </a:r>
            <a:r>
              <a:rPr lang="nn-NO" sz="1200" dirty="0">
                <a:solidFill>
                  <a:srgbClr val="000000"/>
                </a:solidFill>
                <a:latin typeface="Franklin Gothic Book" panose="020B0503020102020204" pitchFamily="34" charset="0"/>
                <a:cs typeface="+mn-cs"/>
              </a:rPr>
              <a:t>nærleik, trøyst og </a:t>
            </a:r>
            <a:r>
              <a:rPr lang="nn-NO" sz="1200" dirty="0" smtClean="0">
                <a:solidFill>
                  <a:srgbClr val="000000"/>
                </a:solidFill>
                <a:latin typeface="Franklin Gothic Book" panose="020B0503020102020204" pitchFamily="34" charset="0"/>
                <a:cs typeface="+mn-cs"/>
              </a:rPr>
              <a:t>oppmuntring og</a:t>
            </a:r>
            <a:r>
              <a:rPr lang="nn-NO" sz="1200" dirty="0">
                <a:solidFill>
                  <a:srgbClr val="000000"/>
                </a:solidFill>
                <a:latin typeface="Franklin Gothic Book" panose="020B0503020102020204" pitchFamily="34" charset="0"/>
                <a:cs typeface="+mn-cs"/>
              </a:rPr>
              <a:t> </a:t>
            </a:r>
            <a:r>
              <a:rPr lang="nn-NO" sz="1200" dirty="0" smtClean="0">
                <a:solidFill>
                  <a:srgbClr val="000000"/>
                </a:solidFill>
                <a:latin typeface="Franklin Gothic Book" panose="020B0503020102020204" pitchFamily="34" charset="0"/>
                <a:cs typeface="+mn-cs"/>
              </a:rPr>
              <a:t>skapar ei god</a:t>
            </a:r>
            <a:r>
              <a:rPr lang="nn-NO" sz="1200" dirty="0">
                <a:solidFill>
                  <a:srgbClr val="000000"/>
                </a:solidFill>
                <a:latin typeface="Franklin Gothic Book" panose="020B0503020102020204" pitchFamily="34" charset="0"/>
                <a:cs typeface="+mn-cs"/>
              </a:rPr>
              <a:t>, trygg og positiv atmosfære. </a:t>
            </a:r>
          </a:p>
          <a:p>
            <a:pPr marL="171450" lvl="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Gje </a:t>
            </a:r>
            <a:r>
              <a:rPr lang="nn-NO" sz="1200" dirty="0">
                <a:solidFill>
                  <a:srgbClr val="000000"/>
                </a:solidFill>
                <a:latin typeface="Franklin Gothic Book" panose="020B0503020102020204" pitchFamily="34" charset="0"/>
                <a:cs typeface="+mn-cs"/>
              </a:rPr>
              <a:t>dei eldste barna ansvar som dei </a:t>
            </a:r>
            <a:r>
              <a:rPr lang="nn-NO" sz="1200" dirty="0" smtClean="0">
                <a:solidFill>
                  <a:srgbClr val="000000"/>
                </a:solidFill>
                <a:latin typeface="Franklin Gothic Book" panose="020B0503020102020204" pitchFamily="34" charset="0"/>
                <a:cs typeface="+mn-cs"/>
              </a:rPr>
              <a:t>meistrar. </a:t>
            </a:r>
            <a:endParaRPr lang="nn-NO" sz="1200" dirty="0">
              <a:solidFill>
                <a:srgbClr val="000000"/>
              </a:solidFill>
              <a:latin typeface="Franklin Gothic Book" panose="020B0503020102020204" pitchFamily="34" charset="0"/>
              <a:cs typeface="+mn-cs"/>
            </a:endParaRPr>
          </a:p>
          <a:p>
            <a:pPr marL="171450" lvl="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Oppmuntre </a:t>
            </a:r>
            <a:r>
              <a:rPr lang="nn-NO" sz="1200" dirty="0">
                <a:solidFill>
                  <a:srgbClr val="000000"/>
                </a:solidFill>
                <a:latin typeface="Franklin Gothic Book" panose="020B0503020102020204" pitchFamily="34" charset="0"/>
                <a:cs typeface="+mn-cs"/>
              </a:rPr>
              <a:t>dei eldste til å vere </a:t>
            </a:r>
            <a:r>
              <a:rPr lang="nn-NO" sz="1200" dirty="0" smtClean="0">
                <a:solidFill>
                  <a:srgbClr val="000000"/>
                </a:solidFill>
                <a:latin typeface="Franklin Gothic Book" panose="020B0503020102020204" pitchFamily="34" charset="0"/>
                <a:cs typeface="+mn-cs"/>
              </a:rPr>
              <a:t>rollemodeller for dei yngste barna. </a:t>
            </a:r>
            <a:endParaRPr lang="nn-NO" sz="1200" dirty="0">
              <a:solidFill>
                <a:srgbClr val="000000"/>
              </a:solidFill>
              <a:latin typeface="Franklin Gothic Book" panose="020B0503020102020204" pitchFamily="34" charset="0"/>
              <a:cs typeface="+mn-cs"/>
            </a:endParaRPr>
          </a:p>
        </p:txBody>
      </p:sp>
      <p:graphicFrame>
        <p:nvGraphicFramePr>
          <p:cNvPr id="20" name="Table 4"/>
          <p:cNvGraphicFramePr>
            <a:graphicFrameLocks noGrp="1"/>
          </p:cNvGraphicFramePr>
          <p:nvPr>
            <p:extLst>
              <p:ext uri="{D42A27DB-BD31-4B8C-83A1-F6EECF244321}">
                <p14:modId xmlns:p14="http://schemas.microsoft.com/office/powerpoint/2010/main" val="318394952"/>
              </p:ext>
            </p:extLst>
          </p:nvPr>
        </p:nvGraphicFramePr>
        <p:xfrm>
          <a:off x="5294670" y="3356992"/>
          <a:ext cx="3670511" cy="2780131"/>
        </p:xfrm>
        <a:graphic>
          <a:graphicData uri="http://schemas.openxmlformats.org/drawingml/2006/table">
            <a:tbl>
              <a:tblPr firstRow="1" firstCol="1" bandRow="1">
                <a:tableStyleId>{BC89EF96-8CEA-46FF-86C4-4CE0E7609802}</a:tableStyleId>
              </a:tblPr>
              <a:tblGrid>
                <a:gridCol w="504055">
                  <a:extLst>
                    <a:ext uri="{9D8B030D-6E8A-4147-A177-3AD203B41FA5}">
                      <a16:colId xmlns:a16="http://schemas.microsoft.com/office/drawing/2014/main" xmlns="" val="20000"/>
                    </a:ext>
                  </a:extLst>
                </a:gridCol>
                <a:gridCol w="504056">
                  <a:extLst>
                    <a:ext uri="{9D8B030D-6E8A-4147-A177-3AD203B41FA5}">
                      <a16:colId xmlns:a16="http://schemas.microsoft.com/office/drawing/2014/main" xmlns="" val="20001"/>
                    </a:ext>
                  </a:extLst>
                </a:gridCol>
                <a:gridCol w="432048">
                  <a:extLst>
                    <a:ext uri="{9D8B030D-6E8A-4147-A177-3AD203B41FA5}">
                      <a16:colId xmlns:a16="http://schemas.microsoft.com/office/drawing/2014/main" xmlns="" val="20002"/>
                    </a:ext>
                  </a:extLst>
                </a:gridCol>
                <a:gridCol w="432048">
                  <a:extLst>
                    <a:ext uri="{9D8B030D-6E8A-4147-A177-3AD203B41FA5}">
                      <a16:colId xmlns:a16="http://schemas.microsoft.com/office/drawing/2014/main" xmlns="" val="20003"/>
                    </a:ext>
                  </a:extLst>
                </a:gridCol>
                <a:gridCol w="504056">
                  <a:extLst>
                    <a:ext uri="{9D8B030D-6E8A-4147-A177-3AD203B41FA5}">
                      <a16:colId xmlns:a16="http://schemas.microsoft.com/office/drawing/2014/main" xmlns="" val="20004"/>
                    </a:ext>
                  </a:extLst>
                </a:gridCol>
                <a:gridCol w="432048">
                  <a:extLst>
                    <a:ext uri="{9D8B030D-6E8A-4147-A177-3AD203B41FA5}">
                      <a16:colId xmlns:a16="http://schemas.microsoft.com/office/drawing/2014/main" xmlns="" val="20005"/>
                    </a:ext>
                  </a:extLst>
                </a:gridCol>
                <a:gridCol w="432048">
                  <a:extLst>
                    <a:ext uri="{9D8B030D-6E8A-4147-A177-3AD203B41FA5}">
                      <a16:colId xmlns:a16="http://schemas.microsoft.com/office/drawing/2014/main" xmlns="" val="20006"/>
                    </a:ext>
                  </a:extLst>
                </a:gridCol>
                <a:gridCol w="430152">
                  <a:extLst>
                    <a:ext uri="{9D8B030D-6E8A-4147-A177-3AD203B41FA5}">
                      <a16:colId xmlns:a16="http://schemas.microsoft.com/office/drawing/2014/main" xmlns="" val="20007"/>
                    </a:ext>
                  </a:extLst>
                </a:gridCol>
              </a:tblGrid>
              <a:tr h="484520">
                <a:tc>
                  <a:txBody>
                    <a:bodyPr/>
                    <a:lstStyle/>
                    <a:p>
                      <a:r>
                        <a:rPr lang="nn-NO" sz="1200" b="1" dirty="0" smtClean="0">
                          <a:solidFill>
                            <a:schemeClr val="tx1"/>
                          </a:solidFill>
                          <a:effectLst/>
                        </a:rPr>
                        <a:t>veke</a:t>
                      </a:r>
                      <a:endParaRPr lang="nn-NO" sz="1200" b="1" dirty="0">
                        <a:solidFill>
                          <a:schemeClr val="tx1"/>
                        </a:solidFill>
                        <a:effectLst/>
                      </a:endParaRPr>
                    </a:p>
                  </a:txBody>
                  <a:tcPr marL="47625" marR="47625" marT="47625" marB="47625" anchor="ctr">
                    <a:noFill/>
                  </a:tcPr>
                </a:tc>
                <a:tc>
                  <a:txBody>
                    <a:bodyPr/>
                    <a:lstStyle/>
                    <a:p>
                      <a:r>
                        <a:rPr lang="nn-NO" sz="1400" dirty="0" err="1"/>
                        <a:t>Ma</a:t>
                      </a:r>
                      <a:endParaRPr lang="nn-NO" sz="1400" dirty="0"/>
                    </a:p>
                  </a:txBody>
                  <a:tcPr marL="47625" marR="47625" marT="47625" marB="47625" anchor="ctr">
                    <a:noFill/>
                  </a:tcPr>
                </a:tc>
                <a:tc>
                  <a:txBody>
                    <a:bodyPr/>
                    <a:lstStyle/>
                    <a:p>
                      <a:r>
                        <a:rPr lang="nn-NO" sz="1400" dirty="0"/>
                        <a:t>Ti</a:t>
                      </a:r>
                    </a:p>
                  </a:txBody>
                  <a:tcPr marL="47625" marR="47625" marT="47625" marB="47625" anchor="ctr">
                    <a:noFill/>
                  </a:tcPr>
                </a:tc>
                <a:tc>
                  <a:txBody>
                    <a:bodyPr/>
                    <a:lstStyle/>
                    <a:p>
                      <a:r>
                        <a:rPr lang="nn-NO" sz="1400" dirty="0"/>
                        <a:t>On</a:t>
                      </a:r>
                    </a:p>
                  </a:txBody>
                  <a:tcPr marL="47625" marR="47625" marT="47625" marB="47625" anchor="ctr">
                    <a:noFill/>
                  </a:tcPr>
                </a:tc>
                <a:tc>
                  <a:txBody>
                    <a:bodyPr/>
                    <a:lstStyle/>
                    <a:p>
                      <a:r>
                        <a:rPr lang="nn-NO" sz="1400" dirty="0"/>
                        <a:t>To</a:t>
                      </a:r>
                    </a:p>
                  </a:txBody>
                  <a:tcPr marL="47625" marR="47625" marT="47625" marB="47625" anchor="ctr">
                    <a:noFill/>
                  </a:tcPr>
                </a:tc>
                <a:tc>
                  <a:txBody>
                    <a:bodyPr/>
                    <a:lstStyle/>
                    <a:p>
                      <a:r>
                        <a:rPr lang="nn-NO" sz="1400" dirty="0"/>
                        <a:t>Fr</a:t>
                      </a:r>
                    </a:p>
                  </a:txBody>
                  <a:tcPr marL="47625" marR="47625" marT="47625" marB="47625" anchor="ctr">
                    <a:noFill/>
                  </a:tcPr>
                </a:tc>
                <a:tc>
                  <a:txBody>
                    <a:bodyPr/>
                    <a:lstStyle/>
                    <a:p>
                      <a:r>
                        <a:rPr lang="nn-NO" sz="1400" dirty="0"/>
                        <a:t>Lø</a:t>
                      </a:r>
                    </a:p>
                  </a:txBody>
                  <a:tcPr marL="47625" marR="47625" marT="47625" marB="47625" anchor="ctr">
                    <a:noFill/>
                  </a:tcPr>
                </a:tc>
                <a:tc>
                  <a:txBody>
                    <a:bodyPr/>
                    <a:lstStyle/>
                    <a:p>
                      <a:r>
                        <a:rPr lang="nn-NO" sz="1400" dirty="0"/>
                        <a:t>Sø</a:t>
                      </a:r>
                    </a:p>
                  </a:txBody>
                  <a:tcPr marL="47625" marR="47625" marT="47625" marB="47625" anchor="ctr">
                    <a:noFill/>
                  </a:tcPr>
                </a:tc>
                <a:extLst>
                  <a:ext uri="{0D108BD9-81ED-4DB2-BD59-A6C34878D82A}">
                    <a16:rowId xmlns:a16="http://schemas.microsoft.com/office/drawing/2014/main" xmlns="" val="10000"/>
                  </a:ext>
                </a:extLst>
              </a:tr>
              <a:tr h="334467">
                <a:tc>
                  <a:txBody>
                    <a:bodyPr/>
                    <a:lstStyle/>
                    <a:p>
                      <a:r>
                        <a:rPr lang="nn-NO" sz="1400" i="1">
                          <a:solidFill>
                            <a:srgbClr val="777777"/>
                          </a:solidFill>
                          <a:effectLst/>
                        </a:rPr>
                        <a:t>31</a:t>
                      </a:r>
                    </a:p>
                  </a:txBody>
                  <a:tcPr marL="47625" marR="47625" marT="47625" marB="47625" anchor="ctr">
                    <a:noFill/>
                  </a:tcPr>
                </a:tc>
                <a:tc>
                  <a:txBody>
                    <a:bodyPr/>
                    <a:lstStyle/>
                    <a:p>
                      <a:r>
                        <a:rPr lang="nn-NO" sz="1400"/>
                        <a:t> </a:t>
                      </a:r>
                    </a:p>
                  </a:txBody>
                  <a:tcPr marL="47625" marR="47625" marT="47625" marB="47625" anchor="ctr">
                    <a:noFill/>
                  </a:tcPr>
                </a:tc>
                <a:tc>
                  <a:txBody>
                    <a:bodyPr/>
                    <a:lstStyle/>
                    <a:p>
                      <a:r>
                        <a:rPr lang="nn-NO" sz="1400" dirty="0"/>
                        <a:t> </a:t>
                      </a:r>
                    </a:p>
                  </a:txBody>
                  <a:tcPr marL="47625" marR="47625" marT="47625" marB="47625" anchor="ctr">
                    <a:noFill/>
                  </a:tcPr>
                </a:tc>
                <a:tc>
                  <a:txBody>
                    <a:bodyPr/>
                    <a:lstStyle/>
                    <a:p>
                      <a:r>
                        <a:rPr lang="nn-NO" sz="1400"/>
                        <a:t> </a:t>
                      </a:r>
                    </a:p>
                  </a:txBody>
                  <a:tcPr marL="47625" marR="47625" marT="47625" marB="47625" anchor="ctr">
                    <a:noFill/>
                  </a:tcPr>
                </a:tc>
                <a:tc>
                  <a:txBody>
                    <a:bodyPr/>
                    <a:lstStyle/>
                    <a:p>
                      <a:r>
                        <a:rPr lang="nn-NO" sz="1400" dirty="0"/>
                        <a:t> </a:t>
                      </a:r>
                    </a:p>
                  </a:txBody>
                  <a:tcPr marL="47625" marR="47625" marT="47625" marB="47625" anchor="ctr">
                    <a:noFill/>
                  </a:tcPr>
                </a:tc>
                <a:tc>
                  <a:txBody>
                    <a:bodyPr/>
                    <a:lstStyle/>
                    <a:p>
                      <a:r>
                        <a:rPr lang="nn-NO" sz="1400"/>
                        <a:t> </a:t>
                      </a:r>
                    </a:p>
                  </a:txBody>
                  <a:tcPr marL="47625" marR="47625" marT="47625" marB="47625" anchor="ctr">
                    <a:noFill/>
                  </a:tcPr>
                </a:tc>
                <a:tc>
                  <a:txBody>
                    <a:bodyPr/>
                    <a:lstStyle/>
                    <a:p>
                      <a:r>
                        <a:rPr lang="nn-NO" sz="1400"/>
                        <a:t>1</a:t>
                      </a:r>
                    </a:p>
                  </a:txBody>
                  <a:tcPr marL="47625" marR="47625" marT="47625" marB="47625" anchor="ctr">
                    <a:noFill/>
                  </a:tcPr>
                </a:tc>
                <a:tc>
                  <a:txBody>
                    <a:bodyPr/>
                    <a:lstStyle/>
                    <a:p>
                      <a:r>
                        <a:rPr lang="nn-NO" sz="1400" dirty="0"/>
                        <a:t>2</a:t>
                      </a:r>
                    </a:p>
                  </a:txBody>
                  <a:tcPr marL="47625" marR="47625" marT="47625" marB="47625" anchor="ctr">
                    <a:noFill/>
                  </a:tcPr>
                </a:tc>
                <a:extLst>
                  <a:ext uri="{0D108BD9-81ED-4DB2-BD59-A6C34878D82A}">
                    <a16:rowId xmlns:a16="http://schemas.microsoft.com/office/drawing/2014/main" xmlns="" val="1539821938"/>
                  </a:ext>
                </a:extLst>
              </a:tr>
              <a:tr h="334467">
                <a:tc>
                  <a:txBody>
                    <a:bodyPr/>
                    <a:lstStyle/>
                    <a:p>
                      <a:r>
                        <a:rPr lang="nn-NO" sz="1400" i="1">
                          <a:solidFill>
                            <a:srgbClr val="777777"/>
                          </a:solidFill>
                          <a:effectLst/>
                        </a:rPr>
                        <a:t>32</a:t>
                      </a:r>
                    </a:p>
                  </a:txBody>
                  <a:tcPr marL="47625" marR="47625" marT="47625" marB="47625" anchor="ctr">
                    <a:noFill/>
                  </a:tcPr>
                </a:tc>
                <a:tc>
                  <a:txBody>
                    <a:bodyPr/>
                    <a:lstStyle/>
                    <a:p>
                      <a:r>
                        <a:rPr lang="nn-NO" sz="1400" dirty="0"/>
                        <a:t>3</a:t>
                      </a:r>
                    </a:p>
                  </a:txBody>
                  <a:tcPr marL="47625" marR="47625" marT="47625" marB="47625" anchor="ctr">
                    <a:noFill/>
                  </a:tcPr>
                </a:tc>
                <a:tc>
                  <a:txBody>
                    <a:bodyPr/>
                    <a:lstStyle/>
                    <a:p>
                      <a:r>
                        <a:rPr lang="nn-NO" sz="1400"/>
                        <a:t>4</a:t>
                      </a:r>
                    </a:p>
                  </a:txBody>
                  <a:tcPr marL="47625" marR="47625" marT="47625" marB="47625" anchor="ctr">
                    <a:noFill/>
                  </a:tcPr>
                </a:tc>
                <a:tc>
                  <a:txBody>
                    <a:bodyPr/>
                    <a:lstStyle/>
                    <a:p>
                      <a:r>
                        <a:rPr lang="nn-NO" sz="1400"/>
                        <a:t>5</a:t>
                      </a:r>
                    </a:p>
                  </a:txBody>
                  <a:tcPr marL="47625" marR="47625" marT="47625" marB="47625" anchor="ctr">
                    <a:noFill/>
                  </a:tcPr>
                </a:tc>
                <a:tc>
                  <a:txBody>
                    <a:bodyPr/>
                    <a:lstStyle/>
                    <a:p>
                      <a:r>
                        <a:rPr lang="nn-NO" sz="1400"/>
                        <a:t>6</a:t>
                      </a:r>
                    </a:p>
                  </a:txBody>
                  <a:tcPr marL="47625" marR="47625" marT="47625" marB="47625" anchor="ctr">
                    <a:noFill/>
                  </a:tcPr>
                </a:tc>
                <a:tc>
                  <a:txBody>
                    <a:bodyPr/>
                    <a:lstStyle/>
                    <a:p>
                      <a:r>
                        <a:rPr lang="nn-NO" sz="1400"/>
                        <a:t>7</a:t>
                      </a:r>
                    </a:p>
                  </a:txBody>
                  <a:tcPr marL="47625" marR="47625" marT="47625" marB="47625" anchor="ctr">
                    <a:noFill/>
                  </a:tcPr>
                </a:tc>
                <a:tc>
                  <a:txBody>
                    <a:bodyPr/>
                    <a:lstStyle/>
                    <a:p>
                      <a:r>
                        <a:rPr lang="nn-NO" sz="1400" dirty="0"/>
                        <a:t>8</a:t>
                      </a:r>
                    </a:p>
                  </a:txBody>
                  <a:tcPr marL="47625" marR="47625" marT="47625" marB="47625" anchor="ctr">
                    <a:noFill/>
                  </a:tcPr>
                </a:tc>
                <a:tc>
                  <a:txBody>
                    <a:bodyPr/>
                    <a:lstStyle/>
                    <a:p>
                      <a:r>
                        <a:rPr lang="nn-NO" sz="1400" dirty="0"/>
                        <a:t>9</a:t>
                      </a:r>
                    </a:p>
                  </a:txBody>
                  <a:tcPr marL="47625" marR="47625" marT="47625" marB="47625" anchor="ctr">
                    <a:noFill/>
                  </a:tcPr>
                </a:tc>
                <a:extLst>
                  <a:ext uri="{0D108BD9-81ED-4DB2-BD59-A6C34878D82A}">
                    <a16:rowId xmlns:a16="http://schemas.microsoft.com/office/drawing/2014/main" xmlns="" val="10001"/>
                  </a:ext>
                </a:extLst>
              </a:tr>
              <a:tr h="394219">
                <a:tc>
                  <a:txBody>
                    <a:bodyPr/>
                    <a:lstStyle/>
                    <a:p>
                      <a:r>
                        <a:rPr lang="nn-NO" sz="1400" i="1">
                          <a:solidFill>
                            <a:srgbClr val="777777"/>
                          </a:solidFill>
                          <a:effectLst/>
                        </a:rPr>
                        <a:t>33</a:t>
                      </a:r>
                    </a:p>
                  </a:txBody>
                  <a:tcPr marL="47625" marR="47625" marT="47625" marB="47625" anchor="ctr">
                    <a:noFill/>
                  </a:tcPr>
                </a:tc>
                <a:tc>
                  <a:txBody>
                    <a:bodyPr/>
                    <a:lstStyle/>
                    <a:p>
                      <a:r>
                        <a:rPr lang="nn-NO" sz="1400"/>
                        <a:t>10</a:t>
                      </a:r>
                    </a:p>
                  </a:txBody>
                  <a:tcPr marL="47625" marR="47625" marT="47625" marB="47625" anchor="ctr">
                    <a:noFill/>
                  </a:tcPr>
                </a:tc>
                <a:tc>
                  <a:txBody>
                    <a:bodyPr/>
                    <a:lstStyle/>
                    <a:p>
                      <a:r>
                        <a:rPr lang="nn-NO" sz="1400"/>
                        <a:t>11</a:t>
                      </a:r>
                    </a:p>
                  </a:txBody>
                  <a:tcPr marL="47625" marR="47625" marT="47625" marB="47625" anchor="ctr">
                    <a:noFill/>
                  </a:tcPr>
                </a:tc>
                <a:tc>
                  <a:txBody>
                    <a:bodyPr/>
                    <a:lstStyle/>
                    <a:p>
                      <a:r>
                        <a:rPr lang="nn-NO" sz="1400"/>
                        <a:t>12</a:t>
                      </a:r>
                    </a:p>
                  </a:txBody>
                  <a:tcPr marL="47625" marR="47625" marT="47625" marB="47625" anchor="ctr">
                    <a:noFill/>
                  </a:tcPr>
                </a:tc>
                <a:tc>
                  <a:txBody>
                    <a:bodyPr/>
                    <a:lstStyle/>
                    <a:p>
                      <a:r>
                        <a:rPr lang="nn-NO" sz="1400"/>
                        <a:t>13</a:t>
                      </a:r>
                    </a:p>
                  </a:txBody>
                  <a:tcPr marL="47625" marR="47625" marT="47625" marB="47625" anchor="ctr">
                    <a:noFill/>
                  </a:tcPr>
                </a:tc>
                <a:tc>
                  <a:txBody>
                    <a:bodyPr/>
                    <a:lstStyle/>
                    <a:p>
                      <a:r>
                        <a:rPr lang="nn-NO" sz="1400"/>
                        <a:t>14</a:t>
                      </a:r>
                    </a:p>
                  </a:txBody>
                  <a:tcPr marL="47625" marR="47625" marT="47625" marB="47625" anchor="ctr">
                    <a:noFill/>
                  </a:tcPr>
                </a:tc>
                <a:tc>
                  <a:txBody>
                    <a:bodyPr/>
                    <a:lstStyle/>
                    <a:p>
                      <a:r>
                        <a:rPr lang="nn-NO" sz="1400"/>
                        <a:t>15</a:t>
                      </a:r>
                    </a:p>
                  </a:txBody>
                  <a:tcPr marL="47625" marR="47625" marT="47625" marB="47625" anchor="ctr">
                    <a:noFill/>
                  </a:tcPr>
                </a:tc>
                <a:tc>
                  <a:txBody>
                    <a:bodyPr/>
                    <a:lstStyle/>
                    <a:p>
                      <a:r>
                        <a:rPr lang="nn-NO" sz="1400" dirty="0"/>
                        <a:t>16</a:t>
                      </a:r>
                    </a:p>
                  </a:txBody>
                  <a:tcPr marL="47625" marR="47625" marT="47625" marB="47625" anchor="ctr">
                    <a:noFill/>
                  </a:tcPr>
                </a:tc>
                <a:extLst>
                  <a:ext uri="{0D108BD9-81ED-4DB2-BD59-A6C34878D82A}">
                    <a16:rowId xmlns:a16="http://schemas.microsoft.com/office/drawing/2014/main" xmlns="" val="10005"/>
                  </a:ext>
                </a:extLst>
              </a:tr>
              <a:tr h="448318">
                <a:tc>
                  <a:txBody>
                    <a:bodyPr/>
                    <a:lstStyle/>
                    <a:p>
                      <a:r>
                        <a:rPr lang="nn-NO" sz="1400" i="1">
                          <a:solidFill>
                            <a:srgbClr val="777777"/>
                          </a:solidFill>
                          <a:effectLst/>
                        </a:rPr>
                        <a:t>34</a:t>
                      </a:r>
                    </a:p>
                  </a:txBody>
                  <a:tcPr marL="47625" marR="47625" marT="47625" marB="47625" anchor="ctr">
                    <a:noFill/>
                  </a:tcPr>
                </a:tc>
                <a:tc>
                  <a:txBody>
                    <a:bodyPr/>
                    <a:lstStyle/>
                    <a:p>
                      <a:r>
                        <a:rPr lang="nn-NO" sz="1400" dirty="0"/>
                        <a:t>17</a:t>
                      </a:r>
                    </a:p>
                  </a:txBody>
                  <a:tcPr marL="47625" marR="47625" marT="47625" marB="47625" anchor="ctr">
                    <a:solidFill>
                      <a:srgbClr val="D1D6FF"/>
                    </a:solidFill>
                  </a:tcPr>
                </a:tc>
                <a:tc>
                  <a:txBody>
                    <a:bodyPr/>
                    <a:lstStyle/>
                    <a:p>
                      <a:r>
                        <a:rPr lang="nn-NO" sz="1400" dirty="0"/>
                        <a:t>18</a:t>
                      </a:r>
                    </a:p>
                  </a:txBody>
                  <a:tcPr marL="47625" marR="47625" marT="47625" marB="47625" anchor="ctr">
                    <a:noFill/>
                  </a:tcPr>
                </a:tc>
                <a:tc>
                  <a:txBody>
                    <a:bodyPr/>
                    <a:lstStyle/>
                    <a:p>
                      <a:r>
                        <a:rPr lang="nn-NO" sz="1400"/>
                        <a:t>19</a:t>
                      </a:r>
                    </a:p>
                  </a:txBody>
                  <a:tcPr marL="47625" marR="47625" marT="47625" marB="47625" anchor="ctr">
                    <a:noFill/>
                  </a:tcPr>
                </a:tc>
                <a:tc>
                  <a:txBody>
                    <a:bodyPr/>
                    <a:lstStyle/>
                    <a:p>
                      <a:r>
                        <a:rPr lang="nn-NO" sz="1400"/>
                        <a:t>20</a:t>
                      </a:r>
                    </a:p>
                  </a:txBody>
                  <a:tcPr marL="47625" marR="47625" marT="47625" marB="47625" anchor="ctr">
                    <a:noFill/>
                  </a:tcPr>
                </a:tc>
                <a:tc>
                  <a:txBody>
                    <a:bodyPr/>
                    <a:lstStyle/>
                    <a:p>
                      <a:r>
                        <a:rPr lang="nn-NO" sz="1400"/>
                        <a:t>21</a:t>
                      </a:r>
                    </a:p>
                  </a:txBody>
                  <a:tcPr marL="47625" marR="47625" marT="47625" marB="47625" anchor="ctr">
                    <a:noFill/>
                  </a:tcPr>
                </a:tc>
                <a:tc>
                  <a:txBody>
                    <a:bodyPr/>
                    <a:lstStyle/>
                    <a:p>
                      <a:r>
                        <a:rPr lang="nn-NO" sz="1400" dirty="0"/>
                        <a:t>22</a:t>
                      </a:r>
                    </a:p>
                  </a:txBody>
                  <a:tcPr marL="47625" marR="47625" marT="47625" marB="47625" anchor="ctr">
                    <a:noFill/>
                  </a:tcPr>
                </a:tc>
                <a:tc>
                  <a:txBody>
                    <a:bodyPr/>
                    <a:lstStyle/>
                    <a:p>
                      <a:r>
                        <a:rPr lang="nn-NO" sz="1400" dirty="0"/>
                        <a:t>23</a:t>
                      </a:r>
                    </a:p>
                  </a:txBody>
                  <a:tcPr marL="47625" marR="47625" marT="47625" marB="47625" anchor="ctr">
                    <a:noFill/>
                  </a:tcPr>
                </a:tc>
                <a:extLst>
                  <a:ext uri="{0D108BD9-81ED-4DB2-BD59-A6C34878D82A}">
                    <a16:rowId xmlns:a16="http://schemas.microsoft.com/office/drawing/2014/main" xmlns="" val="10002"/>
                  </a:ext>
                </a:extLst>
              </a:tr>
              <a:tr h="475530">
                <a:tc>
                  <a:txBody>
                    <a:bodyPr/>
                    <a:lstStyle/>
                    <a:p>
                      <a:r>
                        <a:rPr lang="nn-NO" sz="1400" i="1" dirty="0">
                          <a:solidFill>
                            <a:srgbClr val="777777"/>
                          </a:solidFill>
                          <a:effectLst/>
                        </a:rPr>
                        <a:t>35</a:t>
                      </a:r>
                    </a:p>
                  </a:txBody>
                  <a:tcPr marL="47625" marR="47625" marT="47625" marB="47625" anchor="ctr">
                    <a:noFill/>
                  </a:tcPr>
                </a:tc>
                <a:tc>
                  <a:txBody>
                    <a:bodyPr/>
                    <a:lstStyle/>
                    <a:p>
                      <a:r>
                        <a:rPr lang="nn-NO" sz="1400" dirty="0"/>
                        <a:t>24</a:t>
                      </a:r>
                    </a:p>
                  </a:txBody>
                  <a:tcPr marL="47625" marR="47625" marT="47625" marB="47625" anchor="ctr">
                    <a:noFill/>
                  </a:tcPr>
                </a:tc>
                <a:tc>
                  <a:txBody>
                    <a:bodyPr/>
                    <a:lstStyle/>
                    <a:p>
                      <a:r>
                        <a:rPr lang="nn-NO" sz="1400" dirty="0"/>
                        <a:t>25</a:t>
                      </a:r>
                    </a:p>
                  </a:txBody>
                  <a:tcPr marL="47625" marR="47625" marT="47625" marB="47625" anchor="ctr">
                    <a:noFill/>
                  </a:tcPr>
                </a:tc>
                <a:tc>
                  <a:txBody>
                    <a:bodyPr/>
                    <a:lstStyle/>
                    <a:p>
                      <a:r>
                        <a:rPr lang="nn-NO" sz="1400" dirty="0"/>
                        <a:t>26</a:t>
                      </a:r>
                    </a:p>
                  </a:txBody>
                  <a:tcPr marL="47625" marR="47625" marT="47625" marB="47625" anchor="ctr">
                    <a:noFill/>
                  </a:tcPr>
                </a:tc>
                <a:tc>
                  <a:txBody>
                    <a:bodyPr/>
                    <a:lstStyle/>
                    <a:p>
                      <a:r>
                        <a:rPr lang="nn-NO" sz="1400" dirty="0"/>
                        <a:t>27</a:t>
                      </a:r>
                    </a:p>
                  </a:txBody>
                  <a:tcPr marL="47625" marR="47625" marT="47625" marB="47625" anchor="ctr">
                    <a:noFill/>
                  </a:tcPr>
                </a:tc>
                <a:tc>
                  <a:txBody>
                    <a:bodyPr/>
                    <a:lstStyle/>
                    <a:p>
                      <a:r>
                        <a:rPr lang="nn-NO" sz="1400" dirty="0"/>
                        <a:t>28</a:t>
                      </a:r>
                    </a:p>
                  </a:txBody>
                  <a:tcPr marL="47625" marR="47625" marT="47625" marB="47625" anchor="ctr">
                    <a:noFill/>
                  </a:tcPr>
                </a:tc>
                <a:tc>
                  <a:txBody>
                    <a:bodyPr/>
                    <a:lstStyle/>
                    <a:p>
                      <a:r>
                        <a:rPr lang="nn-NO" sz="1400" dirty="0"/>
                        <a:t>29</a:t>
                      </a:r>
                    </a:p>
                  </a:txBody>
                  <a:tcPr marL="47625" marR="47625" marT="47625" marB="47625" anchor="ctr">
                    <a:noFill/>
                  </a:tcPr>
                </a:tc>
                <a:tc>
                  <a:txBody>
                    <a:bodyPr/>
                    <a:lstStyle/>
                    <a:p>
                      <a:r>
                        <a:rPr lang="nn-NO" sz="1400" dirty="0"/>
                        <a:t>30</a:t>
                      </a:r>
                    </a:p>
                  </a:txBody>
                  <a:tcPr marL="47625" marR="47625" marT="47625" marB="47625" anchor="ctr">
                    <a:noFill/>
                  </a:tcPr>
                </a:tc>
                <a:extLst>
                  <a:ext uri="{0D108BD9-81ED-4DB2-BD59-A6C34878D82A}">
                    <a16:rowId xmlns:a16="http://schemas.microsoft.com/office/drawing/2014/main" xmlns="" val="10003"/>
                  </a:ext>
                </a:extLst>
              </a:tr>
              <a:tr h="0">
                <a:tc>
                  <a:txBody>
                    <a:bodyPr/>
                    <a:lstStyle/>
                    <a:p>
                      <a:r>
                        <a:rPr lang="nn-NO" sz="1400" i="1" dirty="0">
                          <a:solidFill>
                            <a:srgbClr val="777777"/>
                          </a:solidFill>
                          <a:effectLst/>
                        </a:rPr>
                        <a:t>36</a:t>
                      </a:r>
                    </a:p>
                  </a:txBody>
                  <a:tcPr marL="47625" marR="47625" marT="47625" marB="47625" anchor="ctr">
                    <a:noFill/>
                  </a:tcPr>
                </a:tc>
                <a:tc>
                  <a:txBody>
                    <a:bodyPr/>
                    <a:lstStyle/>
                    <a:p>
                      <a:r>
                        <a:rPr lang="nn-NO" sz="1400"/>
                        <a:t>31</a:t>
                      </a:r>
                    </a:p>
                  </a:txBody>
                  <a:tcPr marL="47625" marR="47625" marT="47625" marB="47625" anchor="ctr">
                    <a:noFill/>
                  </a:tcPr>
                </a:tc>
                <a:tc>
                  <a:txBody>
                    <a:bodyPr/>
                    <a:lstStyle/>
                    <a:p>
                      <a:endParaRPr lang="nn-NO" sz="1400" dirty="0"/>
                    </a:p>
                  </a:txBody>
                  <a:tcPr>
                    <a:noFill/>
                  </a:tcPr>
                </a:tc>
                <a:tc>
                  <a:txBody>
                    <a:bodyPr/>
                    <a:lstStyle/>
                    <a:p>
                      <a:endParaRPr lang="nn-NO" sz="1400"/>
                    </a:p>
                  </a:txBody>
                  <a:tcPr>
                    <a:noFill/>
                  </a:tcPr>
                </a:tc>
                <a:tc>
                  <a:txBody>
                    <a:bodyPr/>
                    <a:lstStyle/>
                    <a:p>
                      <a:endParaRPr lang="nn-NO" sz="1400" dirty="0"/>
                    </a:p>
                  </a:txBody>
                  <a:tcPr>
                    <a:noFill/>
                  </a:tcPr>
                </a:tc>
                <a:tc>
                  <a:txBody>
                    <a:bodyPr/>
                    <a:lstStyle/>
                    <a:p>
                      <a:endParaRPr lang="nn-NO" sz="1400" dirty="0"/>
                    </a:p>
                  </a:txBody>
                  <a:tcPr>
                    <a:noFill/>
                  </a:tcPr>
                </a:tc>
                <a:tc>
                  <a:txBody>
                    <a:bodyPr/>
                    <a:lstStyle/>
                    <a:p>
                      <a:endParaRPr lang="nn-NO" sz="1400"/>
                    </a:p>
                  </a:txBody>
                  <a:tcPr>
                    <a:noFill/>
                  </a:tcPr>
                </a:tc>
                <a:tc>
                  <a:txBody>
                    <a:bodyPr/>
                    <a:lstStyle/>
                    <a:p>
                      <a:endParaRPr lang="nn-NO" sz="1400" dirty="0"/>
                    </a:p>
                  </a:txBody>
                  <a:tcPr>
                    <a:noFill/>
                  </a:tcPr>
                </a:tc>
                <a:extLst>
                  <a:ext uri="{0D108BD9-81ED-4DB2-BD59-A6C34878D82A}">
                    <a16:rowId xmlns:a16="http://schemas.microsoft.com/office/drawing/2014/main" xmlns="" val="10004"/>
                  </a:ext>
                </a:extLst>
              </a:tr>
            </a:tbl>
          </a:graphicData>
        </a:graphic>
      </p:graphicFrame>
      <p:sp>
        <p:nvSpPr>
          <p:cNvPr id="13" name="TekstSylinder 12"/>
          <p:cNvSpPr txBox="1"/>
          <p:nvPr/>
        </p:nvSpPr>
        <p:spPr>
          <a:xfrm>
            <a:off x="197732" y="520964"/>
            <a:ext cx="4590292" cy="2062103"/>
          </a:xfrm>
          <a:prstGeom prst="rect">
            <a:avLst/>
          </a:prstGeom>
          <a:noFill/>
        </p:spPr>
        <p:txBody>
          <a:bodyPr wrap="square" rtlCol="0">
            <a:spAutoFit/>
          </a:bodyPr>
          <a:lstStyle/>
          <a:p>
            <a:pPr lvl="0"/>
            <a:r>
              <a:rPr lang="nb-NO" sz="1600" b="1" u="sng" dirty="0" smtClean="0">
                <a:solidFill>
                  <a:prstClr val="black"/>
                </a:solidFill>
              </a:rPr>
              <a:t>Tema: Tilvenning</a:t>
            </a:r>
          </a:p>
          <a:p>
            <a:pPr lvl="0"/>
            <a:r>
              <a:rPr lang="nb-NO" sz="1600" b="1" u="sng" dirty="0" smtClean="0">
                <a:solidFill>
                  <a:prstClr val="black"/>
                </a:solidFill>
              </a:rPr>
              <a:t>Vi </a:t>
            </a:r>
            <a:r>
              <a:rPr lang="nb-NO" sz="1600" b="1" u="sng" dirty="0" err="1" smtClean="0">
                <a:solidFill>
                  <a:prstClr val="black"/>
                </a:solidFill>
              </a:rPr>
              <a:t>byggjer</a:t>
            </a:r>
            <a:r>
              <a:rPr lang="nb-NO" sz="1600" b="1" u="sng" dirty="0" smtClean="0">
                <a:solidFill>
                  <a:prstClr val="black"/>
                </a:solidFill>
              </a:rPr>
              <a:t> </a:t>
            </a:r>
            <a:r>
              <a:rPr lang="nb-NO" sz="1600" b="1" u="sng" dirty="0" err="1" smtClean="0">
                <a:solidFill>
                  <a:prstClr val="black"/>
                </a:solidFill>
              </a:rPr>
              <a:t>relasjonar</a:t>
            </a:r>
            <a:r>
              <a:rPr lang="nb-NO" sz="1600" b="1" u="sng" dirty="0" smtClean="0">
                <a:solidFill>
                  <a:prstClr val="black"/>
                </a:solidFill>
              </a:rPr>
              <a:t> til </a:t>
            </a:r>
            <a:r>
              <a:rPr lang="nb-NO" sz="1600" b="1" u="sng" dirty="0" err="1" smtClean="0">
                <a:solidFill>
                  <a:prstClr val="black"/>
                </a:solidFill>
              </a:rPr>
              <a:t>kvarandre</a:t>
            </a:r>
            <a:endParaRPr lang="nb-NO" sz="1600" b="1" u="sng" dirty="0">
              <a:solidFill>
                <a:prstClr val="black"/>
              </a:solidFill>
            </a:endParaRPr>
          </a:p>
          <a:p>
            <a:pPr lvl="0"/>
            <a:endParaRPr lang="nn-NO" sz="1200" b="1" dirty="0">
              <a:solidFill>
                <a:prstClr val="black"/>
              </a:solidFill>
            </a:endParaRPr>
          </a:p>
          <a:p>
            <a:pPr lvl="0"/>
            <a:r>
              <a:rPr lang="nn-NO" sz="1200" b="1" dirty="0">
                <a:solidFill>
                  <a:prstClr val="black"/>
                </a:solidFill>
              </a:rPr>
              <a:t>Mål for perioden:</a:t>
            </a:r>
          </a:p>
          <a:p>
            <a:pPr marL="171450" lvl="0" indent="-171450">
              <a:buFont typeface="Arial" panose="020B0604020202020204" pitchFamily="34" charset="0"/>
              <a:buChar char="•"/>
            </a:pPr>
            <a:r>
              <a:rPr lang="nn-NO" sz="1200" dirty="0">
                <a:solidFill>
                  <a:prstClr val="black"/>
                </a:solidFill>
              </a:rPr>
              <a:t>Borna skal bli kjent og trygg </a:t>
            </a:r>
            <a:r>
              <a:rPr lang="nn-NO" sz="1200" dirty="0" smtClean="0">
                <a:solidFill>
                  <a:prstClr val="black"/>
                </a:solidFill>
              </a:rPr>
              <a:t>på </a:t>
            </a:r>
            <a:r>
              <a:rPr lang="nn-NO" sz="1200" dirty="0">
                <a:solidFill>
                  <a:prstClr val="black"/>
                </a:solidFill>
              </a:rPr>
              <a:t>kvarandre i avdelinga </a:t>
            </a:r>
            <a:r>
              <a:rPr lang="nn-NO" sz="1200" dirty="0" smtClean="0">
                <a:solidFill>
                  <a:prstClr val="black"/>
                </a:solidFill>
              </a:rPr>
              <a:t>og barnehagen </a:t>
            </a:r>
            <a:r>
              <a:rPr lang="nn-NO" sz="1200" dirty="0">
                <a:solidFill>
                  <a:prstClr val="black"/>
                </a:solidFill>
              </a:rPr>
              <a:t>sine fysiske rammer</a:t>
            </a:r>
          </a:p>
          <a:p>
            <a:pPr marL="171450" lvl="0" indent="-171450">
              <a:buFont typeface="Arial" panose="020B0604020202020204" pitchFamily="34" charset="0"/>
              <a:buChar char="•"/>
            </a:pPr>
            <a:r>
              <a:rPr lang="nn-NO" sz="1200" dirty="0">
                <a:solidFill>
                  <a:prstClr val="black"/>
                </a:solidFill>
              </a:rPr>
              <a:t>Personalet skal møte alle barn på ein open, varm og interessert måte og vise omsorg for kvart enkelt barn</a:t>
            </a:r>
          </a:p>
          <a:p>
            <a:pPr marL="171450" lvl="0" indent="-171450">
              <a:buFont typeface="Arial" panose="020B0604020202020204" pitchFamily="34" charset="0"/>
              <a:buChar char="•"/>
            </a:pPr>
            <a:r>
              <a:rPr lang="nn-NO" sz="1200" dirty="0">
                <a:solidFill>
                  <a:prstClr val="black"/>
                </a:solidFill>
              </a:rPr>
              <a:t>Legge til rette slik at alle </a:t>
            </a:r>
            <a:r>
              <a:rPr lang="nn-NO" sz="1200" dirty="0" smtClean="0">
                <a:solidFill>
                  <a:prstClr val="black"/>
                </a:solidFill>
              </a:rPr>
              <a:t>har nokon å leike med.</a:t>
            </a:r>
          </a:p>
          <a:p>
            <a:pPr marL="171450" lvl="0" indent="-171450">
              <a:buFont typeface="Arial" panose="020B0604020202020204" pitchFamily="34" charset="0"/>
              <a:buChar char="•"/>
            </a:pPr>
            <a:r>
              <a:rPr lang="nn-NO" sz="1200" dirty="0" smtClean="0">
                <a:solidFill>
                  <a:prstClr val="black"/>
                </a:solidFill>
              </a:rPr>
              <a:t>I høve inkluderande miljø legg vi vekt på omgrepet relasjon.</a:t>
            </a:r>
          </a:p>
        </p:txBody>
      </p:sp>
      <p:sp>
        <p:nvSpPr>
          <p:cNvPr id="14" name="TekstSylinder 13"/>
          <p:cNvSpPr txBox="1"/>
          <p:nvPr/>
        </p:nvSpPr>
        <p:spPr>
          <a:xfrm>
            <a:off x="5294670" y="6266846"/>
            <a:ext cx="2733714" cy="307777"/>
          </a:xfrm>
          <a:prstGeom prst="rect">
            <a:avLst/>
          </a:prstGeom>
          <a:solidFill>
            <a:srgbClr val="D1D6FF"/>
          </a:solidFill>
          <a:ln>
            <a:solidFill>
              <a:srgbClr val="00AAE6"/>
            </a:solidFill>
          </a:ln>
        </p:spPr>
        <p:txBody>
          <a:bodyPr wrap="square" rtlCol="0">
            <a:spAutoFit/>
          </a:bodyPr>
          <a:lstStyle/>
          <a:p>
            <a:r>
              <a:rPr lang="nn-NO" sz="1400" dirty="0" smtClean="0"/>
              <a:t>Første barnehagedag 17.8-20</a:t>
            </a:r>
            <a:endParaRPr lang="nn-NO" sz="1400" dirty="0"/>
          </a:p>
        </p:txBody>
      </p:sp>
      <p:sp>
        <p:nvSpPr>
          <p:cNvPr id="16" name="TekstSylinder 15"/>
          <p:cNvSpPr txBox="1"/>
          <p:nvPr/>
        </p:nvSpPr>
        <p:spPr>
          <a:xfrm>
            <a:off x="6380635" y="382539"/>
            <a:ext cx="2914395" cy="553998"/>
          </a:xfrm>
          <a:prstGeom prst="rect">
            <a:avLst/>
          </a:prstGeom>
          <a:noFill/>
        </p:spPr>
        <p:txBody>
          <a:bodyPr wrap="square" rtlCol="0">
            <a:spAutoFit/>
          </a:bodyPr>
          <a:lstStyle/>
          <a:p>
            <a:r>
              <a:rPr lang="nn-NO" dirty="0" smtClean="0"/>
              <a:t>   </a:t>
            </a:r>
            <a:r>
              <a:rPr lang="nn-NO" dirty="0" err="1" smtClean="0"/>
              <a:t>Tryggheitssirkelen</a:t>
            </a:r>
            <a:endParaRPr lang="nn-NO" dirty="0" smtClean="0"/>
          </a:p>
          <a:p>
            <a:r>
              <a:rPr lang="nn-NO" sz="1200" dirty="0"/>
              <a:t> </a:t>
            </a:r>
            <a:r>
              <a:rPr lang="nn-NO" sz="1200" dirty="0" smtClean="0"/>
              <a:t> Med fokus på barnet sitt behov</a:t>
            </a:r>
            <a:endParaRPr lang="nn-NO" sz="1200" dirty="0"/>
          </a:p>
        </p:txBody>
      </p:sp>
      <p:pic>
        <p:nvPicPr>
          <p:cNvPr id="7" name="Bilde 6"/>
          <p:cNvPicPr>
            <a:picLocks noChangeAspect="1"/>
          </p:cNvPicPr>
          <p:nvPr/>
        </p:nvPicPr>
        <p:blipFill rotWithShape="1">
          <a:blip r:embed="rId4" cstate="print">
            <a:extLst>
              <a:ext uri="{28A0092B-C50C-407E-A947-70E740481C1C}">
                <a14:useLocalDpi xmlns:a14="http://schemas.microsoft.com/office/drawing/2010/main" val="0"/>
              </a:ext>
            </a:extLst>
          </a:blip>
          <a:srcRect l="754" t="-407" r="6021" b="12780"/>
          <a:stretch/>
        </p:blipFill>
        <p:spPr>
          <a:xfrm rot="5400000">
            <a:off x="3583728" y="3670090"/>
            <a:ext cx="2048247" cy="1082981"/>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Plassholder for lysbildenummer 1"/>
          <p:cNvSpPr>
            <a:spLocks noGrp="1"/>
          </p:cNvSpPr>
          <p:nvPr>
            <p:ph type="sldNum" sz="quarter" idx="12"/>
          </p:nvPr>
        </p:nvSpPr>
        <p:spPr bwMode="auto">
          <a:xfrm>
            <a:off x="8243888" y="6308725"/>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4E05338A-3E35-42D7-9332-4B0AD0EEC028}" type="slidenum">
              <a:rPr lang="nn-NO" altLang="nb-NO">
                <a:solidFill>
                  <a:schemeClr val="tx2"/>
                </a:solidFill>
                <a:latin typeface="Arial" charset="0"/>
              </a:rPr>
              <a:pPr>
                <a:spcBef>
                  <a:spcPct val="0"/>
                </a:spcBef>
                <a:spcAft>
                  <a:spcPct val="0"/>
                </a:spcAft>
                <a:buClrTx/>
                <a:buFontTx/>
                <a:buNone/>
              </a:pPr>
              <a:t>26</a:t>
            </a:fld>
            <a:endParaRPr lang="nn-NO" altLang="nb-NO">
              <a:solidFill>
                <a:schemeClr val="tx2"/>
              </a:solidFill>
              <a:latin typeface="Arial" charset="0"/>
            </a:endParaRPr>
          </a:p>
        </p:txBody>
      </p:sp>
      <p:graphicFrame>
        <p:nvGraphicFramePr>
          <p:cNvPr id="7" name="Table 4"/>
          <p:cNvGraphicFramePr>
            <a:graphicFrameLocks noGrp="1"/>
          </p:cNvGraphicFramePr>
          <p:nvPr>
            <p:extLst>
              <p:ext uri="{D42A27DB-BD31-4B8C-83A1-F6EECF244321}">
                <p14:modId xmlns:p14="http://schemas.microsoft.com/office/powerpoint/2010/main" val="3622116756"/>
              </p:ext>
            </p:extLst>
          </p:nvPr>
        </p:nvGraphicFramePr>
        <p:xfrm>
          <a:off x="4891885" y="2282184"/>
          <a:ext cx="4062304" cy="3171256"/>
        </p:xfrm>
        <a:graphic>
          <a:graphicData uri="http://schemas.openxmlformats.org/drawingml/2006/table">
            <a:tbl>
              <a:tblPr firstRow="1" firstCol="1" bandRow="1">
                <a:tableStyleId>{BC89EF96-8CEA-46FF-86C4-4CE0E7609802}</a:tableStyleId>
              </a:tblPr>
              <a:tblGrid>
                <a:gridCol w="586460">
                  <a:extLst>
                    <a:ext uri="{9D8B030D-6E8A-4147-A177-3AD203B41FA5}">
                      <a16:colId xmlns:a16="http://schemas.microsoft.com/office/drawing/2014/main" xmlns="" val="20000"/>
                    </a:ext>
                  </a:extLst>
                </a:gridCol>
                <a:gridCol w="586460">
                  <a:extLst>
                    <a:ext uri="{9D8B030D-6E8A-4147-A177-3AD203B41FA5}">
                      <a16:colId xmlns:a16="http://schemas.microsoft.com/office/drawing/2014/main" xmlns="" val="20001"/>
                    </a:ext>
                  </a:extLst>
                </a:gridCol>
                <a:gridCol w="439845">
                  <a:extLst>
                    <a:ext uri="{9D8B030D-6E8A-4147-A177-3AD203B41FA5}">
                      <a16:colId xmlns:a16="http://schemas.microsoft.com/office/drawing/2014/main" xmlns="" val="20002"/>
                    </a:ext>
                  </a:extLst>
                </a:gridCol>
                <a:gridCol w="513152">
                  <a:extLst>
                    <a:ext uri="{9D8B030D-6E8A-4147-A177-3AD203B41FA5}">
                      <a16:colId xmlns:a16="http://schemas.microsoft.com/office/drawing/2014/main" xmlns="" val="20003"/>
                    </a:ext>
                  </a:extLst>
                </a:gridCol>
                <a:gridCol w="513152">
                  <a:extLst>
                    <a:ext uri="{9D8B030D-6E8A-4147-A177-3AD203B41FA5}">
                      <a16:colId xmlns:a16="http://schemas.microsoft.com/office/drawing/2014/main" xmlns="" val="20004"/>
                    </a:ext>
                  </a:extLst>
                </a:gridCol>
                <a:gridCol w="439845">
                  <a:extLst>
                    <a:ext uri="{9D8B030D-6E8A-4147-A177-3AD203B41FA5}">
                      <a16:colId xmlns:a16="http://schemas.microsoft.com/office/drawing/2014/main" xmlns="" val="20005"/>
                    </a:ext>
                  </a:extLst>
                </a:gridCol>
                <a:gridCol w="439845">
                  <a:extLst>
                    <a:ext uri="{9D8B030D-6E8A-4147-A177-3AD203B41FA5}">
                      <a16:colId xmlns:a16="http://schemas.microsoft.com/office/drawing/2014/main" xmlns="" val="20006"/>
                    </a:ext>
                  </a:extLst>
                </a:gridCol>
                <a:gridCol w="543545">
                  <a:extLst>
                    <a:ext uri="{9D8B030D-6E8A-4147-A177-3AD203B41FA5}">
                      <a16:colId xmlns:a16="http://schemas.microsoft.com/office/drawing/2014/main" xmlns="" val="20007"/>
                    </a:ext>
                  </a:extLst>
                </a:gridCol>
              </a:tblGrid>
              <a:tr h="504438">
                <a:tc>
                  <a:txBody>
                    <a:bodyPr/>
                    <a:lstStyle/>
                    <a:p>
                      <a:r>
                        <a:rPr lang="nn-NO" sz="1200" dirty="0" smtClean="0"/>
                        <a:t>veke</a:t>
                      </a:r>
                      <a:endParaRPr lang="nn-NO" sz="1200" dirty="0"/>
                    </a:p>
                  </a:txBody>
                  <a:tcPr anchor="ctr">
                    <a:noFill/>
                  </a:tcPr>
                </a:tc>
                <a:tc>
                  <a:txBody>
                    <a:bodyPr/>
                    <a:lstStyle/>
                    <a:p>
                      <a:r>
                        <a:rPr lang="nn-NO" sz="1200" dirty="0"/>
                        <a:t>man</a:t>
                      </a:r>
                    </a:p>
                  </a:txBody>
                  <a:tcPr anchor="ctr">
                    <a:noFill/>
                  </a:tcPr>
                </a:tc>
                <a:tc>
                  <a:txBody>
                    <a:bodyPr/>
                    <a:lstStyle/>
                    <a:p>
                      <a:r>
                        <a:rPr lang="nn-NO" sz="1200" dirty="0"/>
                        <a:t>tir</a:t>
                      </a:r>
                    </a:p>
                  </a:txBody>
                  <a:tcPr anchor="ctr">
                    <a:noFill/>
                  </a:tcPr>
                </a:tc>
                <a:tc>
                  <a:txBody>
                    <a:bodyPr/>
                    <a:lstStyle/>
                    <a:p>
                      <a:r>
                        <a:rPr lang="nn-NO" sz="1200" dirty="0" err="1"/>
                        <a:t>ons</a:t>
                      </a:r>
                      <a:endParaRPr lang="nn-NO" sz="1200" dirty="0"/>
                    </a:p>
                  </a:txBody>
                  <a:tcPr anchor="ctr">
                    <a:noFill/>
                  </a:tcPr>
                </a:tc>
                <a:tc>
                  <a:txBody>
                    <a:bodyPr/>
                    <a:lstStyle/>
                    <a:p>
                      <a:r>
                        <a:rPr lang="nn-NO" sz="1200" dirty="0"/>
                        <a:t>tor</a:t>
                      </a:r>
                    </a:p>
                  </a:txBody>
                  <a:tcPr anchor="ctr">
                    <a:noFill/>
                  </a:tcPr>
                </a:tc>
                <a:tc>
                  <a:txBody>
                    <a:bodyPr/>
                    <a:lstStyle/>
                    <a:p>
                      <a:r>
                        <a:rPr lang="nn-NO" sz="1200" dirty="0" err="1"/>
                        <a:t>fre</a:t>
                      </a:r>
                      <a:endParaRPr lang="nn-NO" sz="1200" dirty="0"/>
                    </a:p>
                  </a:txBody>
                  <a:tcPr anchor="ctr">
                    <a:noFill/>
                  </a:tcPr>
                </a:tc>
                <a:tc>
                  <a:txBody>
                    <a:bodyPr/>
                    <a:lstStyle/>
                    <a:p>
                      <a:r>
                        <a:rPr lang="nn-NO" sz="1200" dirty="0"/>
                        <a:t>lør</a:t>
                      </a:r>
                    </a:p>
                  </a:txBody>
                  <a:tcPr anchor="ctr">
                    <a:noFill/>
                  </a:tcPr>
                </a:tc>
                <a:tc>
                  <a:txBody>
                    <a:bodyPr/>
                    <a:lstStyle/>
                    <a:p>
                      <a:r>
                        <a:rPr lang="nn-NO" sz="1200" dirty="0" err="1"/>
                        <a:t>søn</a:t>
                      </a:r>
                      <a:endParaRPr lang="nn-NO" sz="1200" dirty="0"/>
                    </a:p>
                  </a:txBody>
                  <a:tcPr anchor="ctr">
                    <a:noFill/>
                  </a:tcPr>
                </a:tc>
                <a:extLst>
                  <a:ext uri="{0D108BD9-81ED-4DB2-BD59-A6C34878D82A}">
                    <a16:rowId xmlns:a16="http://schemas.microsoft.com/office/drawing/2014/main" xmlns="" val="1539821938"/>
                  </a:ext>
                </a:extLst>
              </a:tr>
              <a:tr h="472733">
                <a:tc>
                  <a:txBody>
                    <a:bodyPr/>
                    <a:lstStyle/>
                    <a:p>
                      <a:r>
                        <a:rPr lang="nn-NO" sz="1200" dirty="0" smtClean="0"/>
                        <a:t>36</a:t>
                      </a:r>
                      <a:endParaRPr lang="nn-NO" sz="1200" dirty="0"/>
                    </a:p>
                  </a:txBody>
                  <a:tcPr anchor="ctr">
                    <a:noFill/>
                  </a:tcPr>
                </a:tc>
                <a:tc>
                  <a:txBody>
                    <a:bodyPr/>
                    <a:lstStyle/>
                    <a:p>
                      <a:r>
                        <a:rPr lang="nn-NO" sz="1200" dirty="0"/>
                        <a:t> </a:t>
                      </a:r>
                    </a:p>
                  </a:txBody>
                  <a:tcPr anchor="ctr">
                    <a:noFill/>
                  </a:tcPr>
                </a:tc>
                <a:tc>
                  <a:txBody>
                    <a:bodyPr/>
                    <a:lstStyle/>
                    <a:p>
                      <a:r>
                        <a:rPr lang="nn-NO" sz="1200"/>
                        <a:t>1</a:t>
                      </a:r>
                    </a:p>
                  </a:txBody>
                  <a:tcPr anchor="ctr">
                    <a:noFill/>
                  </a:tcPr>
                </a:tc>
                <a:tc>
                  <a:txBody>
                    <a:bodyPr/>
                    <a:lstStyle/>
                    <a:p>
                      <a:r>
                        <a:rPr lang="nn-NO" sz="1200" dirty="0"/>
                        <a:t>2</a:t>
                      </a:r>
                    </a:p>
                  </a:txBody>
                  <a:tcPr anchor="ctr">
                    <a:noFill/>
                  </a:tcPr>
                </a:tc>
                <a:tc>
                  <a:txBody>
                    <a:bodyPr/>
                    <a:lstStyle/>
                    <a:p>
                      <a:r>
                        <a:rPr lang="nn-NO" sz="1200" dirty="0"/>
                        <a:t>3</a:t>
                      </a:r>
                    </a:p>
                  </a:txBody>
                  <a:tcPr anchor="ctr">
                    <a:noFill/>
                  </a:tcPr>
                </a:tc>
                <a:tc>
                  <a:txBody>
                    <a:bodyPr/>
                    <a:lstStyle/>
                    <a:p>
                      <a:r>
                        <a:rPr lang="nn-NO" sz="1200" dirty="0"/>
                        <a:t>4</a:t>
                      </a:r>
                    </a:p>
                  </a:txBody>
                  <a:tcPr anchor="ctr">
                    <a:noFill/>
                  </a:tcPr>
                </a:tc>
                <a:tc>
                  <a:txBody>
                    <a:bodyPr/>
                    <a:lstStyle/>
                    <a:p>
                      <a:r>
                        <a:rPr lang="nn-NO" sz="1200" dirty="0"/>
                        <a:t>5</a:t>
                      </a:r>
                    </a:p>
                  </a:txBody>
                  <a:tcPr anchor="ctr">
                    <a:noFill/>
                  </a:tcPr>
                </a:tc>
                <a:tc>
                  <a:txBody>
                    <a:bodyPr/>
                    <a:lstStyle/>
                    <a:p>
                      <a:r>
                        <a:rPr lang="nn-NO" sz="1200" dirty="0"/>
                        <a:t>6</a:t>
                      </a:r>
                    </a:p>
                  </a:txBody>
                  <a:tcPr anchor="ctr">
                    <a:noFill/>
                  </a:tcPr>
                </a:tc>
                <a:extLst>
                  <a:ext uri="{0D108BD9-81ED-4DB2-BD59-A6C34878D82A}">
                    <a16:rowId xmlns:a16="http://schemas.microsoft.com/office/drawing/2014/main" xmlns="" val="10001"/>
                  </a:ext>
                </a:extLst>
              </a:tr>
              <a:tr h="472733">
                <a:tc>
                  <a:txBody>
                    <a:bodyPr/>
                    <a:lstStyle/>
                    <a:p>
                      <a:r>
                        <a:rPr lang="nn-NO" sz="1200" dirty="0" smtClean="0"/>
                        <a:t>37</a:t>
                      </a:r>
                      <a:endParaRPr lang="nn-NO" sz="1200" dirty="0"/>
                    </a:p>
                  </a:txBody>
                  <a:tcPr anchor="ctr">
                    <a:noFill/>
                  </a:tcPr>
                </a:tc>
                <a:tc>
                  <a:txBody>
                    <a:bodyPr/>
                    <a:lstStyle/>
                    <a:p>
                      <a:r>
                        <a:rPr lang="nn-NO" sz="1200" dirty="0"/>
                        <a:t>7</a:t>
                      </a:r>
                    </a:p>
                  </a:txBody>
                  <a:tcPr anchor="ctr">
                    <a:noFill/>
                  </a:tcPr>
                </a:tc>
                <a:tc>
                  <a:txBody>
                    <a:bodyPr/>
                    <a:lstStyle/>
                    <a:p>
                      <a:r>
                        <a:rPr lang="nn-NO" sz="1200" dirty="0"/>
                        <a:t>8</a:t>
                      </a:r>
                    </a:p>
                  </a:txBody>
                  <a:tcPr anchor="ctr">
                    <a:noFill/>
                  </a:tcPr>
                </a:tc>
                <a:tc>
                  <a:txBody>
                    <a:bodyPr/>
                    <a:lstStyle/>
                    <a:p>
                      <a:r>
                        <a:rPr lang="nn-NO" sz="1200"/>
                        <a:t>9</a:t>
                      </a:r>
                    </a:p>
                  </a:txBody>
                  <a:tcPr anchor="ctr">
                    <a:noFill/>
                  </a:tcPr>
                </a:tc>
                <a:tc>
                  <a:txBody>
                    <a:bodyPr/>
                    <a:lstStyle/>
                    <a:p>
                      <a:r>
                        <a:rPr lang="nn-NO" sz="1200"/>
                        <a:t>10</a:t>
                      </a:r>
                    </a:p>
                  </a:txBody>
                  <a:tcPr anchor="ctr">
                    <a:noFill/>
                  </a:tcPr>
                </a:tc>
                <a:tc>
                  <a:txBody>
                    <a:bodyPr/>
                    <a:lstStyle/>
                    <a:p>
                      <a:r>
                        <a:rPr lang="nn-NO" sz="1200"/>
                        <a:t>11</a:t>
                      </a:r>
                    </a:p>
                  </a:txBody>
                  <a:tcPr anchor="ctr">
                    <a:noFill/>
                  </a:tcPr>
                </a:tc>
                <a:tc>
                  <a:txBody>
                    <a:bodyPr/>
                    <a:lstStyle/>
                    <a:p>
                      <a:r>
                        <a:rPr lang="nn-NO" sz="1200"/>
                        <a:t>12</a:t>
                      </a:r>
                    </a:p>
                  </a:txBody>
                  <a:tcPr anchor="ctr">
                    <a:noFill/>
                  </a:tcPr>
                </a:tc>
                <a:tc>
                  <a:txBody>
                    <a:bodyPr/>
                    <a:lstStyle/>
                    <a:p>
                      <a:r>
                        <a:rPr lang="nn-NO" sz="1200" dirty="0"/>
                        <a:t>13</a:t>
                      </a:r>
                    </a:p>
                  </a:txBody>
                  <a:tcPr anchor="ctr">
                    <a:noFill/>
                  </a:tcPr>
                </a:tc>
                <a:extLst>
                  <a:ext uri="{0D108BD9-81ED-4DB2-BD59-A6C34878D82A}">
                    <a16:rowId xmlns:a16="http://schemas.microsoft.com/office/drawing/2014/main" xmlns="" val="10005"/>
                  </a:ext>
                </a:extLst>
              </a:tr>
              <a:tr h="634914">
                <a:tc>
                  <a:txBody>
                    <a:bodyPr/>
                    <a:lstStyle/>
                    <a:p>
                      <a:r>
                        <a:rPr lang="nn-NO" sz="1200" dirty="0" smtClean="0"/>
                        <a:t>38</a:t>
                      </a:r>
                      <a:endParaRPr lang="nn-NO" sz="1200" dirty="0"/>
                    </a:p>
                  </a:txBody>
                  <a:tcPr anchor="ctr">
                    <a:noFill/>
                  </a:tcPr>
                </a:tc>
                <a:tc>
                  <a:txBody>
                    <a:bodyPr/>
                    <a:lstStyle/>
                    <a:p>
                      <a:r>
                        <a:rPr lang="nn-NO" sz="1200" dirty="0"/>
                        <a:t>14</a:t>
                      </a:r>
                    </a:p>
                  </a:txBody>
                  <a:tcPr anchor="ctr">
                    <a:noFill/>
                  </a:tcPr>
                </a:tc>
                <a:tc>
                  <a:txBody>
                    <a:bodyPr/>
                    <a:lstStyle/>
                    <a:p>
                      <a:r>
                        <a:rPr lang="nn-NO" sz="1200"/>
                        <a:t>15</a:t>
                      </a:r>
                    </a:p>
                  </a:txBody>
                  <a:tcPr anchor="ctr">
                    <a:noFill/>
                  </a:tcPr>
                </a:tc>
                <a:tc>
                  <a:txBody>
                    <a:bodyPr/>
                    <a:lstStyle/>
                    <a:p>
                      <a:r>
                        <a:rPr lang="nn-NO" sz="1200"/>
                        <a:t>16</a:t>
                      </a:r>
                    </a:p>
                  </a:txBody>
                  <a:tcPr anchor="ctr">
                    <a:noFill/>
                  </a:tcPr>
                </a:tc>
                <a:tc>
                  <a:txBody>
                    <a:bodyPr/>
                    <a:lstStyle/>
                    <a:p>
                      <a:r>
                        <a:rPr lang="nn-NO" sz="1200"/>
                        <a:t>17</a:t>
                      </a:r>
                    </a:p>
                  </a:txBody>
                  <a:tcPr anchor="ctr">
                    <a:noFill/>
                  </a:tcPr>
                </a:tc>
                <a:tc>
                  <a:txBody>
                    <a:bodyPr/>
                    <a:lstStyle/>
                    <a:p>
                      <a:r>
                        <a:rPr lang="nn-NO" sz="1200"/>
                        <a:t>18</a:t>
                      </a:r>
                    </a:p>
                  </a:txBody>
                  <a:tcPr anchor="ctr">
                    <a:noFill/>
                  </a:tcPr>
                </a:tc>
                <a:tc>
                  <a:txBody>
                    <a:bodyPr/>
                    <a:lstStyle/>
                    <a:p>
                      <a:r>
                        <a:rPr lang="nn-NO" sz="1200"/>
                        <a:t>19</a:t>
                      </a:r>
                    </a:p>
                  </a:txBody>
                  <a:tcPr anchor="ctr">
                    <a:noFill/>
                  </a:tcPr>
                </a:tc>
                <a:tc>
                  <a:txBody>
                    <a:bodyPr/>
                    <a:lstStyle/>
                    <a:p>
                      <a:r>
                        <a:rPr lang="nn-NO" sz="1200" dirty="0"/>
                        <a:t>20</a:t>
                      </a:r>
                    </a:p>
                  </a:txBody>
                  <a:tcPr anchor="ctr">
                    <a:noFill/>
                  </a:tcPr>
                </a:tc>
                <a:extLst>
                  <a:ext uri="{0D108BD9-81ED-4DB2-BD59-A6C34878D82A}">
                    <a16:rowId xmlns:a16="http://schemas.microsoft.com/office/drawing/2014/main" xmlns="" val="10002"/>
                  </a:ext>
                </a:extLst>
              </a:tr>
              <a:tr h="613705">
                <a:tc>
                  <a:txBody>
                    <a:bodyPr/>
                    <a:lstStyle/>
                    <a:p>
                      <a:r>
                        <a:rPr lang="nn-NO" sz="1200" dirty="0" smtClean="0"/>
                        <a:t>39</a:t>
                      </a:r>
                      <a:endParaRPr lang="nn-NO" sz="1200" dirty="0"/>
                    </a:p>
                  </a:txBody>
                  <a:tcPr anchor="ctr">
                    <a:noFill/>
                  </a:tcPr>
                </a:tc>
                <a:tc>
                  <a:txBody>
                    <a:bodyPr/>
                    <a:lstStyle/>
                    <a:p>
                      <a:r>
                        <a:rPr lang="nn-NO" sz="1200" dirty="0"/>
                        <a:t>21</a:t>
                      </a:r>
                    </a:p>
                  </a:txBody>
                  <a:tcPr anchor="ctr">
                    <a:noFill/>
                  </a:tcPr>
                </a:tc>
                <a:tc>
                  <a:txBody>
                    <a:bodyPr/>
                    <a:lstStyle/>
                    <a:p>
                      <a:r>
                        <a:rPr lang="nn-NO" sz="1200" dirty="0"/>
                        <a:t>22</a:t>
                      </a:r>
                    </a:p>
                  </a:txBody>
                  <a:tcPr anchor="ctr">
                    <a:noFill/>
                  </a:tcPr>
                </a:tc>
                <a:tc>
                  <a:txBody>
                    <a:bodyPr/>
                    <a:lstStyle/>
                    <a:p>
                      <a:r>
                        <a:rPr lang="nn-NO" sz="1200"/>
                        <a:t>23</a:t>
                      </a:r>
                    </a:p>
                  </a:txBody>
                  <a:tcPr anchor="ctr">
                    <a:noFill/>
                  </a:tcPr>
                </a:tc>
                <a:tc>
                  <a:txBody>
                    <a:bodyPr/>
                    <a:lstStyle/>
                    <a:p>
                      <a:r>
                        <a:rPr lang="nn-NO" sz="1200" dirty="0"/>
                        <a:t>24</a:t>
                      </a:r>
                    </a:p>
                  </a:txBody>
                  <a:tcPr anchor="ctr">
                    <a:solidFill>
                      <a:srgbClr val="57C98B"/>
                    </a:solidFill>
                  </a:tcPr>
                </a:tc>
                <a:tc>
                  <a:txBody>
                    <a:bodyPr/>
                    <a:lstStyle/>
                    <a:p>
                      <a:r>
                        <a:rPr lang="nn-NO" sz="1200" dirty="0"/>
                        <a:t>25</a:t>
                      </a:r>
                    </a:p>
                  </a:txBody>
                  <a:tcPr anchor="ctr">
                    <a:solidFill>
                      <a:srgbClr val="75DBFF"/>
                    </a:solidFill>
                  </a:tcPr>
                </a:tc>
                <a:tc>
                  <a:txBody>
                    <a:bodyPr/>
                    <a:lstStyle/>
                    <a:p>
                      <a:r>
                        <a:rPr lang="nn-NO" sz="1200"/>
                        <a:t>26</a:t>
                      </a:r>
                    </a:p>
                  </a:txBody>
                  <a:tcPr anchor="ctr">
                    <a:noFill/>
                  </a:tcPr>
                </a:tc>
                <a:tc>
                  <a:txBody>
                    <a:bodyPr/>
                    <a:lstStyle/>
                    <a:p>
                      <a:r>
                        <a:rPr lang="nn-NO" sz="1200"/>
                        <a:t>27</a:t>
                      </a:r>
                    </a:p>
                  </a:txBody>
                  <a:tcPr anchor="ctr">
                    <a:noFill/>
                  </a:tcPr>
                </a:tc>
                <a:extLst>
                  <a:ext uri="{0D108BD9-81ED-4DB2-BD59-A6C34878D82A}">
                    <a16:rowId xmlns:a16="http://schemas.microsoft.com/office/drawing/2014/main" xmlns="" val="10003"/>
                  </a:ext>
                </a:extLst>
              </a:tr>
              <a:tr h="472733">
                <a:tc>
                  <a:txBody>
                    <a:bodyPr/>
                    <a:lstStyle/>
                    <a:p>
                      <a:r>
                        <a:rPr lang="nn-NO" sz="1200" dirty="0" smtClean="0"/>
                        <a:t>40</a:t>
                      </a:r>
                      <a:endParaRPr lang="nn-NO" sz="1200" dirty="0"/>
                    </a:p>
                  </a:txBody>
                  <a:tcPr anchor="ctr">
                    <a:noFill/>
                  </a:tcPr>
                </a:tc>
                <a:tc>
                  <a:txBody>
                    <a:bodyPr/>
                    <a:lstStyle/>
                    <a:p>
                      <a:r>
                        <a:rPr lang="nn-NO" sz="1200" dirty="0"/>
                        <a:t>28</a:t>
                      </a:r>
                    </a:p>
                  </a:txBody>
                  <a:tcPr anchor="ctr">
                    <a:noFill/>
                  </a:tcPr>
                </a:tc>
                <a:tc>
                  <a:txBody>
                    <a:bodyPr/>
                    <a:lstStyle/>
                    <a:p>
                      <a:r>
                        <a:rPr lang="nn-NO" sz="1200" dirty="0"/>
                        <a:t>29</a:t>
                      </a:r>
                    </a:p>
                  </a:txBody>
                  <a:tcPr anchor="ctr">
                    <a:noFill/>
                  </a:tcPr>
                </a:tc>
                <a:tc>
                  <a:txBody>
                    <a:bodyPr/>
                    <a:lstStyle/>
                    <a:p>
                      <a:r>
                        <a:rPr lang="nn-NO" sz="1200" dirty="0"/>
                        <a:t>30</a:t>
                      </a:r>
                    </a:p>
                  </a:txBody>
                  <a:tcPr anchor="ctr">
                    <a:noFill/>
                  </a:tcPr>
                </a:tc>
                <a:tc>
                  <a:txBody>
                    <a:bodyPr/>
                    <a:lstStyle/>
                    <a:p>
                      <a:r>
                        <a:rPr lang="nn-NO" sz="1200" dirty="0"/>
                        <a:t> </a:t>
                      </a:r>
                    </a:p>
                  </a:txBody>
                  <a:tcPr anchor="ctr">
                    <a:noFill/>
                  </a:tcPr>
                </a:tc>
                <a:tc>
                  <a:txBody>
                    <a:bodyPr/>
                    <a:lstStyle/>
                    <a:p>
                      <a:r>
                        <a:rPr lang="nn-NO" sz="1200" dirty="0"/>
                        <a:t> </a:t>
                      </a:r>
                    </a:p>
                  </a:txBody>
                  <a:tcPr anchor="ctr">
                    <a:noFill/>
                  </a:tcPr>
                </a:tc>
                <a:tc>
                  <a:txBody>
                    <a:bodyPr/>
                    <a:lstStyle/>
                    <a:p>
                      <a:r>
                        <a:rPr lang="nn-NO" sz="1200" dirty="0"/>
                        <a:t> </a:t>
                      </a:r>
                    </a:p>
                  </a:txBody>
                  <a:tcPr anchor="ctr">
                    <a:noFill/>
                  </a:tcPr>
                </a:tc>
                <a:tc>
                  <a:txBody>
                    <a:bodyPr/>
                    <a:lstStyle/>
                    <a:p>
                      <a:r>
                        <a:rPr lang="nn-NO" sz="1200" dirty="0"/>
                        <a:t> </a:t>
                      </a:r>
                    </a:p>
                  </a:txBody>
                  <a:tcPr anchor="ctr">
                    <a:noFill/>
                  </a:tcPr>
                </a:tc>
                <a:extLst>
                  <a:ext uri="{0D108BD9-81ED-4DB2-BD59-A6C34878D82A}">
                    <a16:rowId xmlns:a16="http://schemas.microsoft.com/office/drawing/2014/main" xmlns="" val="10004"/>
                  </a:ext>
                </a:extLst>
              </a:tr>
            </a:tbl>
          </a:graphicData>
        </a:graphic>
      </p:graphicFrame>
      <p:sp>
        <p:nvSpPr>
          <p:cNvPr id="26695" name="TekstSylinder 1"/>
          <p:cNvSpPr txBox="1">
            <a:spLocks noChangeArrowheads="1"/>
          </p:cNvSpPr>
          <p:nvPr/>
        </p:nvSpPr>
        <p:spPr bwMode="auto">
          <a:xfrm>
            <a:off x="4894300" y="5565913"/>
            <a:ext cx="3403668" cy="307777"/>
          </a:xfrm>
          <a:prstGeom prst="rect">
            <a:avLst/>
          </a:prstGeom>
          <a:solidFill>
            <a:srgbClr val="57C98B"/>
          </a:solidFill>
          <a:ln w="9525">
            <a:noFill/>
            <a:miter lim="800000"/>
            <a:headEnd/>
            <a:tailEnd/>
          </a:ln>
        </p:spPr>
        <p:txBody>
          <a:bodyPr wrap="square">
            <a:spAutoFit/>
          </a:bodyPr>
          <a:lstStyle/>
          <a:p>
            <a:pPr eaLnBrk="1" hangingPunct="1"/>
            <a:r>
              <a:rPr lang="nn-NO" altLang="nb-NO" sz="1400" b="1" u="sng" dirty="0" smtClean="0"/>
              <a:t>Foreldremøte torsdag 24.09 - 20.</a:t>
            </a:r>
            <a:endParaRPr lang="nn-NO" altLang="nb-NO" sz="1400" b="1" u="sng" dirty="0"/>
          </a:p>
        </p:txBody>
      </p:sp>
      <p:sp>
        <p:nvSpPr>
          <p:cNvPr id="2" name="TekstSylinder 1"/>
          <p:cNvSpPr txBox="1"/>
          <p:nvPr/>
        </p:nvSpPr>
        <p:spPr>
          <a:xfrm>
            <a:off x="4907830" y="6006634"/>
            <a:ext cx="4108713" cy="338554"/>
          </a:xfrm>
          <a:prstGeom prst="rect">
            <a:avLst/>
          </a:prstGeom>
          <a:solidFill>
            <a:srgbClr val="75DBFF"/>
          </a:solidFill>
        </p:spPr>
        <p:txBody>
          <a:bodyPr wrap="square" rtlCol="0">
            <a:spAutoFit/>
          </a:bodyPr>
          <a:lstStyle/>
          <a:p>
            <a:r>
              <a:rPr lang="nn-NO" sz="1600" b="1" u="sng" dirty="0" smtClean="0"/>
              <a:t>Innlevering </a:t>
            </a:r>
            <a:r>
              <a:rPr lang="nn-NO" sz="1600" b="1" u="sng" dirty="0"/>
              <a:t>av ferielapp f</a:t>
            </a:r>
            <a:r>
              <a:rPr lang="nn-NO" sz="1600" b="1" u="sng" dirty="0" smtClean="0"/>
              <a:t>redag 25.9-20</a:t>
            </a:r>
            <a:endParaRPr lang="nn-NO" sz="1600" b="1" u="sng" dirty="0"/>
          </a:p>
        </p:txBody>
      </p:sp>
      <p:sp>
        <p:nvSpPr>
          <p:cNvPr id="31747" name="Title 8"/>
          <p:cNvSpPr>
            <a:spLocks noGrp="1"/>
          </p:cNvSpPr>
          <p:nvPr>
            <p:ph type="ctrTitle" idx="4294967295"/>
          </p:nvPr>
        </p:nvSpPr>
        <p:spPr bwMode="white">
          <a:xfrm>
            <a:off x="5204521" y="1584792"/>
            <a:ext cx="3717814" cy="576263"/>
          </a:xfrm>
        </p:spPr>
        <p:txBody>
          <a:bodyPr/>
          <a:lstStyle/>
          <a:p>
            <a:pPr algn="ctr" eaLnBrk="1" hangingPunct="1"/>
            <a:r>
              <a:rPr lang="nn-NO" altLang="nb-NO" sz="2000" noProof="1" smtClean="0">
                <a:latin typeface="Arial" charset="0"/>
                <a:cs typeface="Trebuchet MS" pitchFamily="34" charset="0"/>
              </a:rPr>
              <a:t>  </a:t>
            </a:r>
            <a:endParaRPr lang="nn-NO" altLang="nb-NO" sz="2000" b="1" noProof="1">
              <a:latin typeface="Arial" charset="0"/>
              <a:cs typeface="Trebuchet MS" pitchFamily="34" charset="0"/>
            </a:endParaRPr>
          </a:p>
        </p:txBody>
      </p:sp>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0905" y="5310618"/>
            <a:ext cx="1044024" cy="1392032"/>
          </a:xfrm>
          <a:prstGeom prst="rect">
            <a:avLst/>
          </a:prstGeom>
          <a:ln>
            <a:noFill/>
          </a:ln>
          <a:effectLst>
            <a:softEdge rad="112500"/>
          </a:effectLst>
        </p:spPr>
      </p:pic>
      <p:sp>
        <p:nvSpPr>
          <p:cNvPr id="11" name="TekstSylinder 10"/>
          <p:cNvSpPr txBox="1"/>
          <p:nvPr/>
        </p:nvSpPr>
        <p:spPr>
          <a:xfrm>
            <a:off x="5176628" y="307463"/>
            <a:ext cx="3675272" cy="523220"/>
          </a:xfrm>
          <a:prstGeom prst="rect">
            <a:avLst/>
          </a:prstGeom>
          <a:noFill/>
        </p:spPr>
        <p:txBody>
          <a:bodyPr wrap="square" rtlCol="0">
            <a:spAutoFit/>
          </a:bodyPr>
          <a:lstStyle/>
          <a:p>
            <a:r>
              <a:rPr lang="nn-NO" sz="1400" dirty="0"/>
              <a:t>Saman skal vi legge grunnlag for vennskap, trivsel og positiv </a:t>
            </a:r>
            <a:r>
              <a:rPr lang="nn-NO" sz="1400" dirty="0" smtClean="0"/>
              <a:t>utvikling</a:t>
            </a:r>
            <a:endParaRPr lang="nn-NO" sz="1400" dirty="0"/>
          </a:p>
        </p:txBody>
      </p:sp>
      <p:sp>
        <p:nvSpPr>
          <p:cNvPr id="17" name="TekstSylinder 16"/>
          <p:cNvSpPr txBox="1"/>
          <p:nvPr/>
        </p:nvSpPr>
        <p:spPr>
          <a:xfrm>
            <a:off x="57492" y="779424"/>
            <a:ext cx="4320480" cy="2000548"/>
          </a:xfrm>
          <a:prstGeom prst="rect">
            <a:avLst/>
          </a:prstGeom>
          <a:noFill/>
        </p:spPr>
        <p:txBody>
          <a:bodyPr wrap="square" rtlCol="0">
            <a:spAutoFit/>
          </a:bodyPr>
          <a:lstStyle/>
          <a:p>
            <a:pPr lvl="0"/>
            <a:r>
              <a:rPr lang="nb-NO" sz="1600" b="1" u="sng" dirty="0" smtClean="0">
                <a:solidFill>
                  <a:prstClr val="black"/>
                </a:solidFill>
              </a:rPr>
              <a:t>Tema: frukt og grønnsaker</a:t>
            </a:r>
            <a:endParaRPr lang="nb-NO" sz="1600" b="1" u="sng" dirty="0">
              <a:solidFill>
                <a:prstClr val="black"/>
              </a:solidFill>
            </a:endParaRPr>
          </a:p>
          <a:p>
            <a:pPr lvl="0"/>
            <a:endParaRPr lang="nn-NO" sz="1200" b="1" dirty="0">
              <a:solidFill>
                <a:prstClr val="black"/>
              </a:solidFill>
            </a:endParaRPr>
          </a:p>
          <a:p>
            <a:pPr lvl="0"/>
            <a:r>
              <a:rPr lang="nn-NO" sz="1200" b="1" dirty="0">
                <a:solidFill>
                  <a:prstClr val="black"/>
                </a:solidFill>
              </a:rPr>
              <a:t>Mål for perioden</a:t>
            </a:r>
            <a:r>
              <a:rPr lang="nn-NO" sz="1200" b="1" dirty="0" smtClean="0">
                <a:solidFill>
                  <a:prstClr val="black"/>
                </a:solidFill>
              </a:rPr>
              <a:t>:</a:t>
            </a:r>
          </a:p>
          <a:p>
            <a:pPr marL="171450" lvl="0" indent="-171450">
              <a:buFont typeface="Arial" panose="020B0604020202020204" pitchFamily="34" charset="0"/>
              <a:buChar char="•"/>
            </a:pPr>
            <a:r>
              <a:rPr lang="nn-NO" sz="1200" dirty="0" smtClean="0">
                <a:solidFill>
                  <a:prstClr val="black"/>
                </a:solidFill>
              </a:rPr>
              <a:t>Borna skal få kjennskap til eigenskapane til frukt</a:t>
            </a:r>
          </a:p>
          <a:p>
            <a:pPr lvl="0"/>
            <a:r>
              <a:rPr lang="nn-NO" sz="1200" dirty="0">
                <a:solidFill>
                  <a:prstClr val="black"/>
                </a:solidFill>
              </a:rPr>
              <a:t> </a:t>
            </a:r>
            <a:r>
              <a:rPr lang="nn-NO" sz="1200" dirty="0" smtClean="0">
                <a:solidFill>
                  <a:prstClr val="black"/>
                </a:solidFill>
              </a:rPr>
              <a:t>   og grønsaker og korleis dei kan brukast i kosthaldet.</a:t>
            </a:r>
          </a:p>
          <a:p>
            <a:pPr marL="171450" lvl="0" indent="-171450">
              <a:buFont typeface="Arial" panose="020B0604020202020204" pitchFamily="34" charset="0"/>
              <a:buChar char="•"/>
            </a:pPr>
            <a:r>
              <a:rPr lang="nn-NO" sz="1200" dirty="0" smtClean="0">
                <a:solidFill>
                  <a:prstClr val="black"/>
                </a:solidFill>
              </a:rPr>
              <a:t>Borna lærer om sunn mat og brukt ulike sansar</a:t>
            </a:r>
          </a:p>
          <a:p>
            <a:pPr marL="171450" lvl="0" indent="-171450">
              <a:buFont typeface="Arial" panose="020B0604020202020204" pitchFamily="34" charset="0"/>
              <a:buChar char="•"/>
            </a:pPr>
            <a:r>
              <a:rPr lang="nn-NO" sz="1200" dirty="0" smtClean="0">
                <a:solidFill>
                  <a:prstClr val="black"/>
                </a:solidFill>
              </a:rPr>
              <a:t>Personale legg til rette for drøfting omkring omgrep</a:t>
            </a:r>
          </a:p>
          <a:p>
            <a:pPr marL="171450" lvl="0" indent="-171450">
              <a:buFont typeface="Arial" panose="020B0604020202020204" pitchFamily="34" charset="0"/>
              <a:buChar char="•"/>
            </a:pPr>
            <a:r>
              <a:rPr lang="nn-NO" sz="1200" dirty="0" smtClean="0">
                <a:solidFill>
                  <a:prstClr val="black"/>
                </a:solidFill>
              </a:rPr>
              <a:t>I høve </a:t>
            </a:r>
            <a:r>
              <a:rPr lang="nn-NO" sz="1200" dirty="0" err="1" smtClean="0">
                <a:solidFill>
                  <a:prstClr val="black"/>
                </a:solidFill>
              </a:rPr>
              <a:t>inkludering</a:t>
            </a:r>
            <a:r>
              <a:rPr lang="nn-NO" sz="1200" dirty="0" smtClean="0">
                <a:solidFill>
                  <a:prstClr val="black"/>
                </a:solidFill>
              </a:rPr>
              <a:t> legg vi vekt på omgrepet respekt</a:t>
            </a:r>
          </a:p>
          <a:p>
            <a:pPr lvl="0"/>
            <a:endParaRPr lang="nn-NO" sz="1200" dirty="0" smtClean="0">
              <a:solidFill>
                <a:prstClr val="black"/>
              </a:solidFill>
            </a:endParaRPr>
          </a:p>
          <a:p>
            <a:pPr lvl="0"/>
            <a:r>
              <a:rPr lang="nn-NO" sz="1200" b="1" dirty="0" smtClean="0">
                <a:solidFill>
                  <a:prstClr val="black"/>
                </a:solidFill>
              </a:rPr>
              <a:t>	</a:t>
            </a:r>
            <a:endParaRPr lang="nn-NO" sz="1200" b="1" dirty="0">
              <a:solidFill>
                <a:prstClr val="black"/>
              </a:solidFill>
            </a:endParaRPr>
          </a:p>
        </p:txBody>
      </p:sp>
      <p:sp>
        <p:nvSpPr>
          <p:cNvPr id="8" name="TekstSylinder 7"/>
          <p:cNvSpPr txBox="1"/>
          <p:nvPr/>
        </p:nvSpPr>
        <p:spPr>
          <a:xfrm>
            <a:off x="3847005" y="723121"/>
            <a:ext cx="1224136" cy="1077218"/>
          </a:xfrm>
          <a:prstGeom prst="rect">
            <a:avLst/>
          </a:prstGeom>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nn-NO" sz="1600" dirty="0" smtClean="0"/>
              <a:t>Nøkkelord:</a:t>
            </a:r>
          </a:p>
          <a:p>
            <a:r>
              <a:rPr lang="nn-NO" sz="1600" dirty="0" smtClean="0"/>
              <a:t>Form</a:t>
            </a:r>
          </a:p>
          <a:p>
            <a:r>
              <a:rPr lang="nn-NO" sz="1600" dirty="0" smtClean="0"/>
              <a:t>Smak</a:t>
            </a:r>
          </a:p>
          <a:p>
            <a:r>
              <a:rPr lang="nn-NO" sz="1600" dirty="0" smtClean="0"/>
              <a:t>Kjerne </a:t>
            </a:r>
            <a:endParaRPr lang="nn-NO" sz="1600" dirty="0"/>
          </a:p>
        </p:txBody>
      </p:sp>
      <p:sp>
        <p:nvSpPr>
          <p:cNvPr id="14" name="TekstSylinder 13"/>
          <p:cNvSpPr txBox="1"/>
          <p:nvPr/>
        </p:nvSpPr>
        <p:spPr>
          <a:xfrm>
            <a:off x="4835179" y="1215263"/>
            <a:ext cx="1753045" cy="738664"/>
          </a:xfrm>
          <a:prstGeom prst="rect">
            <a:avLst/>
          </a:prstGeom>
          <a:solidFill>
            <a:srgbClr val="D1D6FF"/>
          </a:solidFill>
        </p:spPr>
        <p:txBody>
          <a:bodyPr wrap="square" rtlCol="0">
            <a:spAutoFit/>
          </a:bodyPr>
          <a:lstStyle/>
          <a:p>
            <a:r>
              <a:rPr lang="nb-NO" sz="1400" dirty="0"/>
              <a:t>Gode kostvaner </a:t>
            </a:r>
            <a:r>
              <a:rPr lang="nb-NO" sz="1400" dirty="0" smtClean="0"/>
              <a:t> </a:t>
            </a:r>
            <a:r>
              <a:rPr lang="nn-NO" sz="1400" dirty="0" smtClean="0"/>
              <a:t>bidreg</a:t>
            </a:r>
            <a:r>
              <a:rPr lang="nb-NO" sz="1400" dirty="0" smtClean="0"/>
              <a:t> </a:t>
            </a:r>
            <a:r>
              <a:rPr lang="nb-NO" sz="1400" dirty="0"/>
              <a:t>til god helse </a:t>
            </a:r>
            <a:r>
              <a:rPr lang="nb-NO" sz="1400" dirty="0" err="1" smtClean="0"/>
              <a:t>seinare</a:t>
            </a:r>
            <a:r>
              <a:rPr lang="nb-NO" sz="1400" dirty="0" smtClean="0"/>
              <a:t> </a:t>
            </a:r>
            <a:r>
              <a:rPr lang="nb-NO" sz="1400" dirty="0"/>
              <a:t>i livet.</a:t>
            </a:r>
            <a:endParaRPr lang="nn-NO" sz="1400" dirty="0"/>
          </a:p>
        </p:txBody>
      </p:sp>
      <p:sp>
        <p:nvSpPr>
          <p:cNvPr id="20" name="TekstSylinder 19"/>
          <p:cNvSpPr txBox="1"/>
          <p:nvPr/>
        </p:nvSpPr>
        <p:spPr>
          <a:xfrm>
            <a:off x="173113" y="4117391"/>
            <a:ext cx="4734717" cy="1969770"/>
          </a:xfrm>
          <a:prstGeom prst="rect">
            <a:avLst/>
          </a:prstGeom>
          <a:noFill/>
        </p:spPr>
        <p:txBody>
          <a:bodyPr wrap="square" rtlCol="0">
            <a:spAutoFit/>
          </a:bodyPr>
          <a:lstStyle/>
          <a:p>
            <a:pPr lvl="0"/>
            <a:r>
              <a:rPr lang="nn-NO" sz="1400" dirty="0">
                <a:solidFill>
                  <a:prstClr val="black"/>
                </a:solidFill>
              </a:rPr>
              <a:t>Slik jobbar vi på Blåmann</a:t>
            </a:r>
            <a:r>
              <a:rPr lang="nn-NO" sz="1400" dirty="0" smtClean="0">
                <a:solidFill>
                  <a:prstClr val="black"/>
                </a:solidFill>
              </a:rPr>
              <a:t>:</a:t>
            </a:r>
          </a:p>
          <a:p>
            <a:pPr marL="171450" lvl="0" indent="-171450">
              <a:buFont typeface="Arial" panose="020B0604020202020204" pitchFamily="34" charset="0"/>
              <a:buChar char="•"/>
            </a:pPr>
            <a:r>
              <a:rPr lang="nn-NO" sz="1200" dirty="0" smtClean="0">
                <a:solidFill>
                  <a:prstClr val="black"/>
                </a:solidFill>
              </a:rPr>
              <a:t>Vi </a:t>
            </a:r>
            <a:r>
              <a:rPr lang="nn-NO" sz="1200" dirty="0" err="1" smtClean="0">
                <a:solidFill>
                  <a:prstClr val="black"/>
                </a:solidFill>
              </a:rPr>
              <a:t>sorterar</a:t>
            </a:r>
            <a:r>
              <a:rPr lang="nn-NO" sz="1200" dirty="0" smtClean="0">
                <a:solidFill>
                  <a:prstClr val="black"/>
                </a:solidFill>
              </a:rPr>
              <a:t> i kategoriar og finn ut om eigenskapane til frukt og grønt.</a:t>
            </a:r>
          </a:p>
          <a:p>
            <a:pPr marL="171450" indent="-171450">
              <a:buFont typeface="Arial" panose="020B0604020202020204" pitchFamily="34" charset="0"/>
              <a:buChar char="•"/>
            </a:pPr>
            <a:r>
              <a:rPr lang="nn-NO" sz="1200" dirty="0" smtClean="0"/>
              <a:t>Vi ser på og undersøkjer eigenskap </a:t>
            </a:r>
            <a:r>
              <a:rPr lang="nn-NO" sz="1200" dirty="0"/>
              <a:t>ved former og sorterer dei på forskjellige </a:t>
            </a:r>
            <a:r>
              <a:rPr lang="nn-NO" sz="1200" dirty="0" smtClean="0"/>
              <a:t>måtar.</a:t>
            </a:r>
          </a:p>
          <a:p>
            <a:pPr marL="171450" indent="-171450">
              <a:buFont typeface="Arial" panose="020B0604020202020204" pitchFamily="34" charset="0"/>
              <a:buChar char="•"/>
            </a:pPr>
            <a:r>
              <a:rPr lang="nn-NO" sz="1200" dirty="0" smtClean="0"/>
              <a:t>Personale legg til rette slik </a:t>
            </a:r>
            <a:r>
              <a:rPr lang="nn-NO" sz="1200" dirty="0" smtClean="0">
                <a:solidFill>
                  <a:srgbClr val="000000"/>
                </a:solidFill>
                <a:latin typeface="Museo Sans 100"/>
              </a:rPr>
              <a:t>at </a:t>
            </a:r>
            <a:r>
              <a:rPr lang="nn-NO" sz="1200" dirty="0">
                <a:solidFill>
                  <a:srgbClr val="000000"/>
                </a:solidFill>
                <a:latin typeface="Museo Sans 100"/>
              </a:rPr>
              <a:t>barna kan tileigne seg gode vanar, haldningar og kunnskapar om kost, </a:t>
            </a:r>
            <a:r>
              <a:rPr lang="nn-NO" sz="1200" dirty="0" smtClean="0">
                <a:solidFill>
                  <a:srgbClr val="000000"/>
                </a:solidFill>
                <a:latin typeface="Museo Sans 100"/>
              </a:rPr>
              <a:t>hygiene.</a:t>
            </a:r>
          </a:p>
          <a:p>
            <a:pPr marL="171450" indent="-171450">
              <a:buFont typeface="Arial" panose="020B0604020202020204" pitchFamily="34" charset="0"/>
              <a:buChar char="•"/>
            </a:pPr>
            <a:r>
              <a:rPr lang="nn-NO" sz="1200" dirty="0" smtClean="0">
                <a:solidFill>
                  <a:srgbClr val="000000"/>
                </a:solidFill>
                <a:latin typeface="Museo Sans 100"/>
              </a:rPr>
              <a:t>Vi jobbar med prinsippet for 5 om dagen</a:t>
            </a:r>
          </a:p>
          <a:p>
            <a:pPr marL="171450" indent="-171450">
              <a:buFont typeface="Arial" panose="020B0604020202020204" pitchFamily="34" charset="0"/>
              <a:buChar char="•"/>
            </a:pPr>
            <a:r>
              <a:rPr lang="nn-NO" sz="1200" dirty="0" smtClean="0">
                <a:solidFill>
                  <a:srgbClr val="000000"/>
                </a:solidFill>
                <a:latin typeface="Museo Sans 100"/>
              </a:rPr>
              <a:t>Borna medverkar </a:t>
            </a:r>
            <a:r>
              <a:rPr lang="nn-NO" sz="1200" dirty="0">
                <a:solidFill>
                  <a:srgbClr val="000000"/>
                </a:solidFill>
                <a:latin typeface="Museo Sans 100"/>
              </a:rPr>
              <a:t>i </a:t>
            </a:r>
            <a:r>
              <a:rPr lang="nn-NO" sz="1200" dirty="0" err="1">
                <a:solidFill>
                  <a:srgbClr val="000000"/>
                </a:solidFill>
                <a:latin typeface="Museo Sans 100"/>
              </a:rPr>
              <a:t>mat-og</a:t>
            </a:r>
            <a:r>
              <a:rPr lang="nn-NO" sz="1200" dirty="0">
                <a:solidFill>
                  <a:srgbClr val="000000"/>
                </a:solidFill>
                <a:latin typeface="Museo Sans 100"/>
              </a:rPr>
              <a:t> </a:t>
            </a:r>
            <a:r>
              <a:rPr lang="nn-NO" sz="1200" dirty="0" smtClean="0">
                <a:solidFill>
                  <a:srgbClr val="000000"/>
                </a:solidFill>
                <a:latin typeface="Museo Sans 100"/>
              </a:rPr>
              <a:t>måltidsaktivitetar</a:t>
            </a:r>
          </a:p>
          <a:p>
            <a:pPr marL="171450" indent="-171450">
              <a:buFont typeface="Arial" panose="020B0604020202020204" pitchFamily="34" charset="0"/>
              <a:buChar char="•"/>
            </a:pPr>
            <a:endParaRPr lang="nn-NO" sz="1200" dirty="0" smtClean="0">
              <a:solidFill>
                <a:srgbClr val="000000"/>
              </a:solidFill>
              <a:latin typeface="Museo Sans 100"/>
            </a:endParaRPr>
          </a:p>
        </p:txBody>
      </p:sp>
      <p:sp>
        <p:nvSpPr>
          <p:cNvPr id="18" name="TekstSylinder 17"/>
          <p:cNvSpPr txBox="1"/>
          <p:nvPr/>
        </p:nvSpPr>
        <p:spPr>
          <a:xfrm>
            <a:off x="162394" y="2751783"/>
            <a:ext cx="4049566" cy="1231106"/>
          </a:xfrm>
          <a:prstGeom prst="rect">
            <a:avLst/>
          </a:prstGeom>
          <a:noFill/>
        </p:spPr>
        <p:txBody>
          <a:bodyPr wrap="square" rtlCol="0">
            <a:spAutoFit/>
          </a:bodyPr>
          <a:lstStyle/>
          <a:p>
            <a:pPr lvl="0"/>
            <a:r>
              <a:rPr lang="nn-NO" sz="1400" dirty="0">
                <a:solidFill>
                  <a:prstClr val="black"/>
                </a:solidFill>
              </a:rPr>
              <a:t>Slik jobbar vi på Nøtteliten</a:t>
            </a:r>
            <a:r>
              <a:rPr lang="nn-NO" sz="1400" dirty="0" smtClean="0">
                <a:solidFill>
                  <a:prstClr val="black"/>
                </a:solidFill>
              </a:rPr>
              <a:t>:</a:t>
            </a:r>
          </a:p>
          <a:p>
            <a:pPr marL="171450" lvl="0" indent="-171450">
              <a:buFont typeface="Arial" panose="020B0604020202020204" pitchFamily="34" charset="0"/>
              <a:buChar char="•"/>
            </a:pPr>
            <a:r>
              <a:rPr lang="nn-NO" sz="1200" dirty="0" smtClean="0">
                <a:solidFill>
                  <a:prstClr val="black"/>
                </a:solidFill>
              </a:rPr>
              <a:t>Personale brukar frukta si form og farge til språklege aktivitetar.</a:t>
            </a:r>
          </a:p>
          <a:p>
            <a:pPr marL="171450" lvl="0" indent="-171450">
              <a:buFont typeface="Arial" panose="020B0604020202020204" pitchFamily="34" charset="0"/>
              <a:buChar char="•"/>
            </a:pPr>
            <a:r>
              <a:rPr lang="nn-NO" sz="1200" dirty="0" smtClean="0">
                <a:solidFill>
                  <a:prstClr val="black"/>
                </a:solidFill>
              </a:rPr>
              <a:t>Borna nyttar frukt og grønsaker i skapande aktivitet</a:t>
            </a:r>
          </a:p>
          <a:p>
            <a:pPr marL="171450" lvl="0" indent="-171450">
              <a:buFont typeface="Arial" panose="020B0604020202020204" pitchFamily="34" charset="0"/>
              <a:buChar char="•"/>
            </a:pPr>
            <a:r>
              <a:rPr lang="nn-NO" sz="1200" dirty="0" smtClean="0">
                <a:solidFill>
                  <a:prstClr val="black"/>
                </a:solidFill>
              </a:rPr>
              <a:t>Lærer namn på dei mest brukte frukt og grønsaker.</a:t>
            </a:r>
          </a:p>
          <a:p>
            <a:pPr marL="171450" lvl="0" indent="-171450">
              <a:buFont typeface="Arial" panose="020B0604020202020204" pitchFamily="34" charset="0"/>
              <a:buChar char="•"/>
            </a:pPr>
            <a:endParaRPr lang="nn-NO" sz="1200" dirty="0" smtClean="0">
              <a:solidFill>
                <a:prstClr val="black"/>
              </a:solidFill>
            </a:endParaRPr>
          </a:p>
        </p:txBody>
      </p:sp>
      <p:sp>
        <p:nvSpPr>
          <p:cNvPr id="19" name="TekstSylinder 18"/>
          <p:cNvSpPr txBox="1"/>
          <p:nvPr/>
        </p:nvSpPr>
        <p:spPr>
          <a:xfrm>
            <a:off x="188001" y="167965"/>
            <a:ext cx="4930985" cy="369332"/>
          </a:xfrm>
          <a:prstGeom prst="rect">
            <a:avLst/>
          </a:prstGeom>
          <a:solidFill>
            <a:srgbClr val="F3D315"/>
          </a:solidFill>
        </p:spPr>
        <p:txBody>
          <a:bodyPr wrap="square" rtlCol="0">
            <a:spAutoFit/>
          </a:bodyPr>
          <a:lstStyle/>
          <a:p>
            <a:r>
              <a:rPr lang="nn-NO" altLang="nb-NO" b="1" dirty="0">
                <a:solidFill>
                  <a:prstClr val="black"/>
                </a:solidFill>
              </a:rPr>
              <a:t>PERIODEPLAN </a:t>
            </a:r>
            <a:r>
              <a:rPr lang="nn-NO" altLang="nb-NO" b="1" dirty="0" smtClean="0">
                <a:solidFill>
                  <a:prstClr val="black"/>
                </a:solidFill>
              </a:rPr>
              <a:t>FOR </a:t>
            </a:r>
            <a:r>
              <a:rPr lang="nn-NO" altLang="nb-NO" b="1" noProof="1" smtClean="0">
                <a:cs typeface="Trebuchet MS" pitchFamily="34" charset="0"/>
              </a:rPr>
              <a:t>SEPTEMBER 2020</a:t>
            </a:r>
          </a:p>
        </p:txBody>
      </p:sp>
      <p:pic>
        <p:nvPicPr>
          <p:cNvPr id="3" name="Bilde 2"/>
          <p:cNvPicPr>
            <a:picLocks noChangeAspect="1"/>
          </p:cNvPicPr>
          <p:nvPr/>
        </p:nvPicPr>
        <p:blipFill rotWithShape="1">
          <a:blip r:embed="rId4" cstate="print">
            <a:extLst>
              <a:ext uri="{28A0092B-C50C-407E-A947-70E740481C1C}">
                <a14:useLocalDpi xmlns:a14="http://schemas.microsoft.com/office/drawing/2010/main" val="0"/>
              </a:ext>
            </a:extLst>
          </a:blip>
          <a:srcRect r="14836" b="2241"/>
          <a:stretch/>
        </p:blipFill>
        <p:spPr>
          <a:xfrm rot="5400000">
            <a:off x="7201454" y="786093"/>
            <a:ext cx="1536469" cy="132277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Bilde 2"/>
          <p:cNvPicPr>
            <a:picLocks noChangeAspect="1"/>
          </p:cNvPicPr>
          <p:nvPr/>
        </p:nvPicPr>
        <p:blipFill>
          <a:blip r:embed="rId3"/>
          <a:stretch>
            <a:fillRect/>
          </a:stretch>
        </p:blipFill>
        <p:spPr>
          <a:xfrm>
            <a:off x="7783375" y="623019"/>
            <a:ext cx="867586" cy="1078235"/>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31504435"/>
              </p:ext>
            </p:extLst>
          </p:nvPr>
        </p:nvGraphicFramePr>
        <p:xfrm>
          <a:off x="4788024" y="2348879"/>
          <a:ext cx="4174639" cy="2867435"/>
        </p:xfrm>
        <a:graphic>
          <a:graphicData uri="http://schemas.openxmlformats.org/drawingml/2006/table">
            <a:tbl>
              <a:tblPr firstRow="1" bandRow="1">
                <a:tableStyleId>{BC89EF96-8CEA-46FF-86C4-4CE0E7609802}</a:tableStyleId>
              </a:tblPr>
              <a:tblGrid>
                <a:gridCol w="648072">
                  <a:extLst>
                    <a:ext uri="{9D8B030D-6E8A-4147-A177-3AD203B41FA5}">
                      <a16:colId xmlns:a16="http://schemas.microsoft.com/office/drawing/2014/main" xmlns="" val="20000"/>
                    </a:ext>
                  </a:extLst>
                </a:gridCol>
                <a:gridCol w="576064">
                  <a:extLst>
                    <a:ext uri="{9D8B030D-6E8A-4147-A177-3AD203B41FA5}">
                      <a16:colId xmlns:a16="http://schemas.microsoft.com/office/drawing/2014/main" xmlns="" val="20001"/>
                    </a:ext>
                  </a:extLst>
                </a:gridCol>
                <a:gridCol w="432048">
                  <a:extLst>
                    <a:ext uri="{9D8B030D-6E8A-4147-A177-3AD203B41FA5}">
                      <a16:colId xmlns:a16="http://schemas.microsoft.com/office/drawing/2014/main" xmlns="" val="20002"/>
                    </a:ext>
                  </a:extLst>
                </a:gridCol>
                <a:gridCol w="504056">
                  <a:extLst>
                    <a:ext uri="{9D8B030D-6E8A-4147-A177-3AD203B41FA5}">
                      <a16:colId xmlns:a16="http://schemas.microsoft.com/office/drawing/2014/main" xmlns="" val="20003"/>
                    </a:ext>
                  </a:extLst>
                </a:gridCol>
                <a:gridCol w="504056">
                  <a:extLst>
                    <a:ext uri="{9D8B030D-6E8A-4147-A177-3AD203B41FA5}">
                      <a16:colId xmlns:a16="http://schemas.microsoft.com/office/drawing/2014/main" xmlns="" val="20004"/>
                    </a:ext>
                  </a:extLst>
                </a:gridCol>
                <a:gridCol w="504056">
                  <a:extLst>
                    <a:ext uri="{9D8B030D-6E8A-4147-A177-3AD203B41FA5}">
                      <a16:colId xmlns:a16="http://schemas.microsoft.com/office/drawing/2014/main" xmlns="" val="20005"/>
                    </a:ext>
                  </a:extLst>
                </a:gridCol>
                <a:gridCol w="504056">
                  <a:extLst>
                    <a:ext uri="{9D8B030D-6E8A-4147-A177-3AD203B41FA5}">
                      <a16:colId xmlns:a16="http://schemas.microsoft.com/office/drawing/2014/main" xmlns="" val="20006"/>
                    </a:ext>
                  </a:extLst>
                </a:gridCol>
                <a:gridCol w="502231">
                  <a:extLst>
                    <a:ext uri="{9D8B030D-6E8A-4147-A177-3AD203B41FA5}">
                      <a16:colId xmlns:a16="http://schemas.microsoft.com/office/drawing/2014/main" xmlns="" val="20007"/>
                    </a:ext>
                  </a:extLst>
                </a:gridCol>
              </a:tblGrid>
              <a:tr h="448632">
                <a:tc>
                  <a:txBody>
                    <a:bodyPr/>
                    <a:lstStyle/>
                    <a:p>
                      <a:r>
                        <a:rPr lang="nn-NO" sz="1200" b="1" dirty="0" smtClean="0"/>
                        <a:t>Veke</a:t>
                      </a:r>
                      <a:endParaRPr lang="nn-NO" sz="1200" b="1" dirty="0"/>
                    </a:p>
                  </a:txBody>
                  <a:tcPr anchor="ctr">
                    <a:noFill/>
                  </a:tcPr>
                </a:tc>
                <a:tc>
                  <a:txBody>
                    <a:bodyPr/>
                    <a:lstStyle/>
                    <a:p>
                      <a:r>
                        <a:rPr lang="nn-NO" sz="1200" b="1" dirty="0" smtClean="0"/>
                        <a:t>man</a:t>
                      </a:r>
                      <a:endParaRPr lang="nn-NO" sz="1200" b="1" dirty="0"/>
                    </a:p>
                  </a:txBody>
                  <a:tcPr anchor="ctr">
                    <a:noFill/>
                  </a:tcPr>
                </a:tc>
                <a:tc>
                  <a:txBody>
                    <a:bodyPr/>
                    <a:lstStyle/>
                    <a:p>
                      <a:r>
                        <a:rPr lang="nn-NO" sz="1200" b="1" dirty="0"/>
                        <a:t>tir</a:t>
                      </a:r>
                    </a:p>
                  </a:txBody>
                  <a:tcPr anchor="ctr">
                    <a:noFill/>
                  </a:tcPr>
                </a:tc>
                <a:tc>
                  <a:txBody>
                    <a:bodyPr/>
                    <a:lstStyle/>
                    <a:p>
                      <a:r>
                        <a:rPr lang="nn-NO" sz="1200" b="1" dirty="0" err="1" smtClean="0"/>
                        <a:t>ons</a:t>
                      </a:r>
                      <a:endParaRPr lang="nn-NO" sz="1200" b="1" dirty="0"/>
                    </a:p>
                  </a:txBody>
                  <a:tcPr anchor="ctr">
                    <a:noFill/>
                  </a:tcPr>
                </a:tc>
                <a:tc>
                  <a:txBody>
                    <a:bodyPr/>
                    <a:lstStyle/>
                    <a:p>
                      <a:r>
                        <a:rPr lang="nn-NO" sz="1200" b="1" dirty="0"/>
                        <a:t>tor</a:t>
                      </a:r>
                    </a:p>
                  </a:txBody>
                  <a:tcPr anchor="ctr">
                    <a:noFill/>
                  </a:tcPr>
                </a:tc>
                <a:tc>
                  <a:txBody>
                    <a:bodyPr/>
                    <a:lstStyle/>
                    <a:p>
                      <a:r>
                        <a:rPr lang="nn-NO" sz="1200" b="1" dirty="0" err="1"/>
                        <a:t>fre</a:t>
                      </a:r>
                      <a:endParaRPr lang="nn-NO" sz="1200" b="1" dirty="0"/>
                    </a:p>
                  </a:txBody>
                  <a:tcPr anchor="ctr">
                    <a:noFill/>
                  </a:tcPr>
                </a:tc>
                <a:tc>
                  <a:txBody>
                    <a:bodyPr/>
                    <a:lstStyle/>
                    <a:p>
                      <a:r>
                        <a:rPr lang="nn-NO" sz="1200" b="1" dirty="0"/>
                        <a:t>lør</a:t>
                      </a:r>
                    </a:p>
                  </a:txBody>
                  <a:tcPr anchor="ctr">
                    <a:noFill/>
                  </a:tcPr>
                </a:tc>
                <a:tc>
                  <a:txBody>
                    <a:bodyPr/>
                    <a:lstStyle/>
                    <a:p>
                      <a:r>
                        <a:rPr lang="nn-NO" sz="1200" b="1" dirty="0" err="1"/>
                        <a:t>søn</a:t>
                      </a:r>
                      <a:endParaRPr lang="nn-NO" sz="1200" b="1" dirty="0"/>
                    </a:p>
                  </a:txBody>
                  <a:tcPr anchor="ctr">
                    <a:noFill/>
                  </a:tcPr>
                </a:tc>
                <a:extLst>
                  <a:ext uri="{0D108BD9-81ED-4DB2-BD59-A6C34878D82A}">
                    <a16:rowId xmlns:a16="http://schemas.microsoft.com/office/drawing/2014/main" xmlns="" val="3385688557"/>
                  </a:ext>
                </a:extLst>
              </a:tr>
              <a:tr h="446970">
                <a:tc>
                  <a:txBody>
                    <a:bodyPr/>
                    <a:lstStyle/>
                    <a:p>
                      <a:r>
                        <a:rPr lang="nn-NO" sz="1400" dirty="0"/>
                        <a:t>40</a:t>
                      </a:r>
                    </a:p>
                  </a:txBody>
                  <a:tcPr anchor="ctr">
                    <a:noFill/>
                  </a:tcPr>
                </a:tc>
                <a:tc>
                  <a:txBody>
                    <a:bodyPr/>
                    <a:lstStyle/>
                    <a:p>
                      <a:r>
                        <a:rPr lang="nn-NO" sz="1400"/>
                        <a:t> </a:t>
                      </a:r>
                    </a:p>
                  </a:txBody>
                  <a:tcPr anchor="ctr">
                    <a:noFill/>
                  </a:tcPr>
                </a:tc>
                <a:tc>
                  <a:txBody>
                    <a:bodyPr/>
                    <a:lstStyle/>
                    <a:p>
                      <a:r>
                        <a:rPr lang="nn-NO" sz="1400" dirty="0"/>
                        <a:t> </a:t>
                      </a:r>
                    </a:p>
                  </a:txBody>
                  <a:tcPr anchor="ctr">
                    <a:noFill/>
                  </a:tcPr>
                </a:tc>
                <a:tc>
                  <a:txBody>
                    <a:bodyPr/>
                    <a:lstStyle/>
                    <a:p>
                      <a:r>
                        <a:rPr lang="nn-NO" sz="1400" dirty="0"/>
                        <a:t> </a:t>
                      </a:r>
                    </a:p>
                  </a:txBody>
                  <a:tcPr anchor="ctr">
                    <a:noFill/>
                  </a:tcPr>
                </a:tc>
                <a:tc>
                  <a:txBody>
                    <a:bodyPr/>
                    <a:lstStyle/>
                    <a:p>
                      <a:r>
                        <a:rPr lang="nn-NO" sz="1400" dirty="0"/>
                        <a:t>1</a:t>
                      </a:r>
                    </a:p>
                  </a:txBody>
                  <a:tcPr anchor="ctr">
                    <a:noFill/>
                  </a:tcPr>
                </a:tc>
                <a:tc>
                  <a:txBody>
                    <a:bodyPr/>
                    <a:lstStyle/>
                    <a:p>
                      <a:r>
                        <a:rPr lang="nn-NO" sz="1400" dirty="0"/>
                        <a:t>2</a:t>
                      </a:r>
                    </a:p>
                  </a:txBody>
                  <a:tcPr anchor="ctr">
                    <a:noFill/>
                  </a:tcPr>
                </a:tc>
                <a:tc>
                  <a:txBody>
                    <a:bodyPr/>
                    <a:lstStyle/>
                    <a:p>
                      <a:r>
                        <a:rPr lang="nn-NO" sz="1400" dirty="0"/>
                        <a:t>3</a:t>
                      </a:r>
                    </a:p>
                  </a:txBody>
                  <a:tcPr anchor="ctr">
                    <a:noFill/>
                  </a:tcPr>
                </a:tc>
                <a:tc>
                  <a:txBody>
                    <a:bodyPr/>
                    <a:lstStyle/>
                    <a:p>
                      <a:r>
                        <a:rPr lang="nn-NO" sz="1400" dirty="0"/>
                        <a:t>4</a:t>
                      </a:r>
                    </a:p>
                  </a:txBody>
                  <a:tcPr anchor="ctr">
                    <a:solidFill>
                      <a:srgbClr val="FF9966">
                        <a:alpha val="75000"/>
                      </a:srgbClr>
                    </a:solidFill>
                  </a:tcPr>
                </a:tc>
                <a:extLst>
                  <a:ext uri="{0D108BD9-81ED-4DB2-BD59-A6C34878D82A}">
                    <a16:rowId xmlns:a16="http://schemas.microsoft.com/office/drawing/2014/main" xmlns="" val="10005"/>
                  </a:ext>
                </a:extLst>
              </a:tr>
              <a:tr h="446970">
                <a:tc>
                  <a:txBody>
                    <a:bodyPr/>
                    <a:lstStyle/>
                    <a:p>
                      <a:r>
                        <a:rPr lang="nn-NO" sz="1400" dirty="0"/>
                        <a:t>41</a:t>
                      </a:r>
                    </a:p>
                  </a:txBody>
                  <a:tcPr anchor="ctr">
                    <a:solidFill>
                      <a:srgbClr val="92D050"/>
                    </a:solidFill>
                  </a:tcPr>
                </a:tc>
                <a:tc>
                  <a:txBody>
                    <a:bodyPr/>
                    <a:lstStyle/>
                    <a:p>
                      <a:r>
                        <a:rPr lang="nn-NO" sz="1400" dirty="0"/>
                        <a:t>5</a:t>
                      </a:r>
                    </a:p>
                  </a:txBody>
                  <a:tcPr anchor="ctr">
                    <a:solidFill>
                      <a:srgbClr val="92D050"/>
                    </a:solidFill>
                  </a:tcPr>
                </a:tc>
                <a:tc>
                  <a:txBody>
                    <a:bodyPr/>
                    <a:lstStyle/>
                    <a:p>
                      <a:r>
                        <a:rPr lang="nn-NO" sz="1400" dirty="0"/>
                        <a:t>6</a:t>
                      </a:r>
                    </a:p>
                  </a:txBody>
                  <a:tcPr anchor="ctr">
                    <a:solidFill>
                      <a:srgbClr val="92D050"/>
                    </a:solidFill>
                  </a:tcPr>
                </a:tc>
                <a:tc>
                  <a:txBody>
                    <a:bodyPr/>
                    <a:lstStyle/>
                    <a:p>
                      <a:r>
                        <a:rPr lang="nn-NO" sz="1400" dirty="0"/>
                        <a:t>7</a:t>
                      </a:r>
                    </a:p>
                  </a:txBody>
                  <a:tcPr anchor="ctr">
                    <a:solidFill>
                      <a:srgbClr val="92D050"/>
                    </a:solidFill>
                  </a:tcPr>
                </a:tc>
                <a:tc>
                  <a:txBody>
                    <a:bodyPr/>
                    <a:lstStyle/>
                    <a:p>
                      <a:r>
                        <a:rPr lang="nn-NO" sz="1400" dirty="0"/>
                        <a:t>8</a:t>
                      </a:r>
                    </a:p>
                  </a:txBody>
                  <a:tcPr anchor="ctr">
                    <a:solidFill>
                      <a:srgbClr val="92D050"/>
                    </a:solidFill>
                  </a:tcPr>
                </a:tc>
                <a:tc>
                  <a:txBody>
                    <a:bodyPr/>
                    <a:lstStyle/>
                    <a:p>
                      <a:r>
                        <a:rPr lang="nn-NO" sz="1400" dirty="0"/>
                        <a:t>9</a:t>
                      </a:r>
                    </a:p>
                  </a:txBody>
                  <a:tcPr anchor="ctr">
                    <a:solidFill>
                      <a:srgbClr val="92D050"/>
                    </a:solidFill>
                  </a:tcPr>
                </a:tc>
                <a:tc>
                  <a:txBody>
                    <a:bodyPr/>
                    <a:lstStyle/>
                    <a:p>
                      <a:r>
                        <a:rPr lang="nn-NO" sz="1400" dirty="0"/>
                        <a:t>10</a:t>
                      </a:r>
                    </a:p>
                  </a:txBody>
                  <a:tcPr anchor="ctr">
                    <a:solidFill>
                      <a:srgbClr val="92D050"/>
                    </a:solidFill>
                  </a:tcPr>
                </a:tc>
                <a:tc>
                  <a:txBody>
                    <a:bodyPr/>
                    <a:lstStyle/>
                    <a:p>
                      <a:r>
                        <a:rPr lang="nn-NO" sz="1400" dirty="0"/>
                        <a:t>11</a:t>
                      </a:r>
                    </a:p>
                  </a:txBody>
                  <a:tcPr anchor="ctr">
                    <a:solidFill>
                      <a:srgbClr val="92D050"/>
                    </a:solidFill>
                  </a:tcPr>
                </a:tc>
                <a:extLst>
                  <a:ext uri="{0D108BD9-81ED-4DB2-BD59-A6C34878D82A}">
                    <a16:rowId xmlns:a16="http://schemas.microsoft.com/office/drawing/2014/main" xmlns="" val="10006"/>
                  </a:ext>
                </a:extLst>
              </a:tr>
              <a:tr h="485036">
                <a:tc>
                  <a:txBody>
                    <a:bodyPr/>
                    <a:lstStyle/>
                    <a:p>
                      <a:r>
                        <a:rPr lang="nn-NO" sz="1400"/>
                        <a:t>42</a:t>
                      </a:r>
                    </a:p>
                  </a:txBody>
                  <a:tcPr anchor="ctr">
                    <a:noFill/>
                  </a:tcPr>
                </a:tc>
                <a:tc>
                  <a:txBody>
                    <a:bodyPr/>
                    <a:lstStyle/>
                    <a:p>
                      <a:r>
                        <a:rPr lang="nn-NO" sz="1400" dirty="0"/>
                        <a:t>12</a:t>
                      </a:r>
                    </a:p>
                  </a:txBody>
                  <a:tcPr anchor="ctr">
                    <a:noFill/>
                  </a:tcPr>
                </a:tc>
                <a:tc>
                  <a:txBody>
                    <a:bodyPr/>
                    <a:lstStyle/>
                    <a:p>
                      <a:r>
                        <a:rPr lang="nn-NO" sz="1400"/>
                        <a:t>13</a:t>
                      </a:r>
                    </a:p>
                  </a:txBody>
                  <a:tcPr anchor="ctr">
                    <a:noFill/>
                  </a:tcPr>
                </a:tc>
                <a:tc>
                  <a:txBody>
                    <a:bodyPr/>
                    <a:lstStyle/>
                    <a:p>
                      <a:r>
                        <a:rPr lang="nn-NO" sz="1400"/>
                        <a:t>14</a:t>
                      </a:r>
                    </a:p>
                  </a:txBody>
                  <a:tcPr anchor="ctr">
                    <a:noFill/>
                  </a:tcPr>
                </a:tc>
                <a:tc>
                  <a:txBody>
                    <a:bodyPr/>
                    <a:lstStyle/>
                    <a:p>
                      <a:r>
                        <a:rPr lang="nn-NO" sz="1400" dirty="0"/>
                        <a:t>15</a:t>
                      </a:r>
                    </a:p>
                  </a:txBody>
                  <a:tcPr anchor="ctr">
                    <a:noFill/>
                  </a:tcPr>
                </a:tc>
                <a:tc>
                  <a:txBody>
                    <a:bodyPr/>
                    <a:lstStyle/>
                    <a:p>
                      <a:r>
                        <a:rPr lang="nn-NO" sz="1400"/>
                        <a:t>16</a:t>
                      </a:r>
                    </a:p>
                  </a:txBody>
                  <a:tcPr anchor="ctr">
                    <a:noFill/>
                  </a:tcPr>
                </a:tc>
                <a:tc>
                  <a:txBody>
                    <a:bodyPr/>
                    <a:lstStyle/>
                    <a:p>
                      <a:r>
                        <a:rPr lang="nn-NO" sz="1400" dirty="0" smtClean="0"/>
                        <a:t>17</a:t>
                      </a:r>
                    </a:p>
                    <a:p>
                      <a:r>
                        <a:rPr lang="nn-NO" sz="800" dirty="0" smtClean="0"/>
                        <a:t>Refleks</a:t>
                      </a:r>
                    </a:p>
                    <a:p>
                      <a:r>
                        <a:rPr lang="nn-NO" sz="800" dirty="0" smtClean="0"/>
                        <a:t>dag </a:t>
                      </a:r>
                      <a:endParaRPr lang="nn-NO" sz="800" dirty="0"/>
                    </a:p>
                  </a:txBody>
                  <a:tcPr marL="72000" marR="36000" anchor="ctr">
                    <a:noFill/>
                  </a:tcPr>
                </a:tc>
                <a:tc>
                  <a:txBody>
                    <a:bodyPr/>
                    <a:lstStyle/>
                    <a:p>
                      <a:r>
                        <a:rPr lang="nn-NO" sz="1400" dirty="0"/>
                        <a:t>18</a:t>
                      </a:r>
                    </a:p>
                  </a:txBody>
                  <a:tcPr anchor="ctr">
                    <a:noFill/>
                  </a:tcPr>
                </a:tc>
                <a:extLst>
                  <a:ext uri="{0D108BD9-81ED-4DB2-BD59-A6C34878D82A}">
                    <a16:rowId xmlns:a16="http://schemas.microsoft.com/office/drawing/2014/main" xmlns="" val="10002"/>
                  </a:ext>
                </a:extLst>
              </a:tr>
              <a:tr h="490288">
                <a:tc>
                  <a:txBody>
                    <a:bodyPr/>
                    <a:lstStyle/>
                    <a:p>
                      <a:r>
                        <a:rPr lang="nn-NO" sz="1400"/>
                        <a:t>43</a:t>
                      </a:r>
                    </a:p>
                  </a:txBody>
                  <a:tcPr anchor="ctr">
                    <a:noFill/>
                  </a:tcPr>
                </a:tc>
                <a:tc>
                  <a:txBody>
                    <a:bodyPr/>
                    <a:lstStyle/>
                    <a:p>
                      <a:r>
                        <a:rPr lang="nn-NO" sz="1400" dirty="0"/>
                        <a:t>19</a:t>
                      </a:r>
                    </a:p>
                  </a:txBody>
                  <a:tcPr anchor="ctr">
                    <a:noFill/>
                  </a:tcPr>
                </a:tc>
                <a:tc>
                  <a:txBody>
                    <a:bodyPr/>
                    <a:lstStyle/>
                    <a:p>
                      <a:r>
                        <a:rPr lang="nn-NO" sz="1400"/>
                        <a:t>20</a:t>
                      </a:r>
                    </a:p>
                  </a:txBody>
                  <a:tcPr anchor="ctr">
                    <a:noFill/>
                  </a:tcPr>
                </a:tc>
                <a:tc>
                  <a:txBody>
                    <a:bodyPr/>
                    <a:lstStyle/>
                    <a:p>
                      <a:r>
                        <a:rPr lang="nn-NO" sz="1400"/>
                        <a:t>21</a:t>
                      </a:r>
                    </a:p>
                  </a:txBody>
                  <a:tcPr anchor="ctr">
                    <a:noFill/>
                  </a:tcPr>
                </a:tc>
                <a:tc>
                  <a:txBody>
                    <a:bodyPr/>
                    <a:lstStyle/>
                    <a:p>
                      <a:r>
                        <a:rPr lang="nn-NO" sz="1400" dirty="0"/>
                        <a:t>22</a:t>
                      </a:r>
                    </a:p>
                  </a:txBody>
                  <a:tcPr anchor="ctr">
                    <a:solidFill>
                      <a:srgbClr val="7030A0">
                        <a:alpha val="54000"/>
                      </a:srgbClr>
                    </a:solidFill>
                  </a:tcPr>
                </a:tc>
                <a:tc>
                  <a:txBody>
                    <a:bodyPr/>
                    <a:lstStyle/>
                    <a:p>
                      <a:r>
                        <a:rPr lang="nn-NO" sz="1400"/>
                        <a:t>23</a:t>
                      </a:r>
                    </a:p>
                  </a:txBody>
                  <a:tcPr anchor="ctr">
                    <a:noFill/>
                  </a:tcPr>
                </a:tc>
                <a:tc>
                  <a:txBody>
                    <a:bodyPr/>
                    <a:lstStyle/>
                    <a:p>
                      <a:r>
                        <a:rPr lang="nn-NO" sz="1400" dirty="0"/>
                        <a:t>24</a:t>
                      </a:r>
                    </a:p>
                  </a:txBody>
                  <a:tcPr anchor="ctr">
                    <a:solidFill>
                      <a:srgbClr val="F3D315"/>
                    </a:solidFill>
                  </a:tcPr>
                </a:tc>
                <a:tc>
                  <a:txBody>
                    <a:bodyPr/>
                    <a:lstStyle/>
                    <a:p>
                      <a:r>
                        <a:rPr lang="nn-NO" sz="1400" dirty="0"/>
                        <a:t>25</a:t>
                      </a:r>
                    </a:p>
                  </a:txBody>
                  <a:tcPr anchor="ctr">
                    <a:noFill/>
                  </a:tcPr>
                </a:tc>
                <a:extLst>
                  <a:ext uri="{0D108BD9-81ED-4DB2-BD59-A6C34878D82A}">
                    <a16:rowId xmlns:a16="http://schemas.microsoft.com/office/drawing/2014/main" xmlns="" val="10003"/>
                  </a:ext>
                </a:extLst>
              </a:tr>
              <a:tr h="485935">
                <a:tc>
                  <a:txBody>
                    <a:bodyPr/>
                    <a:lstStyle/>
                    <a:p>
                      <a:r>
                        <a:rPr lang="nn-NO" sz="1400" dirty="0"/>
                        <a:t>44</a:t>
                      </a:r>
                    </a:p>
                  </a:txBody>
                  <a:tcPr anchor="ctr">
                    <a:noFill/>
                  </a:tcPr>
                </a:tc>
                <a:tc>
                  <a:txBody>
                    <a:bodyPr/>
                    <a:lstStyle/>
                    <a:p>
                      <a:r>
                        <a:rPr lang="nn-NO" sz="1400" dirty="0"/>
                        <a:t>26</a:t>
                      </a:r>
                    </a:p>
                  </a:txBody>
                  <a:tcPr anchor="ctr">
                    <a:noFill/>
                  </a:tcPr>
                </a:tc>
                <a:tc>
                  <a:txBody>
                    <a:bodyPr/>
                    <a:lstStyle/>
                    <a:p>
                      <a:r>
                        <a:rPr lang="nn-NO" sz="1400" dirty="0"/>
                        <a:t>27</a:t>
                      </a:r>
                    </a:p>
                  </a:txBody>
                  <a:tcPr anchor="ctr">
                    <a:noFill/>
                  </a:tcPr>
                </a:tc>
                <a:tc>
                  <a:txBody>
                    <a:bodyPr/>
                    <a:lstStyle/>
                    <a:p>
                      <a:r>
                        <a:rPr lang="nn-NO" sz="1400" dirty="0"/>
                        <a:t>28</a:t>
                      </a:r>
                    </a:p>
                  </a:txBody>
                  <a:tcPr anchor="ctr">
                    <a:noFill/>
                  </a:tcPr>
                </a:tc>
                <a:tc>
                  <a:txBody>
                    <a:bodyPr/>
                    <a:lstStyle/>
                    <a:p>
                      <a:r>
                        <a:rPr lang="nn-NO" sz="1400" dirty="0"/>
                        <a:t>29</a:t>
                      </a:r>
                    </a:p>
                  </a:txBody>
                  <a:tcPr anchor="ctr">
                    <a:noFill/>
                  </a:tcPr>
                </a:tc>
                <a:tc>
                  <a:txBody>
                    <a:bodyPr/>
                    <a:lstStyle/>
                    <a:p>
                      <a:r>
                        <a:rPr lang="nn-NO" sz="1400" dirty="0"/>
                        <a:t>30</a:t>
                      </a:r>
                    </a:p>
                  </a:txBody>
                  <a:tcPr anchor="ctr">
                    <a:noFill/>
                  </a:tcPr>
                </a:tc>
                <a:tc>
                  <a:txBody>
                    <a:bodyPr/>
                    <a:lstStyle/>
                    <a:p>
                      <a:r>
                        <a:rPr lang="nn-NO" sz="1400" dirty="0"/>
                        <a:t>31</a:t>
                      </a:r>
                    </a:p>
                  </a:txBody>
                  <a:tcPr anchor="ctr">
                    <a:noFill/>
                  </a:tcPr>
                </a:tc>
                <a:tc>
                  <a:txBody>
                    <a:bodyPr/>
                    <a:lstStyle/>
                    <a:p>
                      <a:endParaRPr lang="nn-NO" dirty="0"/>
                    </a:p>
                  </a:txBody>
                  <a:tcPr anchor="ctr">
                    <a:noFill/>
                  </a:tcPr>
                </a:tc>
                <a:extLst>
                  <a:ext uri="{0D108BD9-81ED-4DB2-BD59-A6C34878D82A}">
                    <a16:rowId xmlns:a16="http://schemas.microsoft.com/office/drawing/2014/main" xmlns="" val="10004"/>
                  </a:ext>
                </a:extLst>
              </a:tr>
            </a:tbl>
          </a:graphicData>
        </a:graphic>
      </p:graphicFrame>
      <p:sp>
        <p:nvSpPr>
          <p:cNvPr id="9" name="Title 8"/>
          <p:cNvSpPr>
            <a:spLocks noGrp="1"/>
          </p:cNvSpPr>
          <p:nvPr>
            <p:ph type="ctrTitle" idx="4294967295"/>
          </p:nvPr>
        </p:nvSpPr>
        <p:spPr bwMode="white">
          <a:xfrm>
            <a:off x="4675871" y="329607"/>
            <a:ext cx="3975090" cy="2053994"/>
          </a:xfrm>
        </p:spPr>
        <p:txBody>
          <a:bodyPr rtlCol="0">
            <a:noAutofit/>
          </a:bodyPr>
          <a:lstStyle/>
          <a:p>
            <a:pPr lvl="0" defTabSz="914400"/>
            <a:r>
              <a:rPr lang="nn-NO" sz="1400" dirty="0" smtClean="0">
                <a:solidFill>
                  <a:prstClr val="black"/>
                </a:solidFill>
                <a:latin typeface="Arial" charset="0"/>
                <a:ea typeface="+mn-ea"/>
                <a:cs typeface="Arial" charset="0"/>
              </a:rPr>
              <a:t>I år skal vi bli kjent med </a:t>
            </a:r>
            <a:r>
              <a:rPr lang="nn-NO" sz="1400" dirty="0" err="1" smtClean="0">
                <a:solidFill>
                  <a:prstClr val="black"/>
                </a:solidFill>
                <a:latin typeface="Arial" charset="0"/>
                <a:ea typeface="+mn-ea"/>
                <a:cs typeface="Arial" charset="0"/>
              </a:rPr>
              <a:t>Nanah</a:t>
            </a:r>
            <a:r>
              <a:rPr lang="nn-NO" sz="1400" dirty="0">
                <a:solidFill>
                  <a:prstClr val="black"/>
                </a:solidFill>
                <a:latin typeface="Arial" charset="0"/>
                <a:ea typeface="+mn-ea"/>
                <a:cs typeface="Arial" charset="0"/>
              </a:rPr>
              <a:t> </a:t>
            </a:r>
            <a:r>
              <a:rPr lang="nn-NO" sz="1400" dirty="0" smtClean="0">
                <a:solidFill>
                  <a:prstClr val="black"/>
                </a:solidFill>
                <a:latin typeface="Arial" charset="0"/>
                <a:ea typeface="+mn-ea"/>
                <a:cs typeface="Arial" charset="0"/>
              </a:rPr>
              <a:t>frå Sierra Leone</a:t>
            </a:r>
            <a:br>
              <a:rPr lang="nn-NO" sz="1400" dirty="0" smtClean="0">
                <a:solidFill>
                  <a:prstClr val="black"/>
                </a:solidFill>
                <a:latin typeface="Arial" charset="0"/>
                <a:ea typeface="+mn-ea"/>
                <a:cs typeface="Arial" charset="0"/>
              </a:rPr>
            </a:br>
            <a:r>
              <a:rPr lang="nb-NO" sz="1200" dirty="0" smtClean="0">
                <a:solidFill>
                  <a:prstClr val="black"/>
                </a:solidFill>
                <a:latin typeface="Arial" charset="0"/>
                <a:ea typeface="+mn-ea"/>
                <a:cs typeface="Arial" charset="0"/>
              </a:rPr>
              <a:t>Vi </a:t>
            </a:r>
            <a:r>
              <a:rPr lang="nb-NO" sz="1200" dirty="0">
                <a:solidFill>
                  <a:prstClr val="black"/>
                </a:solidFill>
                <a:latin typeface="Arial" charset="0"/>
                <a:ea typeface="+mn-ea"/>
                <a:cs typeface="Arial" charset="0"/>
              </a:rPr>
              <a:t>får innblikk i både </a:t>
            </a:r>
            <a:r>
              <a:rPr lang="nb-NO" sz="1200" dirty="0" err="1" smtClean="0">
                <a:solidFill>
                  <a:prstClr val="black"/>
                </a:solidFill>
                <a:latin typeface="Arial" charset="0"/>
                <a:ea typeface="+mn-ea"/>
                <a:cs typeface="Arial" charset="0"/>
              </a:rPr>
              <a:t>kvardag</a:t>
            </a:r>
            <a:r>
              <a:rPr lang="nb-NO" sz="1200" dirty="0" smtClean="0">
                <a:solidFill>
                  <a:prstClr val="black"/>
                </a:solidFill>
                <a:latin typeface="Arial" charset="0"/>
                <a:ea typeface="+mn-ea"/>
                <a:cs typeface="Arial" charset="0"/>
              </a:rPr>
              <a:t> og fest i </a:t>
            </a:r>
            <a:br>
              <a:rPr lang="nb-NO" sz="1200" dirty="0" smtClean="0">
                <a:solidFill>
                  <a:prstClr val="black"/>
                </a:solidFill>
                <a:latin typeface="Arial" charset="0"/>
                <a:ea typeface="+mn-ea"/>
                <a:cs typeface="Arial" charset="0"/>
              </a:rPr>
            </a:br>
            <a:r>
              <a:rPr lang="nb-NO" sz="1200" dirty="0" smtClean="0">
                <a:solidFill>
                  <a:prstClr val="black"/>
                </a:solidFill>
                <a:latin typeface="Arial" charset="0"/>
                <a:ea typeface="+mn-ea"/>
                <a:cs typeface="Arial" charset="0"/>
              </a:rPr>
              <a:t>møte med, familien </a:t>
            </a:r>
            <a:r>
              <a:rPr lang="nb-NO" sz="1200" dirty="0">
                <a:solidFill>
                  <a:prstClr val="black"/>
                </a:solidFill>
                <a:latin typeface="Arial" charset="0"/>
                <a:ea typeface="+mn-ea"/>
                <a:cs typeface="Arial" charset="0"/>
              </a:rPr>
              <a:t>og </a:t>
            </a:r>
            <a:r>
              <a:rPr lang="nb-NO" sz="1200" dirty="0" err="1" smtClean="0">
                <a:solidFill>
                  <a:prstClr val="black"/>
                </a:solidFill>
                <a:latin typeface="Arial" charset="0"/>
                <a:ea typeface="+mn-ea"/>
                <a:cs typeface="Arial" charset="0"/>
              </a:rPr>
              <a:t>venane</a:t>
            </a:r>
            <a:r>
              <a:rPr lang="nb-NO" sz="1200" dirty="0" smtClean="0">
                <a:solidFill>
                  <a:prstClr val="black"/>
                </a:solidFill>
                <a:latin typeface="Arial" charset="0"/>
                <a:ea typeface="+mn-ea"/>
                <a:cs typeface="Arial" charset="0"/>
              </a:rPr>
              <a:t> til </a:t>
            </a:r>
            <a:r>
              <a:rPr lang="nb-NO" sz="1200" dirty="0" err="1" smtClean="0">
                <a:solidFill>
                  <a:prstClr val="black"/>
                </a:solidFill>
                <a:latin typeface="Arial" charset="0"/>
                <a:ea typeface="+mn-ea"/>
                <a:cs typeface="Arial" charset="0"/>
              </a:rPr>
              <a:t>Nanah</a:t>
            </a:r>
            <a:r>
              <a:rPr lang="nb-NO" sz="800" dirty="0" smtClean="0">
                <a:solidFill>
                  <a:prstClr val="black"/>
                </a:solidFill>
                <a:latin typeface="Arial" charset="0"/>
                <a:ea typeface="+mn-ea"/>
                <a:cs typeface="Arial" charset="0"/>
              </a:rPr>
              <a:t/>
            </a:r>
            <a:br>
              <a:rPr lang="nb-NO" sz="800" dirty="0" smtClean="0">
                <a:solidFill>
                  <a:prstClr val="black"/>
                </a:solidFill>
                <a:latin typeface="Arial" charset="0"/>
                <a:ea typeface="+mn-ea"/>
                <a:cs typeface="Arial" charset="0"/>
              </a:rPr>
            </a:br>
            <a:r>
              <a:rPr lang="nb-NO" sz="1200" dirty="0" smtClean="0">
                <a:solidFill>
                  <a:prstClr val="black"/>
                </a:solidFill>
                <a:latin typeface="Arial" charset="0"/>
                <a:ea typeface="+mn-ea"/>
                <a:cs typeface="Arial" charset="0"/>
              </a:rPr>
              <a:t/>
            </a:r>
            <a:br>
              <a:rPr lang="nb-NO" sz="1200" dirty="0" smtClean="0">
                <a:solidFill>
                  <a:prstClr val="black"/>
                </a:solidFill>
                <a:latin typeface="Arial" charset="0"/>
                <a:ea typeface="+mn-ea"/>
                <a:cs typeface="Arial" charset="0"/>
              </a:rPr>
            </a:br>
            <a:r>
              <a:rPr lang="nb-NO" sz="1200" dirty="0" smtClean="0">
                <a:solidFill>
                  <a:prstClr val="black"/>
                </a:solidFill>
                <a:latin typeface="Arial" charset="0"/>
                <a:ea typeface="+mn-ea"/>
                <a:cs typeface="Arial" charset="0"/>
              </a:rPr>
              <a:t>En barnehage som er finansiert av </a:t>
            </a:r>
            <a:br>
              <a:rPr lang="nb-NO" sz="1200" dirty="0" smtClean="0">
                <a:solidFill>
                  <a:prstClr val="black"/>
                </a:solidFill>
                <a:latin typeface="Arial" charset="0"/>
                <a:ea typeface="+mn-ea"/>
                <a:cs typeface="Arial" charset="0"/>
              </a:rPr>
            </a:br>
            <a:r>
              <a:rPr lang="nb-NO" sz="1200" dirty="0" smtClean="0">
                <a:solidFill>
                  <a:prstClr val="black"/>
                </a:solidFill>
                <a:latin typeface="Arial" charset="0"/>
                <a:ea typeface="+mn-ea"/>
                <a:cs typeface="Arial" charset="0"/>
              </a:rPr>
              <a:t>Barneaksjonen vert åpna </a:t>
            </a:r>
            <a:r>
              <a:rPr lang="nb-NO" sz="1200" dirty="0">
                <a:solidFill>
                  <a:prstClr val="black"/>
                </a:solidFill>
                <a:latin typeface="Arial" charset="0"/>
                <a:ea typeface="+mn-ea"/>
                <a:cs typeface="Arial" charset="0"/>
              </a:rPr>
              <a:t>i landsbyen, og </a:t>
            </a:r>
            <a:r>
              <a:rPr lang="nb-NO" sz="1200" dirty="0" smtClean="0">
                <a:solidFill>
                  <a:prstClr val="black"/>
                </a:solidFill>
                <a:latin typeface="Arial" charset="0"/>
                <a:ea typeface="+mn-ea"/>
                <a:cs typeface="Arial" charset="0"/>
              </a:rPr>
              <a:t/>
            </a:r>
            <a:br>
              <a:rPr lang="nb-NO" sz="1200" dirty="0" smtClean="0">
                <a:solidFill>
                  <a:prstClr val="black"/>
                </a:solidFill>
                <a:latin typeface="Arial" charset="0"/>
                <a:ea typeface="+mn-ea"/>
                <a:cs typeface="Arial" charset="0"/>
              </a:rPr>
            </a:br>
            <a:r>
              <a:rPr lang="nb-NO" sz="1200" dirty="0" smtClean="0">
                <a:solidFill>
                  <a:prstClr val="black"/>
                </a:solidFill>
                <a:latin typeface="Arial" charset="0"/>
                <a:ea typeface="+mn-ea"/>
                <a:cs typeface="Arial" charset="0"/>
              </a:rPr>
              <a:t>vi </a:t>
            </a:r>
            <a:r>
              <a:rPr lang="nb-NO" sz="1200" dirty="0">
                <a:solidFill>
                  <a:prstClr val="black"/>
                </a:solidFill>
                <a:latin typeface="Arial" charset="0"/>
                <a:ea typeface="+mn-ea"/>
                <a:cs typeface="Arial" charset="0"/>
              </a:rPr>
              <a:t>får bli med </a:t>
            </a:r>
            <a:r>
              <a:rPr lang="nb-NO" sz="1200" dirty="0" err="1">
                <a:solidFill>
                  <a:prstClr val="black"/>
                </a:solidFill>
                <a:latin typeface="Arial" charset="0"/>
                <a:ea typeface="+mn-ea"/>
                <a:cs typeface="Arial" charset="0"/>
              </a:rPr>
              <a:t>Nanah</a:t>
            </a:r>
            <a:r>
              <a:rPr lang="nb-NO" sz="1200" dirty="0">
                <a:solidFill>
                  <a:prstClr val="black"/>
                </a:solidFill>
                <a:latin typeface="Arial" charset="0"/>
                <a:ea typeface="+mn-ea"/>
                <a:cs typeface="Arial" charset="0"/>
              </a:rPr>
              <a:t> til sjimpanseskogen, </a:t>
            </a:r>
            <a:r>
              <a:rPr lang="nb-NO" sz="1200" dirty="0" smtClean="0">
                <a:solidFill>
                  <a:prstClr val="black"/>
                </a:solidFill>
                <a:latin typeface="Arial" charset="0"/>
                <a:ea typeface="+mn-ea"/>
                <a:cs typeface="Arial" charset="0"/>
              </a:rPr>
              <a:t/>
            </a:r>
            <a:br>
              <a:rPr lang="nb-NO" sz="1200" dirty="0" smtClean="0">
                <a:solidFill>
                  <a:prstClr val="black"/>
                </a:solidFill>
                <a:latin typeface="Arial" charset="0"/>
                <a:ea typeface="+mn-ea"/>
                <a:cs typeface="Arial" charset="0"/>
              </a:rPr>
            </a:br>
            <a:r>
              <a:rPr lang="nb-NO" sz="1200" dirty="0" smtClean="0">
                <a:solidFill>
                  <a:prstClr val="black"/>
                </a:solidFill>
                <a:latin typeface="Arial" charset="0"/>
                <a:ea typeface="+mn-ea"/>
                <a:cs typeface="Arial" charset="0"/>
              </a:rPr>
              <a:t>der </a:t>
            </a:r>
            <a:r>
              <a:rPr lang="nb-NO" sz="1200" dirty="0" err="1" smtClean="0">
                <a:solidFill>
                  <a:prstClr val="black"/>
                </a:solidFill>
                <a:latin typeface="Arial" charset="0"/>
                <a:ea typeface="+mn-ea"/>
                <a:cs typeface="Arial" charset="0"/>
              </a:rPr>
              <a:t>dei</a:t>
            </a:r>
            <a:r>
              <a:rPr lang="nb-NO" sz="1200" dirty="0" smtClean="0">
                <a:solidFill>
                  <a:prstClr val="black"/>
                </a:solidFill>
                <a:latin typeface="Arial" charset="0"/>
                <a:ea typeface="+mn-ea"/>
                <a:cs typeface="Arial" charset="0"/>
              </a:rPr>
              <a:t> trua </a:t>
            </a:r>
            <a:r>
              <a:rPr lang="nb-NO" sz="1200" dirty="0">
                <a:solidFill>
                  <a:prstClr val="black"/>
                </a:solidFill>
                <a:latin typeface="Arial" charset="0"/>
                <a:ea typeface="+mn-ea"/>
                <a:cs typeface="Arial" charset="0"/>
              </a:rPr>
              <a:t>apene får beskyttelse. Klaus Sonstad har </a:t>
            </a:r>
            <a:r>
              <a:rPr lang="nb-NO" sz="1200" dirty="0" smtClean="0">
                <a:solidFill>
                  <a:prstClr val="black"/>
                </a:solidFill>
                <a:latin typeface="Arial" charset="0"/>
                <a:ea typeface="+mn-ea"/>
                <a:cs typeface="Arial" charset="0"/>
              </a:rPr>
              <a:t>laga </a:t>
            </a:r>
            <a:r>
              <a:rPr lang="nb-NO" sz="1200" dirty="0">
                <a:solidFill>
                  <a:prstClr val="black"/>
                </a:solidFill>
                <a:latin typeface="Arial" charset="0"/>
                <a:ea typeface="+mn-ea"/>
                <a:cs typeface="Arial" charset="0"/>
              </a:rPr>
              <a:t>nye </a:t>
            </a:r>
            <a:r>
              <a:rPr lang="nb-NO" sz="1200" dirty="0" err="1" smtClean="0">
                <a:solidFill>
                  <a:prstClr val="black"/>
                </a:solidFill>
                <a:latin typeface="Arial" charset="0"/>
                <a:ea typeface="+mn-ea"/>
                <a:cs typeface="Arial" charset="0"/>
              </a:rPr>
              <a:t>songar</a:t>
            </a:r>
            <a:r>
              <a:rPr lang="nb-NO" sz="1200" dirty="0" smtClean="0">
                <a:solidFill>
                  <a:prstClr val="black"/>
                </a:solidFill>
                <a:latin typeface="Arial" charset="0"/>
                <a:ea typeface="+mn-ea"/>
                <a:cs typeface="Arial" charset="0"/>
              </a:rPr>
              <a:t> </a:t>
            </a:r>
            <a:r>
              <a:rPr lang="nb-NO" sz="1200" dirty="0">
                <a:solidFill>
                  <a:prstClr val="black"/>
                </a:solidFill>
                <a:latin typeface="Arial" charset="0"/>
                <a:ea typeface="+mn-ea"/>
                <a:cs typeface="Arial" charset="0"/>
              </a:rPr>
              <a:t>inspirert av </a:t>
            </a:r>
            <a:r>
              <a:rPr lang="nb-NO" sz="1200" dirty="0" smtClean="0">
                <a:solidFill>
                  <a:prstClr val="black"/>
                </a:solidFill>
                <a:latin typeface="Arial" charset="0"/>
                <a:ea typeface="+mn-ea"/>
                <a:cs typeface="Arial" charset="0"/>
              </a:rPr>
              <a:t>møte sitt med </a:t>
            </a:r>
            <a:r>
              <a:rPr lang="nb-NO" sz="1200" dirty="0" err="1" smtClean="0">
                <a:solidFill>
                  <a:prstClr val="black"/>
                </a:solidFill>
                <a:latin typeface="Arial" charset="0"/>
                <a:ea typeface="+mn-ea"/>
                <a:cs typeface="Arial" charset="0"/>
              </a:rPr>
              <a:t>Nanah</a:t>
            </a:r>
            <a:r>
              <a:rPr lang="nn-NO" sz="1400" dirty="0" smtClean="0">
                <a:solidFill>
                  <a:prstClr val="black"/>
                </a:solidFill>
                <a:latin typeface="Arial" charset="0"/>
                <a:ea typeface="+mn-ea"/>
                <a:cs typeface="Arial" charset="0"/>
              </a:rPr>
              <a:t/>
            </a:r>
            <a:br>
              <a:rPr lang="nn-NO" sz="1400" dirty="0" smtClean="0">
                <a:solidFill>
                  <a:prstClr val="black"/>
                </a:solidFill>
                <a:latin typeface="Arial" charset="0"/>
                <a:ea typeface="+mn-ea"/>
                <a:cs typeface="Arial" charset="0"/>
              </a:rPr>
            </a:br>
            <a:endParaRPr lang="nn-NO" sz="1400" dirty="0">
              <a:solidFill>
                <a:prstClr val="black"/>
              </a:solidFill>
              <a:latin typeface="Arial" charset="0"/>
              <a:ea typeface="+mn-ea"/>
              <a:cs typeface="Arial" charset="0"/>
            </a:endParaRPr>
          </a:p>
        </p:txBody>
      </p:sp>
      <p:sp>
        <p:nvSpPr>
          <p:cNvPr id="34887" name="TekstSylinder 1"/>
          <p:cNvSpPr txBox="1">
            <a:spLocks noChangeArrowheads="1"/>
          </p:cNvSpPr>
          <p:nvPr/>
        </p:nvSpPr>
        <p:spPr bwMode="auto">
          <a:xfrm>
            <a:off x="203554" y="4187531"/>
            <a:ext cx="4257058"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lvl="0">
              <a:spcBef>
                <a:spcPct val="0"/>
              </a:spcBef>
              <a:spcAft>
                <a:spcPct val="0"/>
              </a:spcAft>
              <a:buClrTx/>
              <a:buNone/>
            </a:pPr>
            <a:r>
              <a:rPr lang="nn-NO" sz="1400" u="sng" dirty="0" smtClean="0">
                <a:solidFill>
                  <a:prstClr val="black"/>
                </a:solidFill>
                <a:latin typeface="Arial" charset="0"/>
              </a:rPr>
              <a:t>Slik jobbar vi på Blåmann:</a:t>
            </a:r>
          </a:p>
          <a:p>
            <a:pPr marL="171450" lvl="0" indent="-171450">
              <a:spcBef>
                <a:spcPct val="0"/>
              </a:spcBef>
              <a:spcAft>
                <a:spcPct val="0"/>
              </a:spcAft>
              <a:buClrTx/>
              <a:buFont typeface="Arial" panose="020B0604020202020204" pitchFamily="34" charset="0"/>
              <a:buChar char="•"/>
            </a:pPr>
            <a:r>
              <a:rPr lang="nb-NO" sz="1200" dirty="0">
                <a:solidFill>
                  <a:prstClr val="black"/>
                </a:solidFill>
                <a:latin typeface="Arial" charset="0"/>
              </a:rPr>
              <a:t>Samtaler om å bry seg </a:t>
            </a:r>
            <a:r>
              <a:rPr lang="nb-NO" sz="1200" dirty="0" smtClean="0">
                <a:solidFill>
                  <a:prstClr val="black"/>
                </a:solidFill>
                <a:latin typeface="Arial" charset="0"/>
              </a:rPr>
              <a:t>om andre</a:t>
            </a:r>
            <a:r>
              <a:rPr lang="nb-NO" sz="1200" dirty="0">
                <a:solidFill>
                  <a:prstClr val="black"/>
                </a:solidFill>
                <a:latin typeface="Arial" charset="0"/>
              </a:rPr>
              <a:t>, </a:t>
            </a:r>
            <a:r>
              <a:rPr lang="nb-NO" sz="1200" dirty="0" smtClean="0">
                <a:solidFill>
                  <a:prstClr val="black"/>
                </a:solidFill>
                <a:latin typeface="Arial" charset="0"/>
              </a:rPr>
              <a:t>og hjelpe andre. </a:t>
            </a:r>
            <a:endParaRPr lang="nn-NO" sz="1200" dirty="0" smtClean="0">
              <a:solidFill>
                <a:prstClr val="black"/>
              </a:solidFill>
              <a:latin typeface="Arial" charset="0"/>
            </a:endParaRPr>
          </a:p>
          <a:p>
            <a:pPr marL="171450" lvl="0" indent="-171450">
              <a:spcBef>
                <a:spcPct val="0"/>
              </a:spcBef>
              <a:spcAft>
                <a:spcPct val="0"/>
              </a:spcAft>
              <a:buClrTx/>
              <a:buFont typeface="Arial" panose="020B0604020202020204" pitchFamily="34" charset="0"/>
              <a:buChar char="•"/>
            </a:pPr>
            <a:r>
              <a:rPr lang="nb-NO" sz="1200" dirty="0">
                <a:solidFill>
                  <a:prstClr val="black"/>
                </a:solidFill>
                <a:latin typeface="Arial" charset="0"/>
              </a:rPr>
              <a:t>Gjennom forut sitt opplegg skal vi </a:t>
            </a:r>
            <a:r>
              <a:rPr lang="nb-NO" sz="1200" dirty="0" smtClean="0">
                <a:solidFill>
                  <a:prstClr val="black"/>
                </a:solidFill>
                <a:latin typeface="Arial" charset="0"/>
              </a:rPr>
              <a:t>kjenne gleden </a:t>
            </a:r>
            <a:r>
              <a:rPr lang="nb-NO" sz="1200" dirty="0">
                <a:solidFill>
                  <a:prstClr val="black"/>
                </a:solidFill>
                <a:latin typeface="Arial" charset="0"/>
              </a:rPr>
              <a:t>av </a:t>
            </a:r>
            <a:r>
              <a:rPr lang="nb-NO" sz="1200" dirty="0" smtClean="0">
                <a:solidFill>
                  <a:prstClr val="black"/>
                </a:solidFill>
                <a:latin typeface="Arial" charset="0"/>
              </a:rPr>
              <a:t>hjelpe andre.</a:t>
            </a:r>
          </a:p>
          <a:p>
            <a:pPr marL="171450" lvl="0" indent="-171450">
              <a:spcBef>
                <a:spcPct val="0"/>
              </a:spcBef>
              <a:spcAft>
                <a:spcPct val="0"/>
              </a:spcAft>
              <a:buClrTx/>
              <a:buFont typeface="Arial" panose="020B0604020202020204" pitchFamily="34" charset="0"/>
              <a:buChar char="•"/>
            </a:pPr>
            <a:r>
              <a:rPr lang="nb-NO" sz="1200" dirty="0" smtClean="0">
                <a:solidFill>
                  <a:prstClr val="black"/>
                </a:solidFill>
                <a:latin typeface="Arial" charset="0"/>
              </a:rPr>
              <a:t>Gjennom litteratur knytt til tema, lære barna å ta eigne val.</a:t>
            </a:r>
          </a:p>
          <a:p>
            <a:pPr marL="171450" lvl="0" indent="-171450">
              <a:spcBef>
                <a:spcPct val="0"/>
              </a:spcBef>
              <a:spcAft>
                <a:spcPct val="0"/>
              </a:spcAft>
              <a:buClrTx/>
              <a:buFont typeface="Arial" panose="020B0604020202020204" pitchFamily="34" charset="0"/>
              <a:buChar char="•"/>
            </a:pPr>
            <a:r>
              <a:rPr lang="nb-NO" sz="1200" dirty="0" smtClean="0">
                <a:solidFill>
                  <a:prstClr val="black"/>
                </a:solidFill>
                <a:latin typeface="Arial" charset="0"/>
              </a:rPr>
              <a:t>Vi </a:t>
            </a:r>
            <a:r>
              <a:rPr lang="nb-NO" sz="1200" dirty="0" err="1" smtClean="0">
                <a:solidFill>
                  <a:prstClr val="black"/>
                </a:solidFill>
                <a:latin typeface="Arial" charset="0"/>
              </a:rPr>
              <a:t>leikar</a:t>
            </a:r>
            <a:r>
              <a:rPr lang="nb-NO" sz="1200" dirty="0" smtClean="0">
                <a:solidFill>
                  <a:prstClr val="black"/>
                </a:solidFill>
                <a:latin typeface="Arial" charset="0"/>
              </a:rPr>
              <a:t> med og </a:t>
            </a:r>
            <a:r>
              <a:rPr lang="nb-NO" sz="1200" dirty="0" err="1" smtClean="0">
                <a:solidFill>
                  <a:prstClr val="black"/>
                </a:solidFill>
                <a:latin typeface="Arial" charset="0"/>
              </a:rPr>
              <a:t>utforskar</a:t>
            </a:r>
            <a:r>
              <a:rPr lang="nb-NO" sz="1200" dirty="0" smtClean="0">
                <a:solidFill>
                  <a:prstClr val="black"/>
                </a:solidFill>
                <a:latin typeface="Arial" charset="0"/>
              </a:rPr>
              <a:t> </a:t>
            </a:r>
          </a:p>
          <a:p>
            <a:pPr lvl="0">
              <a:spcBef>
                <a:spcPct val="0"/>
              </a:spcBef>
              <a:spcAft>
                <a:spcPct val="0"/>
              </a:spcAft>
              <a:buClrTx/>
              <a:buNone/>
            </a:pPr>
            <a:r>
              <a:rPr lang="nb-NO" sz="1200" dirty="0">
                <a:solidFill>
                  <a:prstClr val="black"/>
                </a:solidFill>
                <a:latin typeface="Arial" charset="0"/>
              </a:rPr>
              <a:t> </a:t>
            </a:r>
            <a:r>
              <a:rPr lang="nb-NO" sz="1200" dirty="0" smtClean="0">
                <a:solidFill>
                  <a:prstClr val="black"/>
                </a:solidFill>
                <a:latin typeface="Arial" charset="0"/>
              </a:rPr>
              <a:t>   språk </a:t>
            </a:r>
            <a:r>
              <a:rPr lang="nb-NO" sz="1200" dirty="0" err="1" smtClean="0">
                <a:solidFill>
                  <a:prstClr val="black"/>
                </a:solidFill>
                <a:latin typeface="Arial" charset="0"/>
              </a:rPr>
              <a:t>frå</a:t>
            </a:r>
            <a:r>
              <a:rPr lang="nb-NO" sz="1200" dirty="0" smtClean="0">
                <a:solidFill>
                  <a:prstClr val="black"/>
                </a:solidFill>
                <a:latin typeface="Arial" charset="0"/>
              </a:rPr>
              <a:t> ulike land knytt</a:t>
            </a:r>
          </a:p>
          <a:p>
            <a:pPr lvl="0">
              <a:spcBef>
                <a:spcPct val="0"/>
              </a:spcBef>
              <a:spcAft>
                <a:spcPct val="0"/>
              </a:spcAft>
              <a:buClrTx/>
              <a:buNone/>
            </a:pPr>
            <a:r>
              <a:rPr lang="nb-NO" sz="1200" dirty="0">
                <a:solidFill>
                  <a:prstClr val="black"/>
                </a:solidFill>
                <a:latin typeface="Arial" charset="0"/>
              </a:rPr>
              <a:t> </a:t>
            </a:r>
            <a:r>
              <a:rPr lang="nb-NO" sz="1200" dirty="0" smtClean="0">
                <a:solidFill>
                  <a:prstClr val="black"/>
                </a:solidFill>
                <a:latin typeface="Arial" charset="0"/>
              </a:rPr>
              <a:t>    til tema</a:t>
            </a:r>
            <a:endParaRPr lang="nb-NO" sz="1200" dirty="0">
              <a:solidFill>
                <a:prstClr val="black"/>
              </a:solidFill>
              <a:latin typeface="Arial" charset="0"/>
            </a:endParaRPr>
          </a:p>
          <a:p>
            <a:pPr lvl="0">
              <a:spcBef>
                <a:spcPct val="0"/>
              </a:spcBef>
              <a:spcAft>
                <a:spcPct val="0"/>
              </a:spcAft>
              <a:buClrTx/>
              <a:buNone/>
            </a:pPr>
            <a:endParaRPr lang="nn-NO" sz="1400" dirty="0">
              <a:solidFill>
                <a:prstClr val="black"/>
              </a:solidFill>
              <a:latin typeface="Arial" charset="0"/>
            </a:endParaRPr>
          </a:p>
        </p:txBody>
      </p:sp>
      <p:sp>
        <p:nvSpPr>
          <p:cNvPr id="4" name="Rektangel 3"/>
          <p:cNvSpPr/>
          <p:nvPr/>
        </p:nvSpPr>
        <p:spPr>
          <a:xfrm>
            <a:off x="5922136" y="5291014"/>
            <a:ext cx="3070071" cy="338554"/>
          </a:xfrm>
          <a:prstGeom prst="rect">
            <a:avLst/>
          </a:prstGeom>
          <a:solidFill>
            <a:srgbClr val="92D050"/>
          </a:solidFill>
        </p:spPr>
        <p:txBody>
          <a:bodyPr wrap="none">
            <a:spAutoFit/>
          </a:bodyPr>
          <a:lstStyle/>
          <a:p>
            <a:pPr eaLnBrk="1" hangingPunct="1">
              <a:defRPr/>
            </a:pPr>
            <a:r>
              <a:rPr lang="nn-NO" altLang="nb-NO" sz="1600" b="1" u="sng" dirty="0" smtClean="0"/>
              <a:t>Skulen har haustferie </a:t>
            </a:r>
            <a:r>
              <a:rPr lang="nn-NO" altLang="nb-NO" sz="1600" b="1" u="sng" dirty="0"/>
              <a:t>veke 41</a:t>
            </a:r>
          </a:p>
        </p:txBody>
      </p:sp>
      <p:sp>
        <p:nvSpPr>
          <p:cNvPr id="15" name="TekstSylinder 14"/>
          <p:cNvSpPr txBox="1"/>
          <p:nvPr/>
        </p:nvSpPr>
        <p:spPr>
          <a:xfrm>
            <a:off x="77877" y="659612"/>
            <a:ext cx="4710147" cy="2000548"/>
          </a:xfrm>
          <a:prstGeom prst="rect">
            <a:avLst/>
          </a:prstGeom>
          <a:noFill/>
        </p:spPr>
        <p:txBody>
          <a:bodyPr wrap="square" rtlCol="0">
            <a:spAutoFit/>
          </a:bodyPr>
          <a:lstStyle/>
          <a:p>
            <a:pPr lvl="0"/>
            <a:r>
              <a:rPr lang="nb-NO" sz="1600" b="1" u="sng" dirty="0" smtClean="0">
                <a:solidFill>
                  <a:prstClr val="black"/>
                </a:solidFill>
              </a:rPr>
              <a:t>Tema: </a:t>
            </a:r>
            <a:r>
              <a:rPr lang="nb-NO" sz="1600" b="1" u="sng" dirty="0" err="1" smtClean="0">
                <a:solidFill>
                  <a:prstClr val="black"/>
                </a:solidFill>
              </a:rPr>
              <a:t>skattar</a:t>
            </a:r>
            <a:r>
              <a:rPr lang="nb-NO" sz="1600" b="1" u="sng" dirty="0" smtClean="0">
                <a:solidFill>
                  <a:prstClr val="black"/>
                </a:solidFill>
              </a:rPr>
              <a:t> i skogen og haustlandskap</a:t>
            </a:r>
            <a:endParaRPr lang="nb-NO" sz="1600" b="1" u="sng" dirty="0">
              <a:solidFill>
                <a:prstClr val="black"/>
              </a:solidFill>
            </a:endParaRPr>
          </a:p>
          <a:p>
            <a:pPr lvl="0"/>
            <a:endParaRPr lang="nn-NO" sz="1200" b="1" dirty="0">
              <a:solidFill>
                <a:prstClr val="black"/>
              </a:solidFill>
            </a:endParaRPr>
          </a:p>
          <a:p>
            <a:pPr lvl="0"/>
            <a:r>
              <a:rPr lang="nn-NO" sz="1200" b="1" dirty="0">
                <a:solidFill>
                  <a:prstClr val="black"/>
                </a:solidFill>
              </a:rPr>
              <a:t>Mål for perioden</a:t>
            </a:r>
            <a:r>
              <a:rPr lang="nn-NO" sz="1200" b="1" dirty="0" smtClean="0">
                <a:solidFill>
                  <a:prstClr val="black"/>
                </a:solidFill>
              </a:rPr>
              <a:t>:</a:t>
            </a:r>
          </a:p>
          <a:p>
            <a:pPr marL="171450" lvl="0" indent="-171450">
              <a:buFont typeface="Arial" panose="020B0604020202020204" pitchFamily="34" charset="0"/>
              <a:buChar char="•"/>
            </a:pPr>
            <a:r>
              <a:rPr lang="nn-NO" sz="1200" dirty="0" smtClean="0">
                <a:solidFill>
                  <a:prstClr val="black"/>
                </a:solidFill>
              </a:rPr>
              <a:t>Saman med personale kan borna  skape respekt og undring for skogen sitt mangfald </a:t>
            </a:r>
          </a:p>
          <a:p>
            <a:pPr marL="171450" lvl="0" indent="-171450">
              <a:buFont typeface="Arial" panose="020B0604020202020204" pitchFamily="34" charset="0"/>
              <a:buChar char="•"/>
            </a:pPr>
            <a:r>
              <a:rPr lang="nn-NO" sz="1200" dirty="0" smtClean="0">
                <a:solidFill>
                  <a:prstClr val="black"/>
                </a:solidFill>
              </a:rPr>
              <a:t>Borna opplever felles referanserammer gjennom tur,</a:t>
            </a:r>
          </a:p>
          <a:p>
            <a:pPr lvl="0"/>
            <a:r>
              <a:rPr lang="nn-NO" sz="1200" dirty="0" smtClean="0">
                <a:solidFill>
                  <a:prstClr val="black"/>
                </a:solidFill>
              </a:rPr>
              <a:t>    leik og skapande aktivitetar.</a:t>
            </a:r>
          </a:p>
          <a:p>
            <a:pPr marL="171450" indent="-171450">
              <a:buFont typeface="Arial" panose="020B0604020202020204" pitchFamily="34" charset="0"/>
              <a:buChar char="•"/>
            </a:pPr>
            <a:r>
              <a:rPr lang="nn-NO" sz="1200" dirty="0"/>
              <a:t>Kunne vise </a:t>
            </a:r>
            <a:r>
              <a:rPr lang="nn-NO" sz="1200" dirty="0" smtClean="0"/>
              <a:t>medkjensle </a:t>
            </a:r>
            <a:r>
              <a:rPr lang="nn-NO" sz="1200" dirty="0"/>
              <a:t>og omtanke </a:t>
            </a:r>
            <a:r>
              <a:rPr lang="nn-NO" sz="1200" dirty="0" smtClean="0"/>
              <a:t>for andre.</a:t>
            </a:r>
          </a:p>
          <a:p>
            <a:pPr marL="171450" indent="-171450">
              <a:buFont typeface="Arial" panose="020B0604020202020204" pitchFamily="34" charset="0"/>
              <a:buChar char="•"/>
            </a:pPr>
            <a:r>
              <a:rPr lang="nn-NO" sz="1200" dirty="0" smtClean="0"/>
              <a:t>Bli kjend med ulike utvalte dyr.</a:t>
            </a:r>
          </a:p>
          <a:p>
            <a:pPr marL="171450" indent="-171450">
              <a:buFont typeface="Arial" panose="020B0604020202020204" pitchFamily="34" charset="0"/>
              <a:buChar char="•"/>
            </a:pPr>
            <a:r>
              <a:rPr lang="nn-NO" sz="1200" dirty="0" smtClean="0"/>
              <a:t>Barna får forståing for korleis eigne handlingar påverkar naturen.</a:t>
            </a:r>
            <a:endParaRPr lang="nn-NO" sz="1200" dirty="0"/>
          </a:p>
        </p:txBody>
      </p:sp>
      <p:sp>
        <p:nvSpPr>
          <p:cNvPr id="17" name="TekstSylinder 16"/>
          <p:cNvSpPr txBox="1"/>
          <p:nvPr/>
        </p:nvSpPr>
        <p:spPr>
          <a:xfrm>
            <a:off x="212445" y="2604406"/>
            <a:ext cx="4463425" cy="1785104"/>
          </a:xfrm>
          <a:prstGeom prst="rect">
            <a:avLst/>
          </a:prstGeom>
          <a:noFill/>
        </p:spPr>
        <p:txBody>
          <a:bodyPr wrap="square" rtlCol="0">
            <a:spAutoFit/>
          </a:bodyPr>
          <a:lstStyle/>
          <a:p>
            <a:pPr lvl="0"/>
            <a:r>
              <a:rPr lang="nn-NO" sz="1400" u="sng" dirty="0">
                <a:solidFill>
                  <a:prstClr val="black"/>
                </a:solidFill>
              </a:rPr>
              <a:t>Slik jobbar vi på Nøtteliten</a:t>
            </a:r>
            <a:r>
              <a:rPr lang="nn-NO" sz="1400" u="sng" dirty="0" smtClean="0">
                <a:solidFill>
                  <a:prstClr val="black"/>
                </a:solidFill>
              </a:rPr>
              <a:t>:</a:t>
            </a:r>
          </a:p>
          <a:p>
            <a:pPr marL="171450" lvl="0" indent="-171450">
              <a:buFont typeface="Arial" panose="020B0604020202020204" pitchFamily="34" charset="0"/>
              <a:buChar char="•"/>
            </a:pPr>
            <a:r>
              <a:rPr lang="nn-NO" sz="1200" dirty="0" smtClean="0">
                <a:solidFill>
                  <a:prstClr val="black"/>
                </a:solidFill>
              </a:rPr>
              <a:t>Skape felles referanserammer ved reise på besøk på gard.</a:t>
            </a:r>
          </a:p>
          <a:p>
            <a:pPr marL="171450" lvl="0" indent="-171450">
              <a:buFont typeface="Arial" panose="020B0604020202020204" pitchFamily="34" charset="0"/>
              <a:buChar char="•"/>
            </a:pPr>
            <a:r>
              <a:rPr lang="nn-NO" sz="1200" dirty="0" smtClean="0">
                <a:solidFill>
                  <a:prstClr val="black"/>
                </a:solidFill>
              </a:rPr>
              <a:t>Nytte litteratur relatert til tema.</a:t>
            </a:r>
          </a:p>
          <a:p>
            <a:pPr marL="171450" lvl="0" indent="-171450">
              <a:buFont typeface="Arial" panose="020B0604020202020204" pitchFamily="34" charset="0"/>
              <a:buChar char="•"/>
            </a:pPr>
            <a:r>
              <a:rPr lang="nn-NO" sz="1200" dirty="0" smtClean="0">
                <a:solidFill>
                  <a:prstClr val="black"/>
                </a:solidFill>
              </a:rPr>
              <a:t>Stimulere den språklege utviklinga ut frå felles opplevingar i nærmiljøet.</a:t>
            </a:r>
          </a:p>
          <a:p>
            <a:pPr marL="171450" lvl="0" indent="-171450">
              <a:buFont typeface="Arial" panose="020B0604020202020204" pitchFamily="34" charset="0"/>
              <a:buChar char="•"/>
            </a:pPr>
            <a:r>
              <a:rPr lang="nn-NO" sz="1200" dirty="0" smtClean="0">
                <a:solidFill>
                  <a:prstClr val="black"/>
                </a:solidFill>
              </a:rPr>
              <a:t>Samarbeid ved å skape felles kunstverk med utgangspunkt i Forut.</a:t>
            </a:r>
          </a:p>
          <a:p>
            <a:pPr marL="171450" lvl="0" indent="-171450">
              <a:buFont typeface="Arial" panose="020B0604020202020204" pitchFamily="34" charset="0"/>
              <a:buChar char="•"/>
            </a:pPr>
            <a:r>
              <a:rPr lang="nn-NO" sz="1200" dirty="0" smtClean="0">
                <a:solidFill>
                  <a:prstClr val="black"/>
                </a:solidFill>
              </a:rPr>
              <a:t>Nytte form og mengd i opplevingar og leik.</a:t>
            </a:r>
          </a:p>
          <a:p>
            <a:pPr lvl="0"/>
            <a:endParaRPr lang="nn-NO" sz="1200" dirty="0">
              <a:solidFill>
                <a:prstClr val="black"/>
              </a:solidFill>
            </a:endParaRPr>
          </a:p>
        </p:txBody>
      </p:sp>
      <p:sp>
        <p:nvSpPr>
          <p:cNvPr id="19" name="TekstSylinder 18"/>
          <p:cNvSpPr txBox="1"/>
          <p:nvPr/>
        </p:nvSpPr>
        <p:spPr>
          <a:xfrm>
            <a:off x="77877" y="114918"/>
            <a:ext cx="4710147" cy="369332"/>
          </a:xfrm>
          <a:prstGeom prst="rect">
            <a:avLst/>
          </a:prstGeom>
          <a:solidFill>
            <a:srgbClr val="F3D315"/>
          </a:solidFill>
        </p:spPr>
        <p:txBody>
          <a:bodyPr wrap="square" rtlCol="0">
            <a:spAutoFit/>
          </a:bodyPr>
          <a:lstStyle/>
          <a:p>
            <a:r>
              <a:rPr lang="nn-NO" altLang="nb-NO" b="1" dirty="0">
                <a:solidFill>
                  <a:prstClr val="black"/>
                </a:solidFill>
              </a:rPr>
              <a:t>PERIODEPLAN </a:t>
            </a:r>
            <a:r>
              <a:rPr lang="nn-NO" altLang="nb-NO" b="1" dirty="0" smtClean="0">
                <a:solidFill>
                  <a:prstClr val="black"/>
                </a:solidFill>
              </a:rPr>
              <a:t>FOR</a:t>
            </a:r>
            <a:r>
              <a:rPr lang="nn-NO" altLang="nb-NO" b="1" noProof="1"/>
              <a:t> </a:t>
            </a:r>
            <a:r>
              <a:rPr lang="nn-NO" altLang="nb-NO" b="1" noProof="1" smtClean="0"/>
              <a:t>OKTOBER</a:t>
            </a:r>
            <a:r>
              <a:rPr lang="nn-NO" altLang="nb-NO" b="1" noProof="1" smtClean="0">
                <a:cs typeface="Trebuchet MS" pitchFamily="34" charset="0"/>
              </a:rPr>
              <a:t> 2020</a:t>
            </a:r>
          </a:p>
        </p:txBody>
      </p:sp>
      <p:sp>
        <p:nvSpPr>
          <p:cNvPr id="6" name="TekstSylinder 5"/>
          <p:cNvSpPr txBox="1"/>
          <p:nvPr/>
        </p:nvSpPr>
        <p:spPr>
          <a:xfrm>
            <a:off x="5868144" y="90266"/>
            <a:ext cx="2673495" cy="369332"/>
          </a:xfrm>
          <a:prstGeom prst="rect">
            <a:avLst/>
          </a:prstGeom>
          <a:noFill/>
        </p:spPr>
        <p:txBody>
          <a:bodyPr wrap="square" rtlCol="0">
            <a:spAutoFit/>
          </a:bodyPr>
          <a:lstStyle/>
          <a:p>
            <a:r>
              <a:rPr lang="nn-NO" dirty="0" smtClean="0"/>
              <a:t>FORUT</a:t>
            </a:r>
            <a:endParaRPr lang="nn-NO" dirty="0"/>
          </a:p>
        </p:txBody>
      </p:sp>
      <p:sp>
        <p:nvSpPr>
          <p:cNvPr id="34884" name="Plassholder for lysbildenummer 1"/>
          <p:cNvSpPr>
            <a:spLocks noGrp="1"/>
          </p:cNvSpPr>
          <p:nvPr>
            <p:ph type="sldNum" sz="quarter" idx="12"/>
          </p:nvPr>
        </p:nvSpPr>
        <p:spPr bwMode="auto">
          <a:xfrm>
            <a:off x="8354650" y="6315954"/>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D16CE87B-884A-4CE8-8B53-7382E6A25560}" type="slidenum">
              <a:rPr lang="nn-NO" altLang="nb-NO">
                <a:solidFill>
                  <a:schemeClr val="tx2"/>
                </a:solidFill>
                <a:latin typeface="Arial" charset="0"/>
              </a:rPr>
              <a:pPr>
                <a:spcBef>
                  <a:spcPct val="0"/>
                </a:spcBef>
                <a:spcAft>
                  <a:spcPct val="0"/>
                </a:spcAft>
                <a:buClrTx/>
                <a:buFontTx/>
                <a:buNone/>
              </a:pPr>
              <a:t>27</a:t>
            </a:fld>
            <a:endParaRPr lang="nn-NO" altLang="nb-NO" dirty="0">
              <a:solidFill>
                <a:schemeClr val="tx2"/>
              </a:solidFill>
              <a:latin typeface="Arial" charset="0"/>
            </a:endParaRPr>
          </a:p>
        </p:txBody>
      </p:sp>
      <p:sp>
        <p:nvSpPr>
          <p:cNvPr id="7" name="TekstSylinder 6"/>
          <p:cNvSpPr txBox="1"/>
          <p:nvPr/>
        </p:nvSpPr>
        <p:spPr>
          <a:xfrm>
            <a:off x="4460612" y="5517232"/>
            <a:ext cx="1342188" cy="769441"/>
          </a:xfrm>
          <a:prstGeom prst="rect">
            <a:avLst/>
          </a:prstGeom>
          <a:solidFill>
            <a:srgbClr val="92D050"/>
          </a:solidFill>
          <a:effectLst>
            <a:innerShdw blurRad="63500" dist="50800" dir="18900000">
              <a:prstClr val="black">
                <a:alpha val="50000"/>
              </a:prstClr>
            </a:innerShdw>
          </a:effectLst>
        </p:spPr>
        <p:txBody>
          <a:bodyPr wrap="square" rtlCol="0">
            <a:spAutoFit/>
          </a:bodyPr>
          <a:lstStyle/>
          <a:p>
            <a:r>
              <a:rPr lang="nn-NO" sz="1200" b="1" dirty="0" smtClean="0"/>
              <a:t>NØKKELORD:</a:t>
            </a:r>
          </a:p>
          <a:p>
            <a:endParaRPr lang="nn-NO" sz="800" dirty="0" smtClean="0"/>
          </a:p>
          <a:p>
            <a:r>
              <a:rPr lang="nn-NO" sz="1200" b="1" dirty="0" smtClean="0"/>
              <a:t>SKOG.</a:t>
            </a:r>
          </a:p>
          <a:p>
            <a:r>
              <a:rPr lang="nn-NO" sz="1200" b="1" dirty="0" smtClean="0"/>
              <a:t>VENN.</a:t>
            </a:r>
          </a:p>
        </p:txBody>
      </p:sp>
      <p:sp>
        <p:nvSpPr>
          <p:cNvPr id="2" name="TekstSylinder 1"/>
          <p:cNvSpPr txBox="1"/>
          <p:nvPr/>
        </p:nvSpPr>
        <p:spPr>
          <a:xfrm>
            <a:off x="6160663" y="5714033"/>
            <a:ext cx="2619800" cy="307777"/>
          </a:xfrm>
          <a:prstGeom prst="rect">
            <a:avLst/>
          </a:prstGeom>
          <a:solidFill>
            <a:srgbClr val="FF9966"/>
          </a:solidFill>
        </p:spPr>
        <p:txBody>
          <a:bodyPr wrap="square" rtlCol="0">
            <a:spAutoFit/>
          </a:bodyPr>
          <a:lstStyle/>
          <a:p>
            <a:r>
              <a:rPr lang="nn-NO" sz="1400" b="1" dirty="0" smtClean="0"/>
              <a:t>Tysk Nasjonaldag 3.10.</a:t>
            </a:r>
            <a:endParaRPr lang="nn-NO" sz="1400" b="1" dirty="0"/>
          </a:p>
        </p:txBody>
      </p:sp>
      <p:sp>
        <p:nvSpPr>
          <p:cNvPr id="8" name="TekstSylinder 7"/>
          <p:cNvSpPr txBox="1"/>
          <p:nvPr/>
        </p:nvSpPr>
        <p:spPr>
          <a:xfrm>
            <a:off x="6501975" y="6106275"/>
            <a:ext cx="1910392" cy="307777"/>
          </a:xfrm>
          <a:prstGeom prst="rect">
            <a:avLst/>
          </a:prstGeom>
          <a:solidFill>
            <a:srgbClr val="7030A0">
              <a:alpha val="64000"/>
            </a:srgbClr>
          </a:solidFill>
        </p:spPr>
        <p:txBody>
          <a:bodyPr wrap="square" rtlCol="0">
            <a:spAutoFit/>
          </a:bodyPr>
          <a:lstStyle/>
          <a:p>
            <a:r>
              <a:rPr lang="nn-NO" sz="1400" dirty="0" err="1" smtClean="0"/>
              <a:t>Forutbasar</a:t>
            </a:r>
            <a:r>
              <a:rPr lang="nn-NO" sz="1400" dirty="0" smtClean="0"/>
              <a:t> 22.10-20</a:t>
            </a:r>
            <a:endParaRPr lang="nn-NO" sz="1400" dirty="0"/>
          </a:p>
        </p:txBody>
      </p:sp>
      <p:pic>
        <p:nvPicPr>
          <p:cNvPr id="10" name="Bilde 9"/>
          <p:cNvPicPr>
            <a:picLocks noChangeAspect="1"/>
          </p:cNvPicPr>
          <p:nvPr/>
        </p:nvPicPr>
        <p:blipFill>
          <a:blip r:embed="rId4"/>
          <a:stretch>
            <a:fillRect/>
          </a:stretch>
        </p:blipFill>
        <p:spPr>
          <a:xfrm>
            <a:off x="2518069" y="5216314"/>
            <a:ext cx="1920368" cy="1440276"/>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Bild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39161">
            <a:off x="7576214" y="954814"/>
            <a:ext cx="1245555" cy="1660739"/>
          </a:xfrm>
          <a:prstGeom prst="rect">
            <a:avLst/>
          </a:prstGeom>
          <a:ln>
            <a:noFill/>
          </a:ln>
          <a:effectLst>
            <a:softEdge rad="112500"/>
          </a:effectLst>
        </p:spPr>
      </p:pic>
      <p:graphicFrame>
        <p:nvGraphicFramePr>
          <p:cNvPr id="5" name="Table 4"/>
          <p:cNvGraphicFramePr>
            <a:graphicFrameLocks noGrp="1"/>
          </p:cNvGraphicFramePr>
          <p:nvPr>
            <p:extLst>
              <p:ext uri="{D42A27DB-BD31-4B8C-83A1-F6EECF244321}">
                <p14:modId xmlns:p14="http://schemas.microsoft.com/office/powerpoint/2010/main" val="2806524071"/>
              </p:ext>
            </p:extLst>
          </p:nvPr>
        </p:nvGraphicFramePr>
        <p:xfrm>
          <a:off x="4612034" y="2488939"/>
          <a:ext cx="4136429" cy="3183640"/>
        </p:xfrm>
        <a:graphic>
          <a:graphicData uri="http://schemas.openxmlformats.org/drawingml/2006/table">
            <a:tbl>
              <a:tblPr firstRow="1" bandRow="1">
                <a:tableStyleId>{BC89EF96-8CEA-46FF-86C4-4CE0E7609802}</a:tableStyleId>
              </a:tblPr>
              <a:tblGrid>
                <a:gridCol w="608036">
                  <a:extLst>
                    <a:ext uri="{9D8B030D-6E8A-4147-A177-3AD203B41FA5}">
                      <a16:colId xmlns:a16="http://schemas.microsoft.com/office/drawing/2014/main" xmlns="" val="20000"/>
                    </a:ext>
                  </a:extLst>
                </a:gridCol>
                <a:gridCol w="576064">
                  <a:extLst>
                    <a:ext uri="{9D8B030D-6E8A-4147-A177-3AD203B41FA5}">
                      <a16:colId xmlns:a16="http://schemas.microsoft.com/office/drawing/2014/main" xmlns="" val="20001"/>
                    </a:ext>
                  </a:extLst>
                </a:gridCol>
                <a:gridCol w="432048">
                  <a:extLst>
                    <a:ext uri="{9D8B030D-6E8A-4147-A177-3AD203B41FA5}">
                      <a16:colId xmlns:a16="http://schemas.microsoft.com/office/drawing/2014/main" xmlns="" val="20002"/>
                    </a:ext>
                  </a:extLst>
                </a:gridCol>
                <a:gridCol w="576064">
                  <a:extLst>
                    <a:ext uri="{9D8B030D-6E8A-4147-A177-3AD203B41FA5}">
                      <a16:colId xmlns:a16="http://schemas.microsoft.com/office/drawing/2014/main" xmlns="" val="20003"/>
                    </a:ext>
                  </a:extLst>
                </a:gridCol>
                <a:gridCol w="461347">
                  <a:extLst>
                    <a:ext uri="{9D8B030D-6E8A-4147-A177-3AD203B41FA5}">
                      <a16:colId xmlns:a16="http://schemas.microsoft.com/office/drawing/2014/main" xmlns="" val="20004"/>
                    </a:ext>
                  </a:extLst>
                </a:gridCol>
                <a:gridCol w="468275">
                  <a:extLst>
                    <a:ext uri="{9D8B030D-6E8A-4147-A177-3AD203B41FA5}">
                      <a16:colId xmlns:a16="http://schemas.microsoft.com/office/drawing/2014/main" xmlns="" val="20005"/>
                    </a:ext>
                  </a:extLst>
                </a:gridCol>
                <a:gridCol w="468275">
                  <a:extLst>
                    <a:ext uri="{9D8B030D-6E8A-4147-A177-3AD203B41FA5}">
                      <a16:colId xmlns:a16="http://schemas.microsoft.com/office/drawing/2014/main" xmlns="" val="20006"/>
                    </a:ext>
                  </a:extLst>
                </a:gridCol>
                <a:gridCol w="546320">
                  <a:extLst>
                    <a:ext uri="{9D8B030D-6E8A-4147-A177-3AD203B41FA5}">
                      <a16:colId xmlns:a16="http://schemas.microsoft.com/office/drawing/2014/main" xmlns="" val="20007"/>
                    </a:ext>
                  </a:extLst>
                </a:gridCol>
              </a:tblGrid>
              <a:tr h="466231">
                <a:tc>
                  <a:txBody>
                    <a:bodyPr/>
                    <a:lstStyle/>
                    <a:p>
                      <a:r>
                        <a:rPr lang="nn-NO" sz="1200" dirty="0" smtClean="0"/>
                        <a:t>veke</a:t>
                      </a:r>
                      <a:endParaRPr lang="nn-NO" sz="1200" dirty="0"/>
                    </a:p>
                  </a:txBody>
                  <a:tcPr anchor="ctr">
                    <a:noFill/>
                  </a:tcPr>
                </a:tc>
                <a:tc>
                  <a:txBody>
                    <a:bodyPr/>
                    <a:lstStyle/>
                    <a:p>
                      <a:r>
                        <a:rPr lang="nn-NO" sz="1200" dirty="0"/>
                        <a:t>man</a:t>
                      </a:r>
                    </a:p>
                  </a:txBody>
                  <a:tcPr anchor="ctr">
                    <a:noFill/>
                  </a:tcPr>
                </a:tc>
                <a:tc>
                  <a:txBody>
                    <a:bodyPr/>
                    <a:lstStyle/>
                    <a:p>
                      <a:r>
                        <a:rPr lang="nn-NO" sz="1200" dirty="0"/>
                        <a:t>tir</a:t>
                      </a:r>
                    </a:p>
                  </a:txBody>
                  <a:tcPr anchor="ctr">
                    <a:noFill/>
                  </a:tcPr>
                </a:tc>
                <a:tc>
                  <a:txBody>
                    <a:bodyPr/>
                    <a:lstStyle/>
                    <a:p>
                      <a:r>
                        <a:rPr lang="nn-NO" sz="1200" dirty="0" err="1"/>
                        <a:t>ons</a:t>
                      </a:r>
                      <a:endParaRPr lang="nn-NO" sz="1200" dirty="0"/>
                    </a:p>
                  </a:txBody>
                  <a:tcPr anchor="ctr">
                    <a:noFill/>
                  </a:tcPr>
                </a:tc>
                <a:tc>
                  <a:txBody>
                    <a:bodyPr/>
                    <a:lstStyle/>
                    <a:p>
                      <a:r>
                        <a:rPr lang="nn-NO" sz="1200" dirty="0"/>
                        <a:t>tor</a:t>
                      </a:r>
                    </a:p>
                  </a:txBody>
                  <a:tcPr anchor="ctr">
                    <a:noFill/>
                  </a:tcPr>
                </a:tc>
                <a:tc>
                  <a:txBody>
                    <a:bodyPr/>
                    <a:lstStyle/>
                    <a:p>
                      <a:r>
                        <a:rPr lang="nn-NO" sz="1200" dirty="0" err="1"/>
                        <a:t>fre</a:t>
                      </a:r>
                      <a:endParaRPr lang="nn-NO" sz="1200" dirty="0"/>
                    </a:p>
                  </a:txBody>
                  <a:tcPr anchor="ctr">
                    <a:noFill/>
                  </a:tcPr>
                </a:tc>
                <a:tc>
                  <a:txBody>
                    <a:bodyPr/>
                    <a:lstStyle/>
                    <a:p>
                      <a:r>
                        <a:rPr lang="nn-NO" sz="1200" dirty="0"/>
                        <a:t>lør</a:t>
                      </a:r>
                    </a:p>
                  </a:txBody>
                  <a:tcPr anchor="ctr">
                    <a:noFill/>
                  </a:tcPr>
                </a:tc>
                <a:tc>
                  <a:txBody>
                    <a:bodyPr/>
                    <a:lstStyle/>
                    <a:p>
                      <a:r>
                        <a:rPr lang="nn-NO" sz="1200" dirty="0" err="1"/>
                        <a:t>søn</a:t>
                      </a:r>
                      <a:endParaRPr lang="nn-NO" sz="1200" dirty="0"/>
                    </a:p>
                  </a:txBody>
                  <a:tcPr anchor="ctr">
                    <a:noFill/>
                  </a:tcPr>
                </a:tc>
                <a:extLst>
                  <a:ext uri="{0D108BD9-81ED-4DB2-BD59-A6C34878D82A}">
                    <a16:rowId xmlns:a16="http://schemas.microsoft.com/office/drawing/2014/main" xmlns="" val="3827329396"/>
                  </a:ext>
                </a:extLst>
              </a:tr>
              <a:tr h="453571">
                <a:tc>
                  <a:txBody>
                    <a:bodyPr/>
                    <a:lstStyle/>
                    <a:p>
                      <a:r>
                        <a:rPr lang="nn-NO" sz="1400" b="1" dirty="0"/>
                        <a:t>44</a:t>
                      </a:r>
                    </a:p>
                  </a:txBody>
                  <a:tcPr anchor="ctr">
                    <a:noFill/>
                  </a:tcPr>
                </a:tc>
                <a:tc>
                  <a:txBody>
                    <a:bodyPr/>
                    <a:lstStyle/>
                    <a:p>
                      <a:r>
                        <a:rPr lang="nn-NO" sz="1400" dirty="0"/>
                        <a:t> </a:t>
                      </a:r>
                    </a:p>
                  </a:txBody>
                  <a:tcPr anchor="ctr">
                    <a:noFill/>
                  </a:tcPr>
                </a:tc>
                <a:tc>
                  <a:txBody>
                    <a:bodyPr/>
                    <a:lstStyle/>
                    <a:p>
                      <a:r>
                        <a:rPr lang="nn-NO" sz="1400" dirty="0"/>
                        <a:t> </a:t>
                      </a:r>
                    </a:p>
                  </a:txBody>
                  <a:tcPr anchor="ctr">
                    <a:noFill/>
                  </a:tcPr>
                </a:tc>
                <a:tc>
                  <a:txBody>
                    <a:bodyPr/>
                    <a:lstStyle/>
                    <a:p>
                      <a:r>
                        <a:rPr lang="nn-NO" sz="1400" dirty="0"/>
                        <a:t> </a:t>
                      </a:r>
                    </a:p>
                  </a:txBody>
                  <a:tcPr anchor="ctr">
                    <a:noFill/>
                  </a:tcPr>
                </a:tc>
                <a:tc>
                  <a:txBody>
                    <a:bodyPr/>
                    <a:lstStyle/>
                    <a:p>
                      <a:r>
                        <a:rPr lang="nn-NO" sz="1400" dirty="0"/>
                        <a:t> </a:t>
                      </a:r>
                    </a:p>
                  </a:txBody>
                  <a:tcPr anchor="ctr">
                    <a:noFill/>
                  </a:tcPr>
                </a:tc>
                <a:tc>
                  <a:txBody>
                    <a:bodyPr/>
                    <a:lstStyle/>
                    <a:p>
                      <a:r>
                        <a:rPr lang="nn-NO" sz="1400" dirty="0"/>
                        <a:t> </a:t>
                      </a:r>
                    </a:p>
                  </a:txBody>
                  <a:tcPr anchor="ctr">
                    <a:noFill/>
                  </a:tcPr>
                </a:tc>
                <a:tc>
                  <a:txBody>
                    <a:bodyPr/>
                    <a:lstStyle/>
                    <a:p>
                      <a:r>
                        <a:rPr lang="nn-NO" sz="1400" dirty="0"/>
                        <a:t> </a:t>
                      </a:r>
                    </a:p>
                  </a:txBody>
                  <a:tcPr anchor="ctr">
                    <a:noFill/>
                  </a:tcPr>
                </a:tc>
                <a:tc>
                  <a:txBody>
                    <a:bodyPr/>
                    <a:lstStyle/>
                    <a:p>
                      <a:r>
                        <a:rPr lang="nn-NO" sz="1400" dirty="0"/>
                        <a:t>1</a:t>
                      </a:r>
                    </a:p>
                  </a:txBody>
                  <a:tcPr anchor="ctr">
                    <a:noFill/>
                  </a:tcPr>
                </a:tc>
                <a:extLst>
                  <a:ext uri="{0D108BD9-81ED-4DB2-BD59-A6C34878D82A}">
                    <a16:rowId xmlns:a16="http://schemas.microsoft.com/office/drawing/2014/main" xmlns="" val="10001"/>
                  </a:ext>
                </a:extLst>
              </a:tr>
              <a:tr h="370234">
                <a:tc>
                  <a:txBody>
                    <a:bodyPr/>
                    <a:lstStyle/>
                    <a:p>
                      <a:r>
                        <a:rPr lang="nn-NO" sz="1400" b="1" dirty="0"/>
                        <a:t>45</a:t>
                      </a:r>
                    </a:p>
                  </a:txBody>
                  <a:tcPr anchor="ctr">
                    <a:noFill/>
                  </a:tcPr>
                </a:tc>
                <a:tc>
                  <a:txBody>
                    <a:bodyPr/>
                    <a:lstStyle/>
                    <a:p>
                      <a:r>
                        <a:rPr lang="nn-NO" sz="1400" dirty="0"/>
                        <a:t>2</a:t>
                      </a:r>
                    </a:p>
                  </a:txBody>
                  <a:tcPr anchor="ctr">
                    <a:noFill/>
                  </a:tcPr>
                </a:tc>
                <a:tc>
                  <a:txBody>
                    <a:bodyPr/>
                    <a:lstStyle/>
                    <a:p>
                      <a:r>
                        <a:rPr lang="nn-NO" sz="1400" dirty="0"/>
                        <a:t>3</a:t>
                      </a:r>
                    </a:p>
                  </a:txBody>
                  <a:tcPr anchor="ctr">
                    <a:noFill/>
                  </a:tcPr>
                </a:tc>
                <a:tc>
                  <a:txBody>
                    <a:bodyPr/>
                    <a:lstStyle/>
                    <a:p>
                      <a:r>
                        <a:rPr lang="nn-NO" sz="1400" dirty="0"/>
                        <a:t>4</a:t>
                      </a:r>
                    </a:p>
                  </a:txBody>
                  <a:tcPr anchor="ctr">
                    <a:noFill/>
                  </a:tcPr>
                </a:tc>
                <a:tc>
                  <a:txBody>
                    <a:bodyPr/>
                    <a:lstStyle/>
                    <a:p>
                      <a:r>
                        <a:rPr lang="nn-NO" sz="1400" dirty="0"/>
                        <a:t>5</a:t>
                      </a:r>
                    </a:p>
                  </a:txBody>
                  <a:tcPr anchor="ctr">
                    <a:noFill/>
                  </a:tcPr>
                </a:tc>
                <a:tc>
                  <a:txBody>
                    <a:bodyPr/>
                    <a:lstStyle/>
                    <a:p>
                      <a:r>
                        <a:rPr lang="nn-NO" sz="1400" dirty="0"/>
                        <a:t>6</a:t>
                      </a:r>
                    </a:p>
                  </a:txBody>
                  <a:tcPr anchor="ctr">
                    <a:noFill/>
                  </a:tcPr>
                </a:tc>
                <a:tc>
                  <a:txBody>
                    <a:bodyPr/>
                    <a:lstStyle/>
                    <a:p>
                      <a:r>
                        <a:rPr lang="nn-NO" sz="1400"/>
                        <a:t>7</a:t>
                      </a:r>
                    </a:p>
                  </a:txBody>
                  <a:tcPr anchor="ctr">
                    <a:noFill/>
                  </a:tcPr>
                </a:tc>
                <a:tc>
                  <a:txBody>
                    <a:bodyPr/>
                    <a:lstStyle/>
                    <a:p>
                      <a:r>
                        <a:rPr lang="nn-NO" sz="1400" dirty="0"/>
                        <a:t>8</a:t>
                      </a:r>
                    </a:p>
                  </a:txBody>
                  <a:tcPr anchor="ctr">
                    <a:noFill/>
                  </a:tcPr>
                </a:tc>
                <a:extLst>
                  <a:ext uri="{0D108BD9-81ED-4DB2-BD59-A6C34878D82A}">
                    <a16:rowId xmlns:a16="http://schemas.microsoft.com/office/drawing/2014/main" xmlns="" val="10005"/>
                  </a:ext>
                </a:extLst>
              </a:tr>
              <a:tr h="518319">
                <a:tc>
                  <a:txBody>
                    <a:bodyPr/>
                    <a:lstStyle/>
                    <a:p>
                      <a:r>
                        <a:rPr lang="nn-NO" sz="1400" b="1" dirty="0"/>
                        <a:t>46</a:t>
                      </a:r>
                    </a:p>
                  </a:txBody>
                  <a:tcPr anchor="ctr">
                    <a:noFill/>
                  </a:tcPr>
                </a:tc>
                <a:tc>
                  <a:txBody>
                    <a:bodyPr/>
                    <a:lstStyle/>
                    <a:p>
                      <a:r>
                        <a:rPr lang="nn-NO" sz="1400" dirty="0"/>
                        <a:t>9</a:t>
                      </a:r>
                    </a:p>
                  </a:txBody>
                  <a:tcPr anchor="ctr">
                    <a:noFill/>
                  </a:tcPr>
                </a:tc>
                <a:tc>
                  <a:txBody>
                    <a:bodyPr/>
                    <a:lstStyle/>
                    <a:p>
                      <a:r>
                        <a:rPr lang="nn-NO" sz="1400" dirty="0"/>
                        <a:t>10</a:t>
                      </a:r>
                    </a:p>
                  </a:txBody>
                  <a:tcPr anchor="ctr">
                    <a:noFill/>
                  </a:tcPr>
                </a:tc>
                <a:tc>
                  <a:txBody>
                    <a:bodyPr/>
                    <a:lstStyle/>
                    <a:p>
                      <a:r>
                        <a:rPr lang="nn-NO" sz="1400" dirty="0"/>
                        <a:t>11</a:t>
                      </a:r>
                    </a:p>
                  </a:txBody>
                  <a:tcPr anchor="ctr">
                    <a:solidFill>
                      <a:srgbClr val="00CC99">
                        <a:alpha val="51000"/>
                      </a:srgbClr>
                    </a:solidFill>
                  </a:tcPr>
                </a:tc>
                <a:tc>
                  <a:txBody>
                    <a:bodyPr/>
                    <a:lstStyle/>
                    <a:p>
                      <a:r>
                        <a:rPr lang="nn-NO" sz="1400" dirty="0"/>
                        <a:t>12</a:t>
                      </a:r>
                    </a:p>
                  </a:txBody>
                  <a:tcPr anchor="ctr">
                    <a:noFill/>
                  </a:tcPr>
                </a:tc>
                <a:tc>
                  <a:txBody>
                    <a:bodyPr/>
                    <a:lstStyle/>
                    <a:p>
                      <a:r>
                        <a:rPr lang="nn-NO" sz="1400" dirty="0"/>
                        <a:t>13</a:t>
                      </a:r>
                    </a:p>
                  </a:txBody>
                  <a:tcPr anchor="ctr">
                    <a:noFill/>
                  </a:tcPr>
                </a:tc>
                <a:tc>
                  <a:txBody>
                    <a:bodyPr/>
                    <a:lstStyle/>
                    <a:p>
                      <a:r>
                        <a:rPr lang="nn-NO" sz="1400" dirty="0"/>
                        <a:t>14</a:t>
                      </a:r>
                    </a:p>
                  </a:txBody>
                  <a:tcPr anchor="ctr">
                    <a:noFill/>
                  </a:tcPr>
                </a:tc>
                <a:tc>
                  <a:txBody>
                    <a:bodyPr/>
                    <a:lstStyle/>
                    <a:p>
                      <a:r>
                        <a:rPr lang="nn-NO" sz="1400" dirty="0"/>
                        <a:t>15</a:t>
                      </a:r>
                    </a:p>
                  </a:txBody>
                  <a:tcPr anchor="ctr">
                    <a:noFill/>
                  </a:tcPr>
                </a:tc>
                <a:extLst>
                  <a:ext uri="{0D108BD9-81ED-4DB2-BD59-A6C34878D82A}">
                    <a16:rowId xmlns:a16="http://schemas.microsoft.com/office/drawing/2014/main" xmlns="" val="10002"/>
                  </a:ext>
                </a:extLst>
              </a:tr>
              <a:tr h="491396">
                <a:tc>
                  <a:txBody>
                    <a:bodyPr/>
                    <a:lstStyle/>
                    <a:p>
                      <a:r>
                        <a:rPr lang="nn-NO" sz="1400" b="1" dirty="0"/>
                        <a:t>47</a:t>
                      </a:r>
                    </a:p>
                  </a:txBody>
                  <a:tcPr anchor="ctr">
                    <a:noFill/>
                  </a:tcPr>
                </a:tc>
                <a:tc>
                  <a:txBody>
                    <a:bodyPr/>
                    <a:lstStyle/>
                    <a:p>
                      <a:r>
                        <a:rPr lang="nn-NO" sz="1400"/>
                        <a:t>16</a:t>
                      </a:r>
                    </a:p>
                  </a:txBody>
                  <a:tcPr anchor="ctr">
                    <a:noFill/>
                  </a:tcPr>
                </a:tc>
                <a:tc>
                  <a:txBody>
                    <a:bodyPr/>
                    <a:lstStyle/>
                    <a:p>
                      <a:r>
                        <a:rPr lang="nn-NO" sz="1400"/>
                        <a:t>17</a:t>
                      </a:r>
                    </a:p>
                  </a:txBody>
                  <a:tcPr anchor="ctr">
                    <a:noFill/>
                  </a:tcPr>
                </a:tc>
                <a:tc>
                  <a:txBody>
                    <a:bodyPr/>
                    <a:lstStyle/>
                    <a:p>
                      <a:r>
                        <a:rPr lang="nn-NO" sz="1400"/>
                        <a:t>18</a:t>
                      </a:r>
                    </a:p>
                  </a:txBody>
                  <a:tcPr anchor="ctr">
                    <a:noFill/>
                  </a:tcPr>
                </a:tc>
                <a:tc>
                  <a:txBody>
                    <a:bodyPr/>
                    <a:lstStyle/>
                    <a:p>
                      <a:r>
                        <a:rPr lang="nn-NO" sz="1400" dirty="0"/>
                        <a:t>19</a:t>
                      </a:r>
                    </a:p>
                  </a:txBody>
                  <a:tcPr anchor="ctr">
                    <a:noFill/>
                  </a:tcPr>
                </a:tc>
                <a:tc>
                  <a:txBody>
                    <a:bodyPr/>
                    <a:lstStyle/>
                    <a:p>
                      <a:r>
                        <a:rPr lang="nn-NO" sz="1400" dirty="0"/>
                        <a:t>20</a:t>
                      </a:r>
                    </a:p>
                  </a:txBody>
                  <a:tcPr anchor="ctr">
                    <a:noFill/>
                  </a:tcPr>
                </a:tc>
                <a:tc>
                  <a:txBody>
                    <a:bodyPr/>
                    <a:lstStyle/>
                    <a:p>
                      <a:r>
                        <a:rPr lang="nn-NO" sz="1400" dirty="0"/>
                        <a:t>21</a:t>
                      </a:r>
                    </a:p>
                  </a:txBody>
                  <a:tcPr anchor="ctr">
                    <a:noFill/>
                  </a:tcPr>
                </a:tc>
                <a:tc>
                  <a:txBody>
                    <a:bodyPr/>
                    <a:lstStyle/>
                    <a:p>
                      <a:r>
                        <a:rPr lang="nn-NO" sz="1400" dirty="0"/>
                        <a:t>22</a:t>
                      </a:r>
                    </a:p>
                  </a:txBody>
                  <a:tcPr anchor="ctr">
                    <a:noFill/>
                  </a:tcPr>
                </a:tc>
                <a:extLst>
                  <a:ext uri="{0D108BD9-81ED-4DB2-BD59-A6C34878D82A}">
                    <a16:rowId xmlns:a16="http://schemas.microsoft.com/office/drawing/2014/main" xmlns="" val="10003"/>
                  </a:ext>
                </a:extLst>
              </a:tr>
              <a:tr h="562475">
                <a:tc>
                  <a:txBody>
                    <a:bodyPr/>
                    <a:lstStyle/>
                    <a:p>
                      <a:r>
                        <a:rPr lang="nn-NO" sz="1400" b="1" dirty="0" smtClean="0"/>
                        <a:t>48</a:t>
                      </a:r>
                      <a:endParaRPr lang="nn-NO" sz="1400" b="1" dirty="0"/>
                    </a:p>
                  </a:txBody>
                  <a:tcPr anchor="ctr">
                    <a:lnB w="12700" cap="flat" cmpd="sng" algn="ctr">
                      <a:solidFill>
                        <a:schemeClr val="tx1"/>
                      </a:solidFill>
                      <a:prstDash val="solid"/>
                      <a:round/>
                      <a:headEnd type="none" w="med" len="med"/>
                      <a:tailEnd type="none" w="med" len="med"/>
                    </a:lnB>
                    <a:noFill/>
                  </a:tcPr>
                </a:tc>
                <a:tc>
                  <a:txBody>
                    <a:bodyPr/>
                    <a:lstStyle/>
                    <a:p>
                      <a:r>
                        <a:rPr lang="nn-NO" sz="1400" dirty="0" smtClean="0"/>
                        <a:t>23</a:t>
                      </a:r>
                      <a:endParaRPr lang="nn-NO" sz="1400" dirty="0"/>
                    </a:p>
                  </a:txBody>
                  <a:tcPr anchor="ctr">
                    <a:lnB w="12700" cap="flat" cmpd="sng" algn="ctr">
                      <a:solidFill>
                        <a:schemeClr val="tx1"/>
                      </a:solidFill>
                      <a:prstDash val="solid"/>
                      <a:round/>
                      <a:headEnd type="none" w="med" len="med"/>
                      <a:tailEnd type="none" w="med" len="med"/>
                    </a:lnB>
                    <a:noFill/>
                  </a:tcPr>
                </a:tc>
                <a:tc>
                  <a:txBody>
                    <a:bodyPr/>
                    <a:lstStyle/>
                    <a:p>
                      <a:r>
                        <a:rPr lang="nn-NO" sz="1400" dirty="0" smtClean="0"/>
                        <a:t>24</a:t>
                      </a:r>
                      <a:endParaRPr lang="nn-NO" sz="1400" dirty="0"/>
                    </a:p>
                  </a:txBody>
                  <a:tcPr anchor="ctr">
                    <a:lnB w="12700" cap="flat" cmpd="sng" algn="ctr">
                      <a:solidFill>
                        <a:schemeClr val="tx1"/>
                      </a:solidFill>
                      <a:prstDash val="solid"/>
                      <a:round/>
                      <a:headEnd type="none" w="med" len="med"/>
                      <a:tailEnd type="none" w="med" len="med"/>
                    </a:lnB>
                    <a:noFill/>
                  </a:tcPr>
                </a:tc>
                <a:tc>
                  <a:txBody>
                    <a:bodyPr/>
                    <a:lstStyle/>
                    <a:p>
                      <a:r>
                        <a:rPr lang="nn-NO" sz="1400" dirty="0" smtClean="0"/>
                        <a:t>25</a:t>
                      </a:r>
                      <a:endParaRPr lang="nn-NO" sz="1400" dirty="0"/>
                    </a:p>
                  </a:txBody>
                  <a:tcPr anchor="ctr">
                    <a:lnB w="12700" cap="flat" cmpd="sng" algn="ctr">
                      <a:solidFill>
                        <a:schemeClr val="tx1"/>
                      </a:solidFill>
                      <a:prstDash val="solid"/>
                      <a:round/>
                      <a:headEnd type="none" w="med" len="med"/>
                      <a:tailEnd type="none" w="med" len="med"/>
                    </a:lnB>
                    <a:noFill/>
                  </a:tcPr>
                </a:tc>
                <a:tc>
                  <a:txBody>
                    <a:bodyPr/>
                    <a:lstStyle/>
                    <a:p>
                      <a:r>
                        <a:rPr lang="nn-NO" sz="1400" dirty="0" smtClean="0"/>
                        <a:t>26</a:t>
                      </a:r>
                      <a:endParaRPr lang="nn-NO" sz="1400" dirty="0"/>
                    </a:p>
                  </a:txBody>
                  <a:tcPr anchor="ctr">
                    <a:lnB w="12700" cap="flat" cmpd="sng" algn="ctr">
                      <a:solidFill>
                        <a:schemeClr val="tx1"/>
                      </a:solidFill>
                      <a:prstDash val="solid"/>
                      <a:round/>
                      <a:headEnd type="none" w="med" len="med"/>
                      <a:tailEnd type="none" w="med" len="med"/>
                    </a:lnB>
                    <a:solidFill>
                      <a:srgbClr val="FF7C80"/>
                    </a:solidFill>
                  </a:tcPr>
                </a:tc>
                <a:tc>
                  <a:txBody>
                    <a:bodyPr/>
                    <a:lstStyle/>
                    <a:p>
                      <a:r>
                        <a:rPr lang="nn-NO" sz="1400" dirty="0" smtClean="0"/>
                        <a:t>27</a:t>
                      </a:r>
                      <a:endParaRPr lang="nn-NO" sz="1400" dirty="0"/>
                    </a:p>
                  </a:txBody>
                  <a:tcPr anchor="ctr">
                    <a:lnB w="12700" cap="flat" cmpd="sng" algn="ctr">
                      <a:solidFill>
                        <a:schemeClr val="tx1"/>
                      </a:solidFill>
                      <a:prstDash val="solid"/>
                      <a:round/>
                      <a:headEnd type="none" w="med" len="med"/>
                      <a:tailEnd type="none" w="med" len="med"/>
                    </a:lnB>
                    <a:noFill/>
                  </a:tcPr>
                </a:tc>
                <a:tc>
                  <a:txBody>
                    <a:bodyPr/>
                    <a:lstStyle/>
                    <a:p>
                      <a:r>
                        <a:rPr lang="nn-NO" sz="1400" dirty="0" smtClean="0"/>
                        <a:t>8</a:t>
                      </a:r>
                      <a:endParaRPr lang="nn-NO" sz="1400" dirty="0"/>
                    </a:p>
                  </a:txBody>
                  <a:tcPr anchor="ctr">
                    <a:lnB w="12700" cap="flat" cmpd="sng" algn="ctr">
                      <a:solidFill>
                        <a:schemeClr val="tx1"/>
                      </a:solidFill>
                      <a:prstDash val="solid"/>
                      <a:round/>
                      <a:headEnd type="none" w="med" len="med"/>
                      <a:tailEnd type="none" w="med" len="med"/>
                    </a:lnB>
                    <a:noFill/>
                  </a:tcPr>
                </a:tc>
                <a:tc>
                  <a:txBody>
                    <a:bodyPr/>
                    <a:lstStyle/>
                    <a:p>
                      <a:r>
                        <a:rPr lang="nn-NO" sz="1400" dirty="0" smtClean="0"/>
                        <a:t>29</a:t>
                      </a:r>
                      <a:endParaRPr lang="nn-NO" sz="1400" dirty="0"/>
                    </a:p>
                  </a:txBody>
                  <a:tcPr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4"/>
                  </a:ext>
                </a:extLst>
              </a:tr>
              <a:tr h="321414">
                <a:tc>
                  <a:txBody>
                    <a:bodyPr/>
                    <a:lstStyle/>
                    <a:p>
                      <a:r>
                        <a:rPr lang="nn-NO" sz="1400" b="1" dirty="0" smtClean="0"/>
                        <a:t>49</a:t>
                      </a:r>
                      <a:endParaRPr lang="nn-NO" sz="1400" b="1" dirty="0"/>
                    </a:p>
                  </a:txBody>
                  <a:tcPr anchor="ctr">
                    <a:lnT w="12700" cap="flat" cmpd="sng" algn="ctr">
                      <a:solidFill>
                        <a:schemeClr val="tx1"/>
                      </a:solidFill>
                      <a:prstDash val="solid"/>
                      <a:round/>
                      <a:headEnd type="none" w="med" len="med"/>
                      <a:tailEnd type="none" w="med" len="med"/>
                    </a:lnT>
                    <a:noFill/>
                  </a:tcPr>
                </a:tc>
                <a:tc>
                  <a:txBody>
                    <a:bodyPr/>
                    <a:lstStyle/>
                    <a:p>
                      <a:r>
                        <a:rPr lang="nn-NO" sz="1400" dirty="0" smtClean="0"/>
                        <a:t>30</a:t>
                      </a:r>
                      <a:endParaRPr lang="nn-NO" sz="1400" dirty="0"/>
                    </a:p>
                  </a:txBody>
                  <a:tcPr anchor="ctr">
                    <a:lnT w="12700" cap="flat" cmpd="sng" algn="ctr">
                      <a:solidFill>
                        <a:schemeClr val="tx1"/>
                      </a:solidFill>
                      <a:prstDash val="solid"/>
                      <a:round/>
                      <a:headEnd type="none" w="med" len="med"/>
                      <a:tailEnd type="none" w="med" len="med"/>
                    </a:lnT>
                    <a:noFill/>
                  </a:tcPr>
                </a:tc>
                <a:tc>
                  <a:txBody>
                    <a:bodyPr/>
                    <a:lstStyle/>
                    <a:p>
                      <a:endParaRPr lang="nn-NO" sz="1400" dirty="0"/>
                    </a:p>
                  </a:txBody>
                  <a:tcPr anchor="ctr">
                    <a:lnT w="12700" cap="flat" cmpd="sng" algn="ctr">
                      <a:solidFill>
                        <a:schemeClr val="tx1"/>
                      </a:solidFill>
                      <a:prstDash val="solid"/>
                      <a:round/>
                      <a:headEnd type="none" w="med" len="med"/>
                      <a:tailEnd type="none" w="med" len="med"/>
                    </a:lnT>
                    <a:noFill/>
                  </a:tcPr>
                </a:tc>
                <a:tc>
                  <a:txBody>
                    <a:bodyPr/>
                    <a:lstStyle/>
                    <a:p>
                      <a:endParaRPr lang="nn-NO" sz="1400" dirty="0"/>
                    </a:p>
                  </a:txBody>
                  <a:tcPr anchor="ctr">
                    <a:lnT w="12700" cap="flat" cmpd="sng" algn="ctr">
                      <a:solidFill>
                        <a:schemeClr val="tx1"/>
                      </a:solidFill>
                      <a:prstDash val="solid"/>
                      <a:round/>
                      <a:headEnd type="none" w="med" len="med"/>
                      <a:tailEnd type="none" w="med" len="med"/>
                    </a:lnT>
                    <a:noFill/>
                  </a:tcPr>
                </a:tc>
                <a:tc>
                  <a:txBody>
                    <a:bodyPr/>
                    <a:lstStyle/>
                    <a:p>
                      <a:endParaRPr lang="nn-NO" sz="1400" dirty="0"/>
                    </a:p>
                  </a:txBody>
                  <a:tcPr anchor="ctr">
                    <a:lnT w="12700" cap="flat" cmpd="sng" algn="ctr">
                      <a:solidFill>
                        <a:schemeClr val="tx1"/>
                      </a:solidFill>
                      <a:prstDash val="solid"/>
                      <a:round/>
                      <a:headEnd type="none" w="med" len="med"/>
                      <a:tailEnd type="none" w="med" len="med"/>
                    </a:lnT>
                    <a:noFill/>
                  </a:tcPr>
                </a:tc>
                <a:tc>
                  <a:txBody>
                    <a:bodyPr/>
                    <a:lstStyle/>
                    <a:p>
                      <a:endParaRPr lang="nn-NO" sz="1400" dirty="0"/>
                    </a:p>
                  </a:txBody>
                  <a:tcPr anchor="ctr">
                    <a:lnT w="12700" cap="flat" cmpd="sng" algn="ctr">
                      <a:solidFill>
                        <a:schemeClr val="tx1"/>
                      </a:solidFill>
                      <a:prstDash val="solid"/>
                      <a:round/>
                      <a:headEnd type="none" w="med" len="med"/>
                      <a:tailEnd type="none" w="med" len="med"/>
                    </a:lnT>
                    <a:noFill/>
                  </a:tcPr>
                </a:tc>
                <a:tc>
                  <a:txBody>
                    <a:bodyPr/>
                    <a:lstStyle/>
                    <a:p>
                      <a:endParaRPr lang="nn-NO" sz="1400" dirty="0"/>
                    </a:p>
                  </a:txBody>
                  <a:tcPr anchor="ctr">
                    <a:lnT w="12700" cap="flat" cmpd="sng" algn="ctr">
                      <a:solidFill>
                        <a:schemeClr val="tx1"/>
                      </a:solidFill>
                      <a:prstDash val="solid"/>
                      <a:round/>
                      <a:headEnd type="none" w="med" len="med"/>
                      <a:tailEnd type="none" w="med" len="med"/>
                    </a:lnT>
                    <a:noFill/>
                  </a:tcPr>
                </a:tc>
                <a:tc>
                  <a:txBody>
                    <a:bodyPr/>
                    <a:lstStyle/>
                    <a:p>
                      <a:endParaRPr lang="nn-NO" sz="1400" dirty="0"/>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06"/>
                  </a:ext>
                </a:extLst>
              </a:tr>
            </a:tbl>
          </a:graphicData>
        </a:graphic>
      </p:graphicFrame>
      <p:sp>
        <p:nvSpPr>
          <p:cNvPr id="9" name="Title 8"/>
          <p:cNvSpPr>
            <a:spLocks noGrp="1"/>
          </p:cNvSpPr>
          <p:nvPr>
            <p:ph type="ctrTitle" idx="4294967295"/>
          </p:nvPr>
        </p:nvSpPr>
        <p:spPr bwMode="white">
          <a:xfrm>
            <a:off x="5696821" y="2091325"/>
            <a:ext cx="1966854" cy="287631"/>
          </a:xfrm>
        </p:spPr>
        <p:txBody>
          <a:bodyPr rtlCol="0">
            <a:noAutofit/>
          </a:bodyPr>
          <a:lstStyle/>
          <a:p>
            <a:pPr algn="ctr" eaLnBrk="1" fontAlgn="auto" hangingPunct="1">
              <a:spcBef>
                <a:spcPts val="0"/>
              </a:spcBef>
              <a:spcAft>
                <a:spcPts val="0"/>
              </a:spcAft>
              <a:defRPr/>
            </a:pPr>
            <a:r>
              <a:rPr lang="nn-NO" sz="1400" dirty="0" smtClean="0"/>
              <a:t>Foreldresamtale</a:t>
            </a:r>
            <a:endParaRPr lang="nb-NO" sz="2000" b="1" noProof="1">
              <a:latin typeface="Arial"/>
              <a:ea typeface="+mj-ea"/>
            </a:endParaRPr>
          </a:p>
        </p:txBody>
      </p:sp>
      <p:sp>
        <p:nvSpPr>
          <p:cNvPr id="12350" name="TekstSylinder 3"/>
          <p:cNvSpPr txBox="1">
            <a:spLocks noChangeArrowheads="1"/>
          </p:cNvSpPr>
          <p:nvPr/>
        </p:nvSpPr>
        <p:spPr bwMode="auto">
          <a:xfrm>
            <a:off x="5209117" y="112687"/>
            <a:ext cx="3794877" cy="1631216"/>
          </a:xfrm>
          <a:prstGeom prst="rect">
            <a:avLst/>
          </a:prstGeom>
          <a:noFill/>
          <a:ln w="9525">
            <a:noFill/>
            <a:miter lim="800000"/>
            <a:headEnd/>
            <a:tailEnd/>
          </a:ln>
        </p:spPr>
        <p:txBody>
          <a:bodyPr wrap="square">
            <a:spAutoFit/>
          </a:bodyPr>
          <a:lstStyle/>
          <a:p>
            <a:pPr eaLnBrk="1" hangingPunct="1">
              <a:lnSpc>
                <a:spcPct val="150000"/>
              </a:lnSpc>
              <a:defRPr/>
            </a:pPr>
            <a:r>
              <a:rPr lang="nn-NO" altLang="nb-NO" sz="1400" dirty="0" smtClean="0"/>
              <a:t>November er </a:t>
            </a:r>
            <a:r>
              <a:rPr lang="nn-NO" altLang="nb-NO" sz="1400" dirty="0"/>
              <a:t>månaden der vi gler oss </a:t>
            </a:r>
            <a:endParaRPr lang="nn-NO" altLang="nb-NO" sz="1400" dirty="0" smtClean="0"/>
          </a:p>
          <a:p>
            <a:pPr eaLnBrk="1" hangingPunct="1">
              <a:lnSpc>
                <a:spcPct val="150000"/>
              </a:lnSpc>
              <a:defRPr/>
            </a:pPr>
            <a:r>
              <a:rPr lang="nn-NO" altLang="nb-NO" sz="1400" dirty="0" smtClean="0"/>
              <a:t>saman </a:t>
            </a:r>
            <a:r>
              <a:rPr lang="nn-NO" altLang="nb-NO" sz="1400" dirty="0"/>
              <a:t>og </a:t>
            </a:r>
            <a:r>
              <a:rPr lang="nn-NO" altLang="nb-NO" sz="1400" dirty="0" smtClean="0"/>
              <a:t>førebur </a:t>
            </a:r>
            <a:r>
              <a:rPr lang="nn-NO" altLang="nb-NO" sz="1400" dirty="0"/>
              <a:t>oss på tida som kjem ved </a:t>
            </a:r>
            <a:r>
              <a:rPr lang="nn-NO" altLang="nb-NO" sz="1400" dirty="0" smtClean="0"/>
              <a:t>å</a:t>
            </a:r>
          </a:p>
          <a:p>
            <a:pPr eaLnBrk="1" hangingPunct="1">
              <a:lnSpc>
                <a:spcPct val="150000"/>
              </a:lnSpc>
              <a:defRPr/>
            </a:pPr>
            <a:r>
              <a:rPr lang="nn-NO" altLang="nb-NO" sz="1400" dirty="0" smtClean="0"/>
              <a:t>synge</a:t>
            </a:r>
            <a:r>
              <a:rPr lang="nn-NO" altLang="nb-NO" sz="1400" dirty="0"/>
              <a:t>, </a:t>
            </a:r>
            <a:r>
              <a:rPr lang="nn-NO" altLang="nb-NO" sz="1400" dirty="0" smtClean="0"/>
              <a:t>bake, pynte </a:t>
            </a:r>
            <a:r>
              <a:rPr lang="nn-NO" altLang="nb-NO" sz="1400" dirty="0"/>
              <a:t> </a:t>
            </a:r>
            <a:r>
              <a:rPr lang="nn-NO" altLang="nb-NO" sz="1400" dirty="0" smtClean="0"/>
              <a:t>                                                    </a:t>
            </a:r>
          </a:p>
          <a:p>
            <a:pPr eaLnBrk="1" hangingPunct="1">
              <a:lnSpc>
                <a:spcPct val="150000"/>
              </a:lnSpc>
              <a:defRPr/>
            </a:pPr>
            <a:r>
              <a:rPr lang="nn-NO" altLang="nb-NO" sz="1400" dirty="0" smtClean="0"/>
              <a:t>             og </a:t>
            </a:r>
            <a:r>
              <a:rPr lang="nn-NO" altLang="nb-NO" sz="1400" dirty="0"/>
              <a:t>lage </a:t>
            </a:r>
            <a:r>
              <a:rPr lang="nn-NO" altLang="nb-NO" sz="1400" dirty="0" smtClean="0"/>
              <a:t>julegåver</a:t>
            </a:r>
            <a:r>
              <a:rPr lang="nn-NO" altLang="nb-NO" sz="1400" dirty="0"/>
              <a:t>.  </a:t>
            </a:r>
            <a:endParaRPr lang="nn-NO" sz="1600" dirty="0">
              <a:latin typeface="Arial" panose="020B0604020202020204" pitchFamily="34" charset="0"/>
            </a:endParaRPr>
          </a:p>
          <a:p>
            <a:pPr eaLnBrk="1" hangingPunct="1">
              <a:defRPr/>
            </a:pPr>
            <a:endParaRPr lang="nn-NO" sz="1600" dirty="0"/>
          </a:p>
        </p:txBody>
      </p:sp>
      <p:sp>
        <p:nvSpPr>
          <p:cNvPr id="3" name="Rektangel 2"/>
          <p:cNvSpPr/>
          <p:nvPr/>
        </p:nvSpPr>
        <p:spPr>
          <a:xfrm>
            <a:off x="4612034" y="5919985"/>
            <a:ext cx="4045228" cy="338554"/>
          </a:xfrm>
          <a:prstGeom prst="rect">
            <a:avLst/>
          </a:prstGeom>
          <a:solidFill>
            <a:srgbClr val="FF7C80"/>
          </a:solidFill>
        </p:spPr>
        <p:txBody>
          <a:bodyPr wrap="square">
            <a:spAutoFit/>
          </a:bodyPr>
          <a:lstStyle/>
          <a:p>
            <a:pPr eaLnBrk="1" hangingPunct="1">
              <a:defRPr/>
            </a:pPr>
            <a:r>
              <a:rPr lang="nn-NO" sz="1600" u="sng" dirty="0" smtClean="0"/>
              <a:t>Innlevering av juleferielapp 26.11-20….</a:t>
            </a:r>
          </a:p>
        </p:txBody>
      </p:sp>
      <p:sp>
        <p:nvSpPr>
          <p:cNvPr id="7" name="TekstSylinder 6"/>
          <p:cNvSpPr txBox="1"/>
          <p:nvPr/>
        </p:nvSpPr>
        <p:spPr>
          <a:xfrm>
            <a:off x="251520" y="671222"/>
            <a:ext cx="4188535" cy="2031325"/>
          </a:xfrm>
          <a:prstGeom prst="rect">
            <a:avLst/>
          </a:prstGeom>
          <a:noFill/>
        </p:spPr>
        <p:txBody>
          <a:bodyPr wrap="square" rtlCol="0">
            <a:spAutoFit/>
          </a:bodyPr>
          <a:lstStyle/>
          <a:p>
            <a:r>
              <a:rPr lang="nn-NO" sz="1400" b="1" u="sng" dirty="0" smtClean="0"/>
              <a:t>Tema: Ver, klede</a:t>
            </a:r>
          </a:p>
          <a:p>
            <a:r>
              <a:rPr lang="nn-NO" sz="1400" b="1" u="sng" dirty="0" smtClean="0"/>
              <a:t> </a:t>
            </a:r>
            <a:endParaRPr lang="nn-NO" sz="1400" b="1" dirty="0" smtClean="0"/>
          </a:p>
          <a:p>
            <a:r>
              <a:rPr lang="nn-NO" sz="1400" b="1" dirty="0" smtClean="0"/>
              <a:t>Mål for perioden:</a:t>
            </a:r>
          </a:p>
          <a:p>
            <a:pPr marL="171450" indent="-171450">
              <a:buFont typeface="Arial" panose="020B0604020202020204" pitchFamily="34" charset="0"/>
              <a:buChar char="•"/>
            </a:pPr>
            <a:r>
              <a:rPr lang="nn-NO" sz="1200" dirty="0" smtClean="0"/>
              <a:t>Barna får oppleve spenning og glede ved </a:t>
            </a:r>
            <a:r>
              <a:rPr lang="nn-NO" sz="1200" dirty="0"/>
              <a:t> </a:t>
            </a:r>
            <a:r>
              <a:rPr lang="nn-NO" sz="1200" dirty="0" smtClean="0"/>
              <a:t>høgtlesing, forteljing, song og samtale knytt til tema.</a:t>
            </a:r>
          </a:p>
          <a:p>
            <a:pPr marL="171450" indent="-171450">
              <a:buFont typeface="Arial" panose="020B0604020202020204" pitchFamily="34" charset="0"/>
              <a:buChar char="•"/>
            </a:pPr>
            <a:r>
              <a:rPr lang="nn-NO" sz="1200" dirty="0" smtClean="0"/>
              <a:t>Personale skal leggje til rette for samarbeid gjennom leikande, kreativ og estetisk aktivitet.</a:t>
            </a:r>
          </a:p>
          <a:p>
            <a:pPr marL="171450" indent="-171450">
              <a:buFont typeface="Arial" panose="020B0604020202020204" pitchFamily="34" charset="0"/>
              <a:buChar char="•"/>
            </a:pPr>
            <a:r>
              <a:rPr lang="nn-NO" sz="1200" dirty="0" smtClean="0"/>
              <a:t>Barna erfarer og lærer viktigheita av å kle seg rett.</a:t>
            </a:r>
          </a:p>
          <a:p>
            <a:pPr marL="171450" indent="-171450">
              <a:buFont typeface="Arial" panose="020B0604020202020204" pitchFamily="34" charset="0"/>
              <a:buChar char="•"/>
            </a:pPr>
            <a:r>
              <a:rPr lang="nn-NO" sz="1200" dirty="0" smtClean="0"/>
              <a:t>I høve inkluderande miljø har vi fokus på </a:t>
            </a:r>
            <a:r>
              <a:rPr lang="nn-NO" sz="1200" dirty="0" err="1" smtClean="0"/>
              <a:t>prososial</a:t>
            </a:r>
            <a:r>
              <a:rPr lang="nn-NO" sz="1200" dirty="0" smtClean="0"/>
              <a:t> </a:t>
            </a:r>
            <a:r>
              <a:rPr lang="nn-NO" sz="1200" dirty="0" err="1" smtClean="0"/>
              <a:t>adferd</a:t>
            </a:r>
            <a:r>
              <a:rPr lang="nn-NO" sz="1200" dirty="0" smtClean="0"/>
              <a:t>.</a:t>
            </a:r>
          </a:p>
        </p:txBody>
      </p:sp>
      <p:sp>
        <p:nvSpPr>
          <p:cNvPr id="38989" name="Plassholder for lysbildenummer 1"/>
          <p:cNvSpPr>
            <a:spLocks noGrp="1"/>
          </p:cNvSpPr>
          <p:nvPr>
            <p:ph type="sldNum" sz="quarter" idx="12"/>
          </p:nvPr>
        </p:nvSpPr>
        <p:spPr bwMode="auto">
          <a:xfrm>
            <a:off x="8708218" y="6492875"/>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A8600DF8-F681-445E-AF1C-EFEF02C10DEE}" type="slidenum">
              <a:rPr lang="nn-NO" altLang="nb-NO">
                <a:solidFill>
                  <a:schemeClr val="tx2"/>
                </a:solidFill>
                <a:latin typeface="Arial" charset="0"/>
              </a:rPr>
              <a:pPr>
                <a:spcBef>
                  <a:spcPct val="0"/>
                </a:spcBef>
                <a:spcAft>
                  <a:spcPct val="0"/>
                </a:spcAft>
                <a:buClrTx/>
                <a:buFontTx/>
                <a:buNone/>
              </a:pPr>
              <a:t>28</a:t>
            </a:fld>
            <a:endParaRPr lang="nn-NO" altLang="nb-NO" dirty="0">
              <a:solidFill>
                <a:schemeClr val="tx2"/>
              </a:solidFill>
              <a:latin typeface="Arial" charset="0"/>
            </a:endParaRPr>
          </a:p>
        </p:txBody>
      </p:sp>
      <p:sp>
        <p:nvSpPr>
          <p:cNvPr id="16" name="TekstSylinder 15"/>
          <p:cNvSpPr txBox="1"/>
          <p:nvPr/>
        </p:nvSpPr>
        <p:spPr>
          <a:xfrm>
            <a:off x="251520" y="153828"/>
            <a:ext cx="4930985" cy="369332"/>
          </a:xfrm>
          <a:prstGeom prst="rect">
            <a:avLst/>
          </a:prstGeom>
          <a:solidFill>
            <a:srgbClr val="B9C8EB"/>
          </a:solidFill>
        </p:spPr>
        <p:txBody>
          <a:bodyPr wrap="square" rtlCol="0">
            <a:spAutoFit/>
          </a:bodyPr>
          <a:lstStyle/>
          <a:p>
            <a:r>
              <a:rPr lang="nn-NO" altLang="nb-NO" b="1" dirty="0">
                <a:solidFill>
                  <a:prstClr val="black"/>
                </a:solidFill>
              </a:rPr>
              <a:t>PERIODEPLAN </a:t>
            </a:r>
            <a:r>
              <a:rPr lang="nn-NO" altLang="nb-NO" b="1" dirty="0" smtClean="0">
                <a:solidFill>
                  <a:prstClr val="black"/>
                </a:solidFill>
              </a:rPr>
              <a:t>FOR</a:t>
            </a:r>
            <a:r>
              <a:rPr lang="nn-NO" altLang="nb-NO" b="1" noProof="1"/>
              <a:t> </a:t>
            </a:r>
            <a:r>
              <a:rPr lang="nn-NO" altLang="nb-NO" b="1" noProof="1" smtClean="0"/>
              <a:t>NOVEMBER</a:t>
            </a:r>
            <a:r>
              <a:rPr lang="nn-NO" altLang="nb-NO" b="1" noProof="1" smtClean="0">
                <a:cs typeface="Trebuchet MS" pitchFamily="34" charset="0"/>
              </a:rPr>
              <a:t> 2020</a:t>
            </a:r>
          </a:p>
        </p:txBody>
      </p:sp>
      <p:sp>
        <p:nvSpPr>
          <p:cNvPr id="17" name="TekstSylinder 16"/>
          <p:cNvSpPr txBox="1"/>
          <p:nvPr/>
        </p:nvSpPr>
        <p:spPr>
          <a:xfrm>
            <a:off x="123119" y="2755907"/>
            <a:ext cx="4504530" cy="2031325"/>
          </a:xfrm>
          <a:prstGeom prst="rect">
            <a:avLst/>
          </a:prstGeom>
          <a:noFill/>
        </p:spPr>
        <p:txBody>
          <a:bodyPr wrap="square" rtlCol="0">
            <a:spAutoFit/>
          </a:bodyPr>
          <a:lstStyle/>
          <a:p>
            <a:pPr lvl="0"/>
            <a:r>
              <a:rPr lang="nn-NO" sz="1400" u="sng" dirty="0">
                <a:solidFill>
                  <a:prstClr val="black"/>
                </a:solidFill>
              </a:rPr>
              <a:t>Slik jobbar vi på </a:t>
            </a:r>
            <a:r>
              <a:rPr lang="nn-NO" sz="1400" u="sng" dirty="0" smtClean="0">
                <a:solidFill>
                  <a:prstClr val="black"/>
                </a:solidFill>
              </a:rPr>
              <a:t>Nøtteliten</a:t>
            </a:r>
          </a:p>
          <a:p>
            <a:pPr marL="285750" lvl="0" indent="-285750">
              <a:buFont typeface="Arial" panose="020B0604020202020204" pitchFamily="34" charset="0"/>
              <a:buChar char="•"/>
            </a:pPr>
            <a:r>
              <a:rPr lang="nn-NO" sz="1200" dirty="0" smtClean="0">
                <a:solidFill>
                  <a:prstClr val="black"/>
                </a:solidFill>
              </a:rPr>
              <a:t>Vi jobbar med å kategorisere namn på dei ulike kleda våre.</a:t>
            </a:r>
          </a:p>
          <a:p>
            <a:pPr marL="285750" lvl="0" indent="-285750">
              <a:buFont typeface="Arial" panose="020B0604020202020204" pitchFamily="34" charset="0"/>
              <a:buChar char="•"/>
            </a:pPr>
            <a:r>
              <a:rPr lang="nn-NO" sz="1200" dirty="0" smtClean="0">
                <a:solidFill>
                  <a:prstClr val="black"/>
                </a:solidFill>
              </a:rPr>
              <a:t>Personale legg til rette slik at borna kan hjelpe kvarandre</a:t>
            </a:r>
          </a:p>
          <a:p>
            <a:pPr marL="285750" lvl="0" indent="-285750">
              <a:buFont typeface="Arial" panose="020B0604020202020204" pitchFamily="34" charset="0"/>
              <a:buChar char="•"/>
            </a:pPr>
            <a:r>
              <a:rPr lang="nn-NO" sz="1200" dirty="0" smtClean="0">
                <a:solidFill>
                  <a:prstClr val="black"/>
                </a:solidFill>
              </a:rPr>
              <a:t>Brukar litteratur til tema ver og klede.</a:t>
            </a:r>
          </a:p>
          <a:p>
            <a:pPr marL="285750" lvl="0" indent="-285750">
              <a:buFont typeface="Arial" panose="020B0604020202020204" pitchFamily="34" charset="0"/>
              <a:buChar char="•"/>
            </a:pPr>
            <a:r>
              <a:rPr lang="nn-NO" sz="1200" dirty="0" smtClean="0">
                <a:solidFill>
                  <a:prstClr val="black"/>
                </a:solidFill>
              </a:rPr>
              <a:t>Personale legg til rette for samarbeid og korleis vi skal vere med kvarandre </a:t>
            </a:r>
            <a:endParaRPr lang="nn-NO" sz="1200" dirty="0">
              <a:solidFill>
                <a:prstClr val="black"/>
              </a:solidFill>
            </a:endParaRPr>
          </a:p>
          <a:p>
            <a:pPr marL="285750" lvl="0" indent="-285750">
              <a:buFont typeface="Arial" panose="020B0604020202020204" pitchFamily="34" charset="0"/>
              <a:buChar char="•"/>
            </a:pPr>
            <a:r>
              <a:rPr lang="nn-NO" sz="1200" dirty="0" smtClean="0">
                <a:solidFill>
                  <a:prstClr val="black"/>
                </a:solidFill>
              </a:rPr>
              <a:t>Gjennom  ulike sanseopplevingar utforskar vi ver og vind.</a:t>
            </a:r>
          </a:p>
          <a:p>
            <a:pPr marL="285750" lvl="0" indent="-285750">
              <a:buFont typeface="Arial" panose="020B0604020202020204" pitchFamily="34" charset="0"/>
              <a:buChar char="•"/>
            </a:pPr>
            <a:r>
              <a:rPr lang="nn-NO" sz="1200" dirty="0" smtClean="0">
                <a:solidFill>
                  <a:prstClr val="black"/>
                </a:solidFill>
              </a:rPr>
              <a:t>Vi lærer fokusord </a:t>
            </a:r>
            <a:r>
              <a:rPr lang="nn-NO" sz="1200" dirty="0">
                <a:solidFill>
                  <a:prstClr val="black"/>
                </a:solidFill>
              </a:rPr>
              <a:t>r</a:t>
            </a:r>
            <a:r>
              <a:rPr lang="nn-NO" sz="1200" dirty="0" smtClean="0">
                <a:solidFill>
                  <a:prstClr val="black"/>
                </a:solidFill>
              </a:rPr>
              <a:t>elatert til jul.</a:t>
            </a:r>
          </a:p>
          <a:p>
            <a:pPr lvl="0"/>
            <a:endParaRPr lang="nn-NO" sz="1400" dirty="0" smtClean="0">
              <a:solidFill>
                <a:prstClr val="black"/>
              </a:solidFill>
            </a:endParaRPr>
          </a:p>
          <a:p>
            <a:pPr lvl="0"/>
            <a:endParaRPr lang="nn-NO" sz="1400" dirty="0" smtClean="0">
              <a:solidFill>
                <a:prstClr val="black"/>
              </a:solidFill>
            </a:endParaRPr>
          </a:p>
        </p:txBody>
      </p:sp>
      <p:sp>
        <p:nvSpPr>
          <p:cNvPr id="18" name="TekstSylinder 1"/>
          <p:cNvSpPr txBox="1">
            <a:spLocks noChangeArrowheads="1"/>
          </p:cNvSpPr>
          <p:nvPr/>
        </p:nvSpPr>
        <p:spPr bwMode="auto">
          <a:xfrm>
            <a:off x="282662" y="4520126"/>
            <a:ext cx="434498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lvl="0">
              <a:spcBef>
                <a:spcPct val="0"/>
              </a:spcBef>
              <a:spcAft>
                <a:spcPct val="0"/>
              </a:spcAft>
              <a:buClrTx/>
              <a:buNone/>
            </a:pPr>
            <a:r>
              <a:rPr lang="nn-NO" sz="1400" dirty="0">
                <a:solidFill>
                  <a:prstClr val="black"/>
                </a:solidFill>
                <a:latin typeface="Arial" charset="0"/>
              </a:rPr>
              <a:t>Slik jobbar vi på </a:t>
            </a:r>
            <a:r>
              <a:rPr lang="nn-NO" sz="1400" dirty="0" smtClean="0">
                <a:solidFill>
                  <a:prstClr val="black"/>
                </a:solidFill>
                <a:latin typeface="Arial" charset="0"/>
              </a:rPr>
              <a:t>Blåmann:</a:t>
            </a:r>
          </a:p>
          <a:p>
            <a:pPr marL="171450" lvl="0" indent="-171450">
              <a:spcBef>
                <a:spcPct val="0"/>
              </a:spcBef>
              <a:spcAft>
                <a:spcPct val="0"/>
              </a:spcAft>
              <a:buClrTx/>
              <a:buFont typeface="Arial" panose="020B0604020202020204" pitchFamily="34" charset="0"/>
              <a:buChar char="•"/>
            </a:pPr>
            <a:r>
              <a:rPr lang="nn-NO" sz="1200" dirty="0" smtClean="0">
                <a:solidFill>
                  <a:prstClr val="black"/>
                </a:solidFill>
                <a:latin typeface="Arial" charset="0"/>
              </a:rPr>
              <a:t>Vi jobbar med eventyr og forteljingar relatert til tema.</a:t>
            </a:r>
          </a:p>
          <a:p>
            <a:pPr marL="171450" lvl="0" indent="-171450">
              <a:spcBef>
                <a:spcPct val="0"/>
              </a:spcBef>
              <a:spcAft>
                <a:spcPct val="0"/>
              </a:spcAft>
              <a:buClrTx/>
              <a:buFont typeface="Arial" panose="020B0604020202020204" pitchFamily="34" charset="0"/>
              <a:buChar char="•"/>
            </a:pPr>
            <a:r>
              <a:rPr lang="nn-NO" sz="1200" dirty="0" smtClean="0">
                <a:solidFill>
                  <a:prstClr val="black"/>
                </a:solidFill>
                <a:latin typeface="Arial" charset="0"/>
              </a:rPr>
              <a:t>Personale legg til rette for å utvikle forståinga av å kle seg på ein måte som tek vare på helsa.</a:t>
            </a:r>
          </a:p>
          <a:p>
            <a:pPr marL="171450" lvl="0" indent="-171450">
              <a:spcBef>
                <a:spcPct val="0"/>
              </a:spcBef>
              <a:spcAft>
                <a:spcPct val="0"/>
              </a:spcAft>
              <a:buClrTx/>
              <a:buFont typeface="Arial" panose="020B0604020202020204" pitchFamily="34" charset="0"/>
              <a:buChar char="•"/>
            </a:pPr>
            <a:r>
              <a:rPr lang="nn-NO" sz="1200" dirty="0" smtClean="0">
                <a:solidFill>
                  <a:prstClr val="black"/>
                </a:solidFill>
                <a:latin typeface="Arial" charset="0"/>
              </a:rPr>
              <a:t>Utforske og legge merke til endringar som skjer i naturen.</a:t>
            </a:r>
          </a:p>
          <a:p>
            <a:pPr marL="171450" lvl="0" indent="-171450">
              <a:spcBef>
                <a:spcPct val="0"/>
              </a:spcBef>
              <a:spcAft>
                <a:spcPct val="0"/>
              </a:spcAft>
              <a:buClrTx/>
              <a:buFont typeface="Arial" panose="020B0604020202020204" pitchFamily="34" charset="0"/>
              <a:buChar char="•"/>
            </a:pPr>
            <a:r>
              <a:rPr lang="nn-NO" sz="1200" dirty="0" smtClean="0">
                <a:solidFill>
                  <a:prstClr val="black"/>
                </a:solidFill>
                <a:latin typeface="Arial" charset="0"/>
              </a:rPr>
              <a:t>Fokus på samarbeid - Barn hjelper barn. </a:t>
            </a:r>
          </a:p>
          <a:p>
            <a:pPr marL="171450" lvl="0" indent="-171450">
              <a:spcBef>
                <a:spcPct val="0"/>
              </a:spcBef>
              <a:spcAft>
                <a:spcPct val="0"/>
              </a:spcAft>
              <a:buClrTx/>
              <a:buFont typeface="Arial" panose="020B0604020202020204" pitchFamily="34" charset="0"/>
              <a:buChar char="•"/>
            </a:pPr>
            <a:endParaRPr lang="nn-NO" sz="1200" dirty="0" smtClean="0">
              <a:solidFill>
                <a:prstClr val="black"/>
              </a:solidFill>
              <a:latin typeface="Arial" charset="0"/>
            </a:endParaRPr>
          </a:p>
          <a:p>
            <a:pPr lvl="0">
              <a:spcBef>
                <a:spcPct val="0"/>
              </a:spcBef>
              <a:spcAft>
                <a:spcPct val="0"/>
              </a:spcAft>
              <a:buClrTx/>
              <a:buNone/>
            </a:pPr>
            <a:endParaRPr lang="nn-NO" sz="1400" dirty="0" smtClean="0">
              <a:solidFill>
                <a:prstClr val="black"/>
              </a:solidFill>
              <a:latin typeface="Arial" charset="0"/>
            </a:endParaRPr>
          </a:p>
        </p:txBody>
      </p:sp>
      <p:sp>
        <p:nvSpPr>
          <p:cNvPr id="4" name="TekstSylinder 3"/>
          <p:cNvSpPr txBox="1"/>
          <p:nvPr/>
        </p:nvSpPr>
        <p:spPr>
          <a:xfrm>
            <a:off x="395536" y="5959152"/>
            <a:ext cx="2448272" cy="338554"/>
          </a:xfrm>
          <a:prstGeom prst="rect">
            <a:avLst/>
          </a:prstGeom>
          <a:solidFill>
            <a:srgbClr val="00CC99">
              <a:alpha val="44000"/>
            </a:srgbClr>
          </a:solidFill>
        </p:spPr>
        <p:txBody>
          <a:bodyPr wrap="square" rtlCol="0">
            <a:spAutoFit/>
          </a:bodyPr>
          <a:lstStyle/>
          <a:p>
            <a:r>
              <a:rPr lang="nn-NO" sz="1600" dirty="0" smtClean="0"/>
              <a:t>Polsk Nasjonaldag 11.11</a:t>
            </a:r>
            <a:endParaRPr lang="nn-NO" sz="1600" dirty="0"/>
          </a:p>
        </p:txBody>
      </p:sp>
      <p:sp>
        <p:nvSpPr>
          <p:cNvPr id="8" name="TekstSylinder 7"/>
          <p:cNvSpPr txBox="1"/>
          <p:nvPr/>
        </p:nvSpPr>
        <p:spPr>
          <a:xfrm>
            <a:off x="4346694" y="1329549"/>
            <a:ext cx="1443489" cy="738664"/>
          </a:xfrm>
          <a:prstGeom prst="rect">
            <a:avLst/>
          </a:prstGeom>
          <a:solidFill>
            <a:schemeClr val="accent1">
              <a:lumMod val="60000"/>
              <a:lumOff val="40000"/>
            </a:schemeClr>
          </a:solidFill>
          <a:effectLst>
            <a:outerShdw blurRad="50800" dist="38100" dir="8100000" algn="tr" rotWithShape="0">
              <a:prstClr val="black">
                <a:alpha val="40000"/>
              </a:prstClr>
            </a:outerShdw>
          </a:effectLst>
        </p:spPr>
        <p:txBody>
          <a:bodyPr wrap="square" rtlCol="0">
            <a:spAutoFit/>
          </a:bodyPr>
          <a:lstStyle/>
          <a:p>
            <a:r>
              <a:rPr lang="nn-NO" sz="1400" dirty="0" smtClean="0"/>
              <a:t>NØKKELORD:</a:t>
            </a:r>
          </a:p>
          <a:p>
            <a:r>
              <a:rPr lang="nn-NO" sz="1400" dirty="0" smtClean="0"/>
              <a:t>KALDT.</a:t>
            </a:r>
          </a:p>
          <a:p>
            <a:r>
              <a:rPr lang="nn-NO" sz="1400" dirty="0" smtClean="0"/>
              <a:t>SPENNING.</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Bilde 14"/>
          <p:cNvPicPr>
            <a:picLocks noChangeAspect="1"/>
          </p:cNvPicPr>
          <p:nvPr/>
        </p:nvPicPr>
        <p:blipFill>
          <a:blip r:embed="rId3"/>
          <a:stretch>
            <a:fillRect/>
          </a:stretch>
        </p:blipFill>
        <p:spPr>
          <a:xfrm rot="513481">
            <a:off x="7097853" y="4440290"/>
            <a:ext cx="1511640" cy="2116296"/>
          </a:xfrm>
          <a:prstGeom prst="rect">
            <a:avLst/>
          </a:prstGeom>
        </p:spPr>
      </p:pic>
      <p:pic>
        <p:nvPicPr>
          <p:cNvPr id="4" name="Bilde 3"/>
          <p:cNvPicPr>
            <a:picLocks noChangeAspect="1"/>
          </p:cNvPicPr>
          <p:nvPr/>
        </p:nvPicPr>
        <p:blipFill rotWithShape="1">
          <a:blip r:embed="rId4" cstate="print">
            <a:extLst>
              <a:ext uri="{28A0092B-C50C-407E-A947-70E740481C1C}">
                <a14:useLocalDpi xmlns:a14="http://schemas.microsoft.com/office/drawing/2010/main" val="0"/>
              </a:ext>
            </a:extLst>
          </a:blip>
          <a:srcRect l="50000" t="8933" b="3334"/>
          <a:stretch/>
        </p:blipFill>
        <p:spPr>
          <a:xfrm rot="6028918">
            <a:off x="6797278" y="187822"/>
            <a:ext cx="2042012" cy="2015440"/>
          </a:xfrm>
          <a:prstGeom prst="ellipse">
            <a:avLst/>
          </a:prstGeom>
          <a:ln>
            <a:noFill/>
          </a:ln>
          <a:effectLst>
            <a:softEdge rad="112500"/>
          </a:effectLst>
        </p:spPr>
      </p:pic>
      <p:sp>
        <p:nvSpPr>
          <p:cNvPr id="25" name="TekstSylinder 24"/>
          <p:cNvSpPr txBox="1"/>
          <p:nvPr/>
        </p:nvSpPr>
        <p:spPr>
          <a:xfrm>
            <a:off x="4263974" y="6256525"/>
            <a:ext cx="1100114" cy="307777"/>
          </a:xfrm>
          <a:prstGeom prst="rect">
            <a:avLst/>
          </a:prstGeom>
          <a:solidFill>
            <a:srgbClr val="FF7C80"/>
          </a:solidFill>
        </p:spPr>
        <p:txBody>
          <a:bodyPr wrap="square" rtlCol="0">
            <a:spAutoFit/>
          </a:bodyPr>
          <a:lstStyle/>
          <a:p>
            <a:pPr lvl="0" eaLnBrk="1" hangingPunct="1">
              <a:defRPr/>
            </a:pPr>
            <a:r>
              <a:rPr lang="nn-NO" sz="1400" b="1" u="sng" dirty="0">
                <a:solidFill>
                  <a:prstClr val="black"/>
                </a:solidFill>
              </a:rPr>
              <a:t>Nissefest </a:t>
            </a:r>
          </a:p>
        </p:txBody>
      </p:sp>
      <p:pic>
        <p:nvPicPr>
          <p:cNvPr id="19" name="Bilde 18"/>
          <p:cNvPicPr>
            <a:picLocks noChangeAspect="1"/>
          </p:cNvPicPr>
          <p:nvPr/>
        </p:nvPicPr>
        <p:blipFill>
          <a:blip r:embed="rId5"/>
          <a:stretch>
            <a:fillRect/>
          </a:stretch>
        </p:blipFill>
        <p:spPr>
          <a:xfrm>
            <a:off x="-161463" y="307949"/>
            <a:ext cx="1894067" cy="1577091"/>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613020863"/>
              </p:ext>
            </p:extLst>
          </p:nvPr>
        </p:nvGraphicFramePr>
        <p:xfrm>
          <a:off x="4283967" y="2226256"/>
          <a:ext cx="4496496" cy="3149626"/>
        </p:xfrm>
        <a:graphic>
          <a:graphicData uri="http://schemas.openxmlformats.org/drawingml/2006/table">
            <a:tbl>
              <a:tblPr firstRow="1" bandRow="1">
                <a:tableStyleId>{BC89EF96-8CEA-46FF-86C4-4CE0E7609802}</a:tableStyleId>
              </a:tblPr>
              <a:tblGrid>
                <a:gridCol w="576065">
                  <a:extLst>
                    <a:ext uri="{9D8B030D-6E8A-4147-A177-3AD203B41FA5}">
                      <a16:colId xmlns:a16="http://schemas.microsoft.com/office/drawing/2014/main" xmlns="" val="20000"/>
                    </a:ext>
                  </a:extLst>
                </a:gridCol>
                <a:gridCol w="572589">
                  <a:extLst>
                    <a:ext uri="{9D8B030D-6E8A-4147-A177-3AD203B41FA5}">
                      <a16:colId xmlns:a16="http://schemas.microsoft.com/office/drawing/2014/main" xmlns="" val="20001"/>
                    </a:ext>
                  </a:extLst>
                </a:gridCol>
                <a:gridCol w="554601">
                  <a:extLst>
                    <a:ext uri="{9D8B030D-6E8A-4147-A177-3AD203B41FA5}">
                      <a16:colId xmlns:a16="http://schemas.microsoft.com/office/drawing/2014/main" xmlns="" val="20002"/>
                    </a:ext>
                  </a:extLst>
                </a:gridCol>
                <a:gridCol w="589853">
                  <a:extLst>
                    <a:ext uri="{9D8B030D-6E8A-4147-A177-3AD203B41FA5}">
                      <a16:colId xmlns:a16="http://schemas.microsoft.com/office/drawing/2014/main" xmlns="" val="20003"/>
                    </a:ext>
                  </a:extLst>
                </a:gridCol>
                <a:gridCol w="539453">
                  <a:extLst>
                    <a:ext uri="{9D8B030D-6E8A-4147-A177-3AD203B41FA5}">
                      <a16:colId xmlns:a16="http://schemas.microsoft.com/office/drawing/2014/main" xmlns="" val="20004"/>
                    </a:ext>
                  </a:extLst>
                </a:gridCol>
                <a:gridCol w="579620">
                  <a:extLst>
                    <a:ext uri="{9D8B030D-6E8A-4147-A177-3AD203B41FA5}">
                      <a16:colId xmlns:a16="http://schemas.microsoft.com/office/drawing/2014/main" xmlns="" val="20005"/>
                    </a:ext>
                  </a:extLst>
                </a:gridCol>
                <a:gridCol w="499592">
                  <a:extLst>
                    <a:ext uri="{9D8B030D-6E8A-4147-A177-3AD203B41FA5}">
                      <a16:colId xmlns:a16="http://schemas.microsoft.com/office/drawing/2014/main" xmlns="" val="20006"/>
                    </a:ext>
                  </a:extLst>
                </a:gridCol>
                <a:gridCol w="584723">
                  <a:extLst>
                    <a:ext uri="{9D8B030D-6E8A-4147-A177-3AD203B41FA5}">
                      <a16:colId xmlns:a16="http://schemas.microsoft.com/office/drawing/2014/main" xmlns="" val="20007"/>
                    </a:ext>
                  </a:extLst>
                </a:gridCol>
              </a:tblGrid>
              <a:tr h="339184">
                <a:tc>
                  <a:txBody>
                    <a:bodyPr/>
                    <a:lstStyle/>
                    <a:p>
                      <a:r>
                        <a:rPr lang="nn-NO" sz="1200" dirty="0"/>
                        <a:t>Uke</a:t>
                      </a:r>
                    </a:p>
                  </a:txBody>
                  <a:tcPr anchor="ctr">
                    <a:noFill/>
                  </a:tcPr>
                </a:tc>
                <a:tc>
                  <a:txBody>
                    <a:bodyPr/>
                    <a:lstStyle/>
                    <a:p>
                      <a:r>
                        <a:rPr lang="nn-NO" sz="1200" dirty="0"/>
                        <a:t>man</a:t>
                      </a:r>
                    </a:p>
                  </a:txBody>
                  <a:tcPr anchor="ctr">
                    <a:noFill/>
                  </a:tcPr>
                </a:tc>
                <a:tc>
                  <a:txBody>
                    <a:bodyPr/>
                    <a:lstStyle/>
                    <a:p>
                      <a:r>
                        <a:rPr lang="nn-NO" sz="1200" dirty="0" smtClean="0"/>
                        <a:t>tirs</a:t>
                      </a:r>
                      <a:endParaRPr lang="nn-NO" sz="1200" dirty="0"/>
                    </a:p>
                  </a:txBody>
                  <a:tcPr anchor="ctr">
                    <a:noFill/>
                  </a:tcPr>
                </a:tc>
                <a:tc>
                  <a:txBody>
                    <a:bodyPr/>
                    <a:lstStyle/>
                    <a:p>
                      <a:r>
                        <a:rPr lang="nn-NO" sz="1200" dirty="0" err="1"/>
                        <a:t>ons</a:t>
                      </a:r>
                      <a:endParaRPr lang="nn-NO" sz="1200" dirty="0"/>
                    </a:p>
                  </a:txBody>
                  <a:tcPr anchor="ctr">
                    <a:noFill/>
                  </a:tcPr>
                </a:tc>
                <a:tc>
                  <a:txBody>
                    <a:bodyPr/>
                    <a:lstStyle/>
                    <a:p>
                      <a:r>
                        <a:rPr lang="nn-NO" sz="1200" dirty="0"/>
                        <a:t>tor</a:t>
                      </a:r>
                    </a:p>
                  </a:txBody>
                  <a:tcPr anchor="ctr">
                    <a:noFill/>
                  </a:tcPr>
                </a:tc>
                <a:tc>
                  <a:txBody>
                    <a:bodyPr/>
                    <a:lstStyle/>
                    <a:p>
                      <a:r>
                        <a:rPr lang="nn-NO" sz="1200" dirty="0" err="1"/>
                        <a:t>fre</a:t>
                      </a:r>
                      <a:endParaRPr lang="nn-NO" sz="1200" dirty="0"/>
                    </a:p>
                  </a:txBody>
                  <a:tcPr anchor="ctr">
                    <a:noFill/>
                  </a:tcPr>
                </a:tc>
                <a:tc>
                  <a:txBody>
                    <a:bodyPr/>
                    <a:lstStyle/>
                    <a:p>
                      <a:r>
                        <a:rPr lang="nn-NO" sz="1200"/>
                        <a:t>lør</a:t>
                      </a:r>
                    </a:p>
                  </a:txBody>
                  <a:tcPr anchor="ctr">
                    <a:noFill/>
                  </a:tcPr>
                </a:tc>
                <a:tc>
                  <a:txBody>
                    <a:bodyPr/>
                    <a:lstStyle/>
                    <a:p>
                      <a:r>
                        <a:rPr lang="nn-NO" sz="1200"/>
                        <a:t>søn</a:t>
                      </a:r>
                    </a:p>
                  </a:txBody>
                  <a:tcPr anchor="ctr">
                    <a:noFill/>
                  </a:tcPr>
                </a:tc>
                <a:extLst>
                  <a:ext uri="{0D108BD9-81ED-4DB2-BD59-A6C34878D82A}">
                    <a16:rowId xmlns:a16="http://schemas.microsoft.com/office/drawing/2014/main" xmlns="" val="174184118"/>
                  </a:ext>
                </a:extLst>
              </a:tr>
              <a:tr h="337055">
                <a:tc>
                  <a:txBody>
                    <a:bodyPr/>
                    <a:lstStyle/>
                    <a:p>
                      <a:r>
                        <a:rPr lang="nn-NO" sz="1200" dirty="0"/>
                        <a:t>49</a:t>
                      </a:r>
                    </a:p>
                  </a:txBody>
                  <a:tcPr anchor="ctr">
                    <a:noFill/>
                  </a:tcPr>
                </a:tc>
                <a:tc>
                  <a:txBody>
                    <a:bodyPr/>
                    <a:lstStyle/>
                    <a:p>
                      <a:r>
                        <a:rPr lang="nn-NO" sz="1200" dirty="0"/>
                        <a:t> </a:t>
                      </a:r>
                    </a:p>
                  </a:txBody>
                  <a:tcPr anchor="ctr">
                    <a:noFill/>
                  </a:tcPr>
                </a:tc>
                <a:tc>
                  <a:txBody>
                    <a:bodyPr/>
                    <a:lstStyle/>
                    <a:p>
                      <a:r>
                        <a:rPr lang="nn-NO" sz="1200" dirty="0"/>
                        <a:t>1</a:t>
                      </a:r>
                    </a:p>
                  </a:txBody>
                  <a:tcPr anchor="ctr">
                    <a:solidFill>
                      <a:srgbClr val="CC00FF">
                        <a:alpha val="56000"/>
                      </a:srgbClr>
                    </a:solidFill>
                  </a:tcPr>
                </a:tc>
                <a:tc>
                  <a:txBody>
                    <a:bodyPr/>
                    <a:lstStyle/>
                    <a:p>
                      <a:r>
                        <a:rPr lang="nn-NO" sz="1200" dirty="0"/>
                        <a:t>2</a:t>
                      </a:r>
                    </a:p>
                  </a:txBody>
                  <a:tcPr anchor="ctr">
                    <a:noFill/>
                  </a:tcPr>
                </a:tc>
                <a:tc>
                  <a:txBody>
                    <a:bodyPr/>
                    <a:lstStyle/>
                    <a:p>
                      <a:r>
                        <a:rPr lang="nn-NO" sz="1200" dirty="0"/>
                        <a:t>3</a:t>
                      </a:r>
                    </a:p>
                  </a:txBody>
                  <a:tcPr anchor="ctr">
                    <a:noFill/>
                  </a:tcPr>
                </a:tc>
                <a:tc>
                  <a:txBody>
                    <a:bodyPr/>
                    <a:lstStyle/>
                    <a:p>
                      <a:r>
                        <a:rPr lang="nn-NO" sz="1200"/>
                        <a:t>4</a:t>
                      </a:r>
                    </a:p>
                  </a:txBody>
                  <a:tcPr anchor="ctr">
                    <a:noFill/>
                  </a:tcPr>
                </a:tc>
                <a:tc>
                  <a:txBody>
                    <a:bodyPr/>
                    <a:lstStyle/>
                    <a:p>
                      <a:r>
                        <a:rPr lang="nn-NO" sz="1200" dirty="0"/>
                        <a:t>5</a:t>
                      </a:r>
                    </a:p>
                  </a:txBody>
                  <a:tcPr anchor="ctr">
                    <a:noFill/>
                  </a:tcPr>
                </a:tc>
                <a:tc>
                  <a:txBody>
                    <a:bodyPr/>
                    <a:lstStyle/>
                    <a:p>
                      <a:r>
                        <a:rPr lang="nn-NO" sz="1200" dirty="0"/>
                        <a:t>6</a:t>
                      </a:r>
                    </a:p>
                  </a:txBody>
                  <a:tcPr anchor="ctr">
                    <a:noFill/>
                  </a:tcPr>
                </a:tc>
                <a:extLst>
                  <a:ext uri="{0D108BD9-81ED-4DB2-BD59-A6C34878D82A}">
                    <a16:rowId xmlns:a16="http://schemas.microsoft.com/office/drawing/2014/main" xmlns="" val="226900078"/>
                  </a:ext>
                </a:extLst>
              </a:tr>
              <a:tr h="463242">
                <a:tc>
                  <a:txBody>
                    <a:bodyPr/>
                    <a:lstStyle/>
                    <a:p>
                      <a:r>
                        <a:rPr lang="nn-NO" sz="1200"/>
                        <a:t>50</a:t>
                      </a:r>
                    </a:p>
                  </a:txBody>
                  <a:tcPr anchor="ctr">
                    <a:noFill/>
                  </a:tcPr>
                </a:tc>
                <a:tc>
                  <a:txBody>
                    <a:bodyPr/>
                    <a:lstStyle/>
                    <a:p>
                      <a:r>
                        <a:rPr lang="nn-NO" sz="1200"/>
                        <a:t>7</a:t>
                      </a:r>
                    </a:p>
                  </a:txBody>
                  <a:tcPr anchor="ctr">
                    <a:noFill/>
                  </a:tcPr>
                </a:tc>
                <a:tc>
                  <a:txBody>
                    <a:bodyPr/>
                    <a:lstStyle/>
                    <a:p>
                      <a:r>
                        <a:rPr lang="nn-NO" sz="1200"/>
                        <a:t>8</a:t>
                      </a:r>
                    </a:p>
                  </a:txBody>
                  <a:tcPr anchor="ctr">
                    <a:noFill/>
                  </a:tcPr>
                </a:tc>
                <a:tc>
                  <a:txBody>
                    <a:bodyPr/>
                    <a:lstStyle/>
                    <a:p>
                      <a:r>
                        <a:rPr lang="nn-NO" sz="1200"/>
                        <a:t>9</a:t>
                      </a:r>
                    </a:p>
                  </a:txBody>
                  <a:tcPr anchor="ctr">
                    <a:noFill/>
                  </a:tcPr>
                </a:tc>
                <a:tc>
                  <a:txBody>
                    <a:bodyPr/>
                    <a:lstStyle/>
                    <a:p>
                      <a:r>
                        <a:rPr lang="nn-NO" sz="1200" dirty="0"/>
                        <a:t>10</a:t>
                      </a:r>
                    </a:p>
                  </a:txBody>
                  <a:tcPr anchor="ctr">
                    <a:noFill/>
                  </a:tcPr>
                </a:tc>
                <a:tc>
                  <a:txBody>
                    <a:bodyPr/>
                    <a:lstStyle/>
                    <a:p>
                      <a:r>
                        <a:rPr lang="nn-NO" sz="1200"/>
                        <a:t>11</a:t>
                      </a:r>
                    </a:p>
                  </a:txBody>
                  <a:tcPr anchor="ctr">
                    <a:noFill/>
                  </a:tcPr>
                </a:tc>
                <a:tc>
                  <a:txBody>
                    <a:bodyPr/>
                    <a:lstStyle/>
                    <a:p>
                      <a:r>
                        <a:rPr lang="nn-NO" sz="1200"/>
                        <a:t>12</a:t>
                      </a:r>
                    </a:p>
                  </a:txBody>
                  <a:tcPr anchor="ctr">
                    <a:noFill/>
                  </a:tcPr>
                </a:tc>
                <a:tc>
                  <a:txBody>
                    <a:bodyPr/>
                    <a:lstStyle/>
                    <a:p>
                      <a:r>
                        <a:rPr lang="nn-NO" sz="1200" dirty="0"/>
                        <a:t>13</a:t>
                      </a:r>
                    </a:p>
                  </a:txBody>
                  <a:tcPr anchor="ctr">
                    <a:noFill/>
                  </a:tcPr>
                </a:tc>
                <a:extLst>
                  <a:ext uri="{0D108BD9-81ED-4DB2-BD59-A6C34878D82A}">
                    <a16:rowId xmlns:a16="http://schemas.microsoft.com/office/drawing/2014/main" xmlns="" val="10001"/>
                  </a:ext>
                </a:extLst>
              </a:tr>
              <a:tr h="463242">
                <a:tc>
                  <a:txBody>
                    <a:bodyPr/>
                    <a:lstStyle/>
                    <a:p>
                      <a:r>
                        <a:rPr lang="nn-NO" sz="1200"/>
                        <a:t>51</a:t>
                      </a:r>
                    </a:p>
                  </a:txBody>
                  <a:tcPr anchor="ctr">
                    <a:noFill/>
                  </a:tcPr>
                </a:tc>
                <a:tc>
                  <a:txBody>
                    <a:bodyPr/>
                    <a:lstStyle/>
                    <a:p>
                      <a:r>
                        <a:rPr lang="nn-NO" sz="1200"/>
                        <a:t>14</a:t>
                      </a:r>
                    </a:p>
                  </a:txBody>
                  <a:tcPr anchor="ctr">
                    <a:noFill/>
                  </a:tcPr>
                </a:tc>
                <a:tc>
                  <a:txBody>
                    <a:bodyPr/>
                    <a:lstStyle/>
                    <a:p>
                      <a:r>
                        <a:rPr lang="nn-NO" sz="1200"/>
                        <a:t>15</a:t>
                      </a:r>
                    </a:p>
                  </a:txBody>
                  <a:tcPr anchor="ctr">
                    <a:noFill/>
                  </a:tcPr>
                </a:tc>
                <a:tc>
                  <a:txBody>
                    <a:bodyPr/>
                    <a:lstStyle/>
                    <a:p>
                      <a:r>
                        <a:rPr lang="nn-NO" sz="1200"/>
                        <a:t>16</a:t>
                      </a:r>
                    </a:p>
                  </a:txBody>
                  <a:tcPr anchor="ctr">
                    <a:noFill/>
                  </a:tcPr>
                </a:tc>
                <a:tc>
                  <a:txBody>
                    <a:bodyPr/>
                    <a:lstStyle/>
                    <a:p>
                      <a:r>
                        <a:rPr lang="nn-NO" sz="1200" dirty="0"/>
                        <a:t>17</a:t>
                      </a:r>
                    </a:p>
                  </a:txBody>
                  <a:tcPr anchor="ctr">
                    <a:noFill/>
                  </a:tcPr>
                </a:tc>
                <a:tc>
                  <a:txBody>
                    <a:bodyPr/>
                    <a:lstStyle/>
                    <a:p>
                      <a:r>
                        <a:rPr lang="nn-NO" sz="1200" dirty="0"/>
                        <a:t>18</a:t>
                      </a:r>
                    </a:p>
                  </a:txBody>
                  <a:tcPr anchor="ctr">
                    <a:noFill/>
                  </a:tcPr>
                </a:tc>
                <a:tc>
                  <a:txBody>
                    <a:bodyPr/>
                    <a:lstStyle/>
                    <a:p>
                      <a:r>
                        <a:rPr lang="nn-NO" sz="1200"/>
                        <a:t>19</a:t>
                      </a:r>
                    </a:p>
                  </a:txBody>
                  <a:tcPr anchor="ctr">
                    <a:noFill/>
                  </a:tcPr>
                </a:tc>
                <a:tc>
                  <a:txBody>
                    <a:bodyPr/>
                    <a:lstStyle/>
                    <a:p>
                      <a:r>
                        <a:rPr lang="nn-NO" sz="1200" dirty="0"/>
                        <a:t>20</a:t>
                      </a:r>
                    </a:p>
                  </a:txBody>
                  <a:tcPr anchor="ctr">
                    <a:noFill/>
                  </a:tcPr>
                </a:tc>
                <a:extLst>
                  <a:ext uri="{0D108BD9-81ED-4DB2-BD59-A6C34878D82A}">
                    <a16:rowId xmlns:a16="http://schemas.microsoft.com/office/drawing/2014/main" xmlns="" val="10005"/>
                  </a:ext>
                </a:extLst>
              </a:tr>
              <a:tr h="480132">
                <a:tc>
                  <a:txBody>
                    <a:bodyPr/>
                    <a:lstStyle/>
                    <a:p>
                      <a:r>
                        <a:rPr lang="nn-NO" sz="1200"/>
                        <a:t>52</a:t>
                      </a:r>
                    </a:p>
                  </a:txBody>
                  <a:tcPr anchor="ctr">
                    <a:noFill/>
                  </a:tcPr>
                </a:tc>
                <a:tc>
                  <a:txBody>
                    <a:bodyPr/>
                    <a:lstStyle/>
                    <a:p>
                      <a:r>
                        <a:rPr lang="nn-NO" sz="1200"/>
                        <a:t>21</a:t>
                      </a:r>
                    </a:p>
                  </a:txBody>
                  <a:tcPr anchor="ctr">
                    <a:noFill/>
                  </a:tcPr>
                </a:tc>
                <a:tc>
                  <a:txBody>
                    <a:bodyPr/>
                    <a:lstStyle/>
                    <a:p>
                      <a:r>
                        <a:rPr lang="nn-NO" sz="1200"/>
                        <a:t>22</a:t>
                      </a:r>
                    </a:p>
                  </a:txBody>
                  <a:tcPr anchor="ctr">
                    <a:noFill/>
                  </a:tcPr>
                </a:tc>
                <a:tc>
                  <a:txBody>
                    <a:bodyPr/>
                    <a:lstStyle/>
                    <a:p>
                      <a:r>
                        <a:rPr lang="nn-NO" sz="1200"/>
                        <a:t>23</a:t>
                      </a:r>
                    </a:p>
                  </a:txBody>
                  <a:tcPr anchor="ctr">
                    <a:noFill/>
                  </a:tcPr>
                </a:tc>
                <a:tc>
                  <a:txBody>
                    <a:bodyPr/>
                    <a:lstStyle/>
                    <a:p>
                      <a:r>
                        <a:rPr lang="nn-NO" sz="1200"/>
                        <a:t>24</a:t>
                      </a:r>
                    </a:p>
                  </a:txBody>
                  <a:tcPr anchor="ctr">
                    <a:noFill/>
                  </a:tcPr>
                </a:tc>
                <a:tc>
                  <a:txBody>
                    <a:bodyPr/>
                    <a:lstStyle/>
                    <a:p>
                      <a:r>
                        <a:rPr lang="nn-NO" sz="1200" dirty="0"/>
                        <a:t>25</a:t>
                      </a:r>
                    </a:p>
                  </a:txBody>
                  <a:tcPr anchor="ctr">
                    <a:noFill/>
                  </a:tcPr>
                </a:tc>
                <a:tc>
                  <a:txBody>
                    <a:bodyPr/>
                    <a:lstStyle/>
                    <a:p>
                      <a:r>
                        <a:rPr lang="nn-NO" sz="1200" dirty="0"/>
                        <a:t>26</a:t>
                      </a:r>
                    </a:p>
                  </a:txBody>
                  <a:tcPr anchor="ctr">
                    <a:noFill/>
                  </a:tcPr>
                </a:tc>
                <a:tc>
                  <a:txBody>
                    <a:bodyPr/>
                    <a:lstStyle/>
                    <a:p>
                      <a:r>
                        <a:rPr lang="nn-NO" sz="1200" dirty="0"/>
                        <a:t>27</a:t>
                      </a:r>
                    </a:p>
                  </a:txBody>
                  <a:tcPr anchor="ctr">
                    <a:noFill/>
                  </a:tcPr>
                </a:tc>
                <a:extLst>
                  <a:ext uri="{0D108BD9-81ED-4DB2-BD59-A6C34878D82A}">
                    <a16:rowId xmlns:a16="http://schemas.microsoft.com/office/drawing/2014/main" xmlns="" val="10002"/>
                  </a:ext>
                </a:extLst>
              </a:tr>
              <a:tr h="595598">
                <a:tc>
                  <a:txBody>
                    <a:bodyPr/>
                    <a:lstStyle/>
                    <a:p>
                      <a:r>
                        <a:rPr lang="nn-NO" sz="1200"/>
                        <a:t>53</a:t>
                      </a:r>
                    </a:p>
                  </a:txBody>
                  <a:tcPr anchor="ctr">
                    <a:noFill/>
                  </a:tcPr>
                </a:tc>
                <a:tc>
                  <a:txBody>
                    <a:bodyPr/>
                    <a:lstStyle/>
                    <a:p>
                      <a:r>
                        <a:rPr lang="nn-NO" sz="1200"/>
                        <a:t>28</a:t>
                      </a:r>
                    </a:p>
                  </a:txBody>
                  <a:tcPr anchor="ctr">
                    <a:noFill/>
                  </a:tcPr>
                </a:tc>
                <a:tc>
                  <a:txBody>
                    <a:bodyPr/>
                    <a:lstStyle/>
                    <a:p>
                      <a:r>
                        <a:rPr lang="nn-NO" sz="1200"/>
                        <a:t>29</a:t>
                      </a:r>
                    </a:p>
                  </a:txBody>
                  <a:tcPr anchor="ctr">
                    <a:noFill/>
                  </a:tcPr>
                </a:tc>
                <a:tc>
                  <a:txBody>
                    <a:bodyPr/>
                    <a:lstStyle/>
                    <a:p>
                      <a:r>
                        <a:rPr lang="nn-NO" sz="1200"/>
                        <a:t>30</a:t>
                      </a:r>
                    </a:p>
                  </a:txBody>
                  <a:tcPr anchor="ctr">
                    <a:noFill/>
                  </a:tcPr>
                </a:tc>
                <a:tc>
                  <a:txBody>
                    <a:bodyPr/>
                    <a:lstStyle/>
                    <a:p>
                      <a:r>
                        <a:rPr lang="nn-NO" sz="1200"/>
                        <a:t>31</a:t>
                      </a:r>
                    </a:p>
                  </a:txBody>
                  <a:tcPr anchor="ctr">
                    <a:noFill/>
                  </a:tcPr>
                </a:tc>
                <a:tc>
                  <a:txBody>
                    <a:bodyPr/>
                    <a:lstStyle/>
                    <a:p>
                      <a:endParaRPr lang="nn-NO" sz="1200"/>
                    </a:p>
                  </a:txBody>
                  <a:tcPr>
                    <a:noFill/>
                  </a:tcPr>
                </a:tc>
                <a:tc>
                  <a:txBody>
                    <a:bodyPr/>
                    <a:lstStyle/>
                    <a:p>
                      <a:endParaRPr lang="nn-NO" sz="1200" dirty="0"/>
                    </a:p>
                  </a:txBody>
                  <a:tcPr>
                    <a:noFill/>
                  </a:tcPr>
                </a:tc>
                <a:tc>
                  <a:txBody>
                    <a:bodyPr/>
                    <a:lstStyle/>
                    <a:p>
                      <a:endParaRPr lang="nn-NO" sz="1200" dirty="0"/>
                    </a:p>
                  </a:txBody>
                  <a:tcPr>
                    <a:noFill/>
                  </a:tcPr>
                </a:tc>
                <a:extLst>
                  <a:ext uri="{0D108BD9-81ED-4DB2-BD59-A6C34878D82A}">
                    <a16:rowId xmlns:a16="http://schemas.microsoft.com/office/drawing/2014/main" xmlns="" val="10003"/>
                  </a:ext>
                </a:extLst>
              </a:tr>
              <a:tr h="471173">
                <a:tc>
                  <a:txBody>
                    <a:bodyPr/>
                    <a:lstStyle/>
                    <a:p>
                      <a:endParaRPr lang="nn-NO"/>
                    </a:p>
                  </a:txBody>
                  <a:tcPr anchor="ctr">
                    <a:noFill/>
                  </a:tcPr>
                </a:tc>
                <a:tc>
                  <a:txBody>
                    <a:bodyPr/>
                    <a:lstStyle/>
                    <a:p>
                      <a:endParaRPr lang="nn-NO" dirty="0"/>
                    </a:p>
                  </a:txBody>
                  <a:tcPr anchor="ctr">
                    <a:noFill/>
                  </a:tcPr>
                </a:tc>
                <a:tc>
                  <a:txBody>
                    <a:bodyPr/>
                    <a:lstStyle/>
                    <a:p>
                      <a:endParaRPr lang="nn-NO"/>
                    </a:p>
                  </a:txBody>
                  <a:tcPr anchor="ctr">
                    <a:noFill/>
                  </a:tcPr>
                </a:tc>
                <a:tc>
                  <a:txBody>
                    <a:bodyPr/>
                    <a:lstStyle/>
                    <a:p>
                      <a:endParaRPr lang="nn-NO"/>
                    </a:p>
                  </a:txBody>
                  <a:tcPr anchor="ctr">
                    <a:noFill/>
                  </a:tcPr>
                </a:tc>
                <a:tc>
                  <a:txBody>
                    <a:bodyPr/>
                    <a:lstStyle/>
                    <a:p>
                      <a:endParaRPr lang="nn-NO" dirty="0"/>
                    </a:p>
                  </a:txBody>
                  <a:tcPr anchor="ctr">
                    <a:noFill/>
                  </a:tcPr>
                </a:tc>
                <a:tc>
                  <a:txBody>
                    <a:bodyPr/>
                    <a:lstStyle/>
                    <a:p>
                      <a:endParaRPr lang="nn-NO"/>
                    </a:p>
                  </a:txBody>
                  <a:tcPr>
                    <a:noFill/>
                  </a:tcPr>
                </a:tc>
                <a:tc>
                  <a:txBody>
                    <a:bodyPr/>
                    <a:lstStyle/>
                    <a:p>
                      <a:endParaRPr lang="nn-NO" dirty="0"/>
                    </a:p>
                  </a:txBody>
                  <a:tcPr>
                    <a:noFill/>
                  </a:tcPr>
                </a:tc>
                <a:tc>
                  <a:txBody>
                    <a:bodyPr/>
                    <a:lstStyle/>
                    <a:p>
                      <a:endParaRPr lang="nn-NO" dirty="0"/>
                    </a:p>
                  </a:txBody>
                  <a:tcPr>
                    <a:noFill/>
                  </a:tcPr>
                </a:tc>
                <a:extLst>
                  <a:ext uri="{0D108BD9-81ED-4DB2-BD59-A6C34878D82A}">
                    <a16:rowId xmlns:a16="http://schemas.microsoft.com/office/drawing/2014/main" xmlns="" val="10004"/>
                  </a:ext>
                </a:extLst>
              </a:tr>
            </a:tbl>
          </a:graphicData>
        </a:graphic>
      </p:graphicFrame>
      <p:sp>
        <p:nvSpPr>
          <p:cNvPr id="44099" name="Plassholder for lysbildenummer 2"/>
          <p:cNvSpPr>
            <a:spLocks noGrp="1"/>
          </p:cNvSpPr>
          <p:nvPr>
            <p:ph type="sldNum" sz="quarter" idx="12"/>
          </p:nvPr>
        </p:nvSpPr>
        <p:spPr bwMode="auto">
          <a:xfrm>
            <a:off x="8172450" y="6237288"/>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0921844C-9743-40D4-9AE7-5522D0DB1FC8}" type="slidenum">
              <a:rPr lang="nn-NO" altLang="nb-NO">
                <a:solidFill>
                  <a:schemeClr val="tx2"/>
                </a:solidFill>
                <a:latin typeface="Arial" charset="0"/>
              </a:rPr>
              <a:pPr>
                <a:spcBef>
                  <a:spcPct val="0"/>
                </a:spcBef>
                <a:spcAft>
                  <a:spcPct val="0"/>
                </a:spcAft>
                <a:buClrTx/>
                <a:buFontTx/>
                <a:buNone/>
              </a:pPr>
              <a:t>29</a:t>
            </a:fld>
            <a:endParaRPr lang="nn-NO" altLang="nb-NO">
              <a:solidFill>
                <a:schemeClr val="tx2"/>
              </a:solidFill>
              <a:latin typeface="Arial" charset="0"/>
            </a:endParaRPr>
          </a:p>
        </p:txBody>
      </p:sp>
      <p:sp>
        <p:nvSpPr>
          <p:cNvPr id="3" name="TekstSylinder 2"/>
          <p:cNvSpPr txBox="1"/>
          <p:nvPr/>
        </p:nvSpPr>
        <p:spPr>
          <a:xfrm>
            <a:off x="251520" y="1699216"/>
            <a:ext cx="3941490" cy="1261884"/>
          </a:xfrm>
          <a:prstGeom prst="rect">
            <a:avLst/>
          </a:prstGeom>
          <a:noFill/>
        </p:spPr>
        <p:txBody>
          <a:bodyPr wrap="square" rtlCol="0">
            <a:spAutoFit/>
          </a:bodyPr>
          <a:lstStyle/>
          <a:p>
            <a:r>
              <a:rPr lang="nn-NO" sz="1400" b="1" dirty="0" smtClean="0"/>
              <a:t> Mål for perioden</a:t>
            </a:r>
            <a:r>
              <a:rPr lang="nn-NO" sz="1600" dirty="0" smtClean="0"/>
              <a:t>:</a:t>
            </a:r>
          </a:p>
          <a:p>
            <a:pPr marL="171450" indent="-171450">
              <a:buFont typeface="Arial" panose="020B0604020202020204" pitchFamily="34" charset="0"/>
              <a:buChar char="•"/>
            </a:pPr>
            <a:r>
              <a:rPr lang="nn-NO" sz="1200" dirty="0" smtClean="0"/>
              <a:t>Gje borna kjennskap til tradisjonar i </a:t>
            </a:r>
          </a:p>
          <a:p>
            <a:r>
              <a:rPr lang="nn-NO" sz="1200" dirty="0"/>
              <a:t> </a:t>
            </a:r>
            <a:r>
              <a:rPr lang="nn-NO" sz="1200" dirty="0" smtClean="0"/>
              <a:t>   den kristne tradisjon og kulturarv.</a:t>
            </a:r>
          </a:p>
          <a:p>
            <a:pPr marL="171450" indent="-171450" eaLnBrk="1" hangingPunct="1">
              <a:buFont typeface="Arial" panose="020B0604020202020204" pitchFamily="34" charset="0"/>
              <a:buChar char="•"/>
              <a:defRPr/>
            </a:pPr>
            <a:r>
              <a:rPr lang="nn-NO" altLang="nb-NO" sz="1200" dirty="0" smtClean="0"/>
              <a:t>Borna erfarer å hjelpe, glede og </a:t>
            </a:r>
            <a:r>
              <a:rPr lang="nn-NO" altLang="nb-NO" sz="1200" dirty="0"/>
              <a:t>ta vare </a:t>
            </a:r>
            <a:r>
              <a:rPr lang="nn-NO" altLang="nb-NO" sz="1200" dirty="0" smtClean="0"/>
              <a:t>på  kvarandre</a:t>
            </a:r>
          </a:p>
          <a:p>
            <a:pPr marL="171450" indent="-171450" eaLnBrk="1" hangingPunct="1">
              <a:buFont typeface="Arial" panose="020B0604020202020204" pitchFamily="34" charset="0"/>
              <a:buChar char="•"/>
              <a:defRPr/>
            </a:pPr>
            <a:r>
              <a:rPr lang="nn-NO" altLang="nb-NO" sz="1200" dirty="0" smtClean="0"/>
              <a:t>Verdiar i nære relasjonar.</a:t>
            </a:r>
            <a:endParaRPr lang="nn-NO" altLang="nb-NO" sz="1200" dirty="0"/>
          </a:p>
        </p:txBody>
      </p:sp>
      <p:sp>
        <p:nvSpPr>
          <p:cNvPr id="17" name="TekstSylinder 16"/>
          <p:cNvSpPr txBox="1"/>
          <p:nvPr/>
        </p:nvSpPr>
        <p:spPr>
          <a:xfrm>
            <a:off x="188103" y="165093"/>
            <a:ext cx="4464496" cy="369332"/>
          </a:xfrm>
          <a:prstGeom prst="rect">
            <a:avLst/>
          </a:prstGeom>
          <a:blipFill>
            <a:blip r:embed="rId6"/>
            <a:tile tx="0" ty="0" sx="100000" sy="100000" flip="none" algn="tl"/>
          </a:blipFill>
        </p:spPr>
        <p:txBody>
          <a:bodyPr wrap="square" rtlCol="0">
            <a:spAutoFit/>
          </a:bodyPr>
          <a:lstStyle/>
          <a:p>
            <a:r>
              <a:rPr lang="nn-NO" altLang="nb-NO" b="1" dirty="0">
                <a:solidFill>
                  <a:prstClr val="black"/>
                </a:solidFill>
              </a:rPr>
              <a:t>PERIODEPLAN </a:t>
            </a:r>
            <a:r>
              <a:rPr lang="nn-NO" altLang="nb-NO" b="1" dirty="0" smtClean="0">
                <a:solidFill>
                  <a:prstClr val="black"/>
                </a:solidFill>
              </a:rPr>
              <a:t>FOR</a:t>
            </a:r>
            <a:r>
              <a:rPr lang="nn-NO" altLang="nb-NO" b="1" noProof="1"/>
              <a:t> </a:t>
            </a:r>
            <a:r>
              <a:rPr lang="nn-NO" altLang="nb-NO" b="1" noProof="1" smtClean="0"/>
              <a:t>DESEMBER</a:t>
            </a:r>
            <a:r>
              <a:rPr lang="nn-NO" altLang="nb-NO" b="1" noProof="1" smtClean="0">
                <a:cs typeface="Trebuchet MS" pitchFamily="34" charset="0"/>
              </a:rPr>
              <a:t> 2020</a:t>
            </a:r>
          </a:p>
        </p:txBody>
      </p:sp>
      <p:sp>
        <p:nvSpPr>
          <p:cNvPr id="20" name="TekstSylinder 19"/>
          <p:cNvSpPr txBox="1"/>
          <p:nvPr/>
        </p:nvSpPr>
        <p:spPr>
          <a:xfrm>
            <a:off x="4283967" y="5567459"/>
            <a:ext cx="3240361" cy="307777"/>
          </a:xfrm>
          <a:prstGeom prst="rect">
            <a:avLst/>
          </a:prstGeom>
          <a:solidFill>
            <a:srgbClr val="CC57FB">
              <a:alpha val="56000"/>
            </a:srgbClr>
          </a:solidFill>
        </p:spPr>
        <p:txBody>
          <a:bodyPr wrap="square" rtlCol="0">
            <a:spAutoFit/>
          </a:bodyPr>
          <a:lstStyle/>
          <a:p>
            <a:pPr lvl="0" eaLnBrk="1" hangingPunct="1">
              <a:defRPr/>
            </a:pPr>
            <a:r>
              <a:rPr lang="nn-NO" sz="1400" b="1" u="sng" dirty="0">
                <a:solidFill>
                  <a:prstClr val="black"/>
                </a:solidFill>
              </a:rPr>
              <a:t>Adventsfrukost: Tysdag </a:t>
            </a:r>
            <a:r>
              <a:rPr lang="nn-NO" sz="1400" b="1" u="sng" dirty="0" smtClean="0">
                <a:solidFill>
                  <a:prstClr val="black"/>
                </a:solidFill>
              </a:rPr>
              <a:t>1.12.20</a:t>
            </a:r>
            <a:endParaRPr lang="nn-NO" sz="1400" b="1" u="sng" dirty="0">
              <a:solidFill>
                <a:prstClr val="black"/>
              </a:solidFill>
            </a:endParaRPr>
          </a:p>
        </p:txBody>
      </p:sp>
      <p:sp>
        <p:nvSpPr>
          <p:cNvPr id="21" name="TekstSylinder 20"/>
          <p:cNvSpPr txBox="1"/>
          <p:nvPr/>
        </p:nvSpPr>
        <p:spPr>
          <a:xfrm>
            <a:off x="4274528" y="5919653"/>
            <a:ext cx="2025663" cy="307777"/>
          </a:xfrm>
          <a:prstGeom prst="rect">
            <a:avLst/>
          </a:prstGeom>
          <a:solidFill>
            <a:srgbClr val="57C98B">
              <a:alpha val="68000"/>
            </a:srgbClr>
          </a:solidFill>
        </p:spPr>
        <p:txBody>
          <a:bodyPr wrap="square" rtlCol="0">
            <a:spAutoFit/>
          </a:bodyPr>
          <a:lstStyle/>
          <a:p>
            <a:pPr lvl="0" eaLnBrk="1" hangingPunct="1">
              <a:defRPr/>
            </a:pPr>
            <a:r>
              <a:rPr lang="nn-NO" sz="1400" b="1" u="sng" dirty="0" err="1" smtClean="0">
                <a:solidFill>
                  <a:prstClr val="black"/>
                </a:solidFill>
              </a:rPr>
              <a:t>Skulegudstjeneste</a:t>
            </a:r>
            <a:r>
              <a:rPr lang="nn-NO" sz="1400" b="1" u="sng" dirty="0" smtClean="0">
                <a:solidFill>
                  <a:prstClr val="black"/>
                </a:solidFill>
              </a:rPr>
              <a:t> </a:t>
            </a:r>
            <a:endParaRPr lang="nn-NO" sz="1400" b="1" u="sng" dirty="0">
              <a:solidFill>
                <a:prstClr val="black"/>
              </a:solidFill>
            </a:endParaRPr>
          </a:p>
        </p:txBody>
      </p:sp>
      <p:sp>
        <p:nvSpPr>
          <p:cNvPr id="22" name="TekstSylinder 21"/>
          <p:cNvSpPr txBox="1"/>
          <p:nvPr/>
        </p:nvSpPr>
        <p:spPr>
          <a:xfrm>
            <a:off x="1474186" y="770240"/>
            <a:ext cx="2597619" cy="338554"/>
          </a:xfrm>
          <a:prstGeom prst="rect">
            <a:avLst/>
          </a:prstGeom>
          <a:noFill/>
        </p:spPr>
        <p:txBody>
          <a:bodyPr wrap="square" rtlCol="0">
            <a:spAutoFit/>
          </a:bodyPr>
          <a:lstStyle/>
          <a:p>
            <a:pPr lvl="0" eaLnBrk="1" hangingPunct="1">
              <a:defRPr/>
            </a:pPr>
            <a:r>
              <a:rPr lang="nn-NO" sz="1600" b="1" dirty="0">
                <a:solidFill>
                  <a:prstClr val="black"/>
                </a:solidFill>
              </a:rPr>
              <a:t>Tema: </a:t>
            </a:r>
            <a:r>
              <a:rPr lang="nn-NO" sz="1600" b="1" dirty="0" smtClean="0">
                <a:solidFill>
                  <a:prstClr val="black"/>
                </a:solidFill>
              </a:rPr>
              <a:t>jul</a:t>
            </a:r>
            <a:endParaRPr lang="nn-NO" sz="1600" b="1" dirty="0">
              <a:solidFill>
                <a:prstClr val="black"/>
              </a:solidFill>
            </a:endParaRPr>
          </a:p>
        </p:txBody>
      </p:sp>
      <p:sp>
        <p:nvSpPr>
          <p:cNvPr id="26" name="TekstSylinder 25"/>
          <p:cNvSpPr txBox="1"/>
          <p:nvPr/>
        </p:nvSpPr>
        <p:spPr>
          <a:xfrm>
            <a:off x="217634" y="3111118"/>
            <a:ext cx="3884654" cy="2246769"/>
          </a:xfrm>
          <a:prstGeom prst="rect">
            <a:avLst/>
          </a:prstGeom>
          <a:noFill/>
        </p:spPr>
        <p:txBody>
          <a:bodyPr wrap="square" rtlCol="0">
            <a:spAutoFit/>
          </a:bodyPr>
          <a:lstStyle/>
          <a:p>
            <a:pPr lvl="0"/>
            <a:r>
              <a:rPr lang="nn-NO" sz="1400" u="sng" dirty="0" smtClean="0">
                <a:solidFill>
                  <a:prstClr val="black"/>
                </a:solidFill>
              </a:rPr>
              <a:t>Slik </a:t>
            </a:r>
            <a:r>
              <a:rPr lang="nn-NO" sz="1400" u="sng" dirty="0">
                <a:solidFill>
                  <a:prstClr val="black"/>
                </a:solidFill>
              </a:rPr>
              <a:t>jobbar vi på Nøtteliten</a:t>
            </a:r>
            <a:r>
              <a:rPr lang="nn-NO" sz="1400" u="sng" dirty="0" smtClean="0">
                <a:solidFill>
                  <a:prstClr val="black"/>
                </a:solidFill>
              </a:rPr>
              <a:t>:</a:t>
            </a:r>
            <a:r>
              <a:rPr lang="nb-NO" sz="1200" dirty="0" smtClean="0"/>
              <a:t> </a:t>
            </a:r>
            <a:endParaRPr lang="nb-NO" sz="1200" dirty="0"/>
          </a:p>
          <a:p>
            <a:pPr marL="171450" indent="-171450">
              <a:buFont typeface="Arial" panose="020B0604020202020204" pitchFamily="34" charset="0"/>
              <a:buChar char="•"/>
            </a:pPr>
            <a:r>
              <a:rPr lang="nn-NO" sz="1200" dirty="0" smtClean="0"/>
              <a:t>Vi syng julesongar saman med borna. </a:t>
            </a:r>
            <a:endParaRPr lang="nn-NO" sz="1200" dirty="0"/>
          </a:p>
          <a:p>
            <a:pPr marL="171450" indent="-171450">
              <a:buFont typeface="Arial" panose="020B0604020202020204" pitchFamily="34" charset="0"/>
              <a:buChar char="•"/>
            </a:pPr>
            <a:r>
              <a:rPr lang="nn-NO" sz="1200" dirty="0" smtClean="0"/>
              <a:t>Saman med personale får borna stimulere </a:t>
            </a:r>
            <a:r>
              <a:rPr lang="nn-NO" sz="1200" dirty="0"/>
              <a:t>kreativitet og </a:t>
            </a:r>
            <a:r>
              <a:rPr lang="nn-NO" sz="1200" dirty="0" smtClean="0"/>
              <a:t>skaparglede</a:t>
            </a:r>
            <a:r>
              <a:rPr lang="nn-NO" sz="1200" dirty="0"/>
              <a:t>.</a:t>
            </a:r>
            <a:r>
              <a:rPr lang="nn-NO" sz="1200" dirty="0" smtClean="0"/>
              <a:t> </a:t>
            </a:r>
            <a:endParaRPr lang="nn-NO" sz="800" dirty="0" smtClean="0"/>
          </a:p>
          <a:p>
            <a:pPr marL="171450" indent="-171450">
              <a:buFont typeface="Arial" panose="020B0604020202020204" pitchFamily="34" charset="0"/>
              <a:buChar char="•"/>
            </a:pPr>
            <a:r>
              <a:rPr lang="nn-NO" sz="1200" dirty="0" smtClean="0"/>
              <a:t>Kjenne på gleda av å gje.</a:t>
            </a:r>
          </a:p>
          <a:p>
            <a:pPr marL="171450" indent="-171450">
              <a:buFont typeface="Arial" panose="020B0604020202020204" pitchFamily="34" charset="0"/>
              <a:buChar char="•"/>
            </a:pPr>
            <a:r>
              <a:rPr lang="nn-NO" sz="1200" dirty="0" smtClean="0"/>
              <a:t>Legg til rette for hyggjeleg samspel i ventetida.</a:t>
            </a:r>
          </a:p>
          <a:p>
            <a:pPr marL="171450" indent="-171450">
              <a:buFont typeface="Arial" panose="020B0604020202020204" pitchFamily="34" charset="0"/>
              <a:buChar char="•"/>
            </a:pPr>
            <a:r>
              <a:rPr lang="nn-NO" sz="1200" dirty="0" smtClean="0"/>
              <a:t>Bakeglede og sansestimulering.</a:t>
            </a:r>
          </a:p>
          <a:p>
            <a:pPr marL="171450" indent="-171450">
              <a:buFont typeface="Arial" panose="020B0604020202020204" pitchFamily="34" charset="0"/>
              <a:buChar char="•"/>
            </a:pPr>
            <a:endParaRPr lang="nn-NO" sz="1200" dirty="0" smtClean="0"/>
          </a:p>
          <a:p>
            <a:endParaRPr lang="nn-NO" sz="1200" dirty="0" smtClean="0"/>
          </a:p>
          <a:p>
            <a:r>
              <a:rPr lang="nb-NO" dirty="0"/>
              <a:t>	</a:t>
            </a:r>
          </a:p>
          <a:p>
            <a:pPr lvl="0"/>
            <a:endParaRPr lang="nn-NO" sz="1200" dirty="0">
              <a:solidFill>
                <a:prstClr val="black"/>
              </a:solidFill>
            </a:endParaRPr>
          </a:p>
        </p:txBody>
      </p:sp>
      <p:sp>
        <p:nvSpPr>
          <p:cNvPr id="23" name="TekstSylinder 22"/>
          <p:cNvSpPr txBox="1"/>
          <p:nvPr/>
        </p:nvSpPr>
        <p:spPr>
          <a:xfrm>
            <a:off x="2989617" y="1108610"/>
            <a:ext cx="1510376" cy="861774"/>
          </a:xfrm>
          <a:prstGeom prst="rect">
            <a:avLst/>
          </a:prstGeom>
          <a:solidFill>
            <a:srgbClr val="D1D6FF"/>
          </a:solidFill>
          <a:ln>
            <a:noFill/>
          </a:ln>
          <a:effectLst>
            <a:outerShdw blurRad="127000" dist="38100" dir="2700000" algn="ctr">
              <a:srgbClr val="000000">
                <a:alpha val="45000"/>
              </a:srgbClr>
            </a:outerShdw>
          </a:effectLst>
        </p:spPr>
        <p:txBody>
          <a:bodyPr wrap="square" rtlCol="0">
            <a:spAutoFit/>
          </a:bodyPr>
          <a:lstStyle/>
          <a:p>
            <a:r>
              <a:rPr lang="nn-NO" sz="1400" dirty="0" smtClean="0"/>
              <a:t>Nøkkelord:</a:t>
            </a:r>
          </a:p>
          <a:p>
            <a:r>
              <a:rPr lang="nn-NO" sz="1200" dirty="0" smtClean="0"/>
              <a:t>Glede</a:t>
            </a:r>
          </a:p>
          <a:p>
            <a:r>
              <a:rPr lang="nn-NO" sz="1200" dirty="0" smtClean="0"/>
              <a:t>Kakeform</a:t>
            </a:r>
          </a:p>
          <a:p>
            <a:r>
              <a:rPr lang="nn-NO" sz="1200" dirty="0" smtClean="0">
                <a:solidFill>
                  <a:prstClr val="black"/>
                </a:solidFill>
              </a:rPr>
              <a:t>Advent</a:t>
            </a:r>
            <a:endParaRPr lang="nn-NO" sz="1200" dirty="0"/>
          </a:p>
        </p:txBody>
      </p:sp>
      <p:sp>
        <p:nvSpPr>
          <p:cNvPr id="29" name="TekstSylinder 1"/>
          <p:cNvSpPr txBox="1">
            <a:spLocks noChangeArrowheads="1"/>
          </p:cNvSpPr>
          <p:nvPr/>
        </p:nvSpPr>
        <p:spPr bwMode="auto">
          <a:xfrm>
            <a:off x="177941" y="4713978"/>
            <a:ext cx="4285929"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lvl="0">
              <a:spcBef>
                <a:spcPct val="0"/>
              </a:spcBef>
              <a:spcAft>
                <a:spcPct val="0"/>
              </a:spcAft>
              <a:buClrTx/>
              <a:buNone/>
            </a:pPr>
            <a:r>
              <a:rPr lang="nn-NO" sz="1400" u="sng" dirty="0">
                <a:solidFill>
                  <a:prstClr val="black"/>
                </a:solidFill>
                <a:latin typeface="Arial" charset="0"/>
              </a:rPr>
              <a:t>Slik jobbar vi på </a:t>
            </a:r>
            <a:r>
              <a:rPr lang="nn-NO" sz="1400" u="sng" dirty="0" smtClean="0">
                <a:solidFill>
                  <a:prstClr val="black"/>
                </a:solidFill>
                <a:latin typeface="Arial" charset="0"/>
              </a:rPr>
              <a:t>Blåmann:</a:t>
            </a:r>
          </a:p>
          <a:p>
            <a:pPr marL="171450" lvl="0" indent="-171450" eaLnBrk="1" hangingPunct="1">
              <a:spcBef>
                <a:spcPct val="0"/>
              </a:spcBef>
              <a:spcAft>
                <a:spcPct val="0"/>
              </a:spcAft>
              <a:buClrTx/>
              <a:buFont typeface="Arial" panose="020B0604020202020204" pitchFamily="34" charset="0"/>
              <a:buChar char="•"/>
              <a:defRPr/>
            </a:pPr>
            <a:r>
              <a:rPr lang="nn-NO" altLang="nb-NO" sz="1200" dirty="0">
                <a:solidFill>
                  <a:prstClr val="black"/>
                </a:solidFill>
                <a:latin typeface="Arial" panose="020B0604020202020204" pitchFamily="34" charset="0"/>
                <a:cs typeface="Arial" panose="020B0604020202020204" pitchFamily="34" charset="0"/>
              </a:rPr>
              <a:t>Vi lærer </a:t>
            </a:r>
            <a:r>
              <a:rPr lang="nn-NO" altLang="nb-NO" sz="1200" dirty="0" smtClean="0">
                <a:solidFill>
                  <a:prstClr val="black"/>
                </a:solidFill>
                <a:latin typeface="Arial" panose="020B0604020202020204" pitchFamily="34" charset="0"/>
                <a:cs typeface="Arial" panose="020B0604020202020204" pitchFamily="34" charset="0"/>
              </a:rPr>
              <a:t>songar</a:t>
            </a:r>
            <a:r>
              <a:rPr lang="nn-NO" altLang="nb-NO" sz="1200" dirty="0">
                <a:solidFill>
                  <a:prstClr val="black"/>
                </a:solidFill>
                <a:latin typeface="Arial" panose="020B0604020202020204" pitchFamily="34" charset="0"/>
                <a:cs typeface="Arial" panose="020B0604020202020204" pitchFamily="34" charset="0"/>
              </a:rPr>
              <a:t>, rim, regler og litteratur relatert til </a:t>
            </a:r>
            <a:r>
              <a:rPr lang="nn-NO" altLang="nb-NO" sz="1200" dirty="0" smtClean="0">
                <a:solidFill>
                  <a:prstClr val="black"/>
                </a:solidFill>
                <a:latin typeface="Arial" panose="020B0604020202020204" pitchFamily="34" charset="0"/>
                <a:cs typeface="Arial" panose="020B0604020202020204" pitchFamily="34" charset="0"/>
              </a:rPr>
              <a:t>årstida.</a:t>
            </a:r>
          </a:p>
          <a:p>
            <a:pPr marL="171450" indent="-171450" eaLnBrk="1" hangingPunct="1">
              <a:spcBef>
                <a:spcPct val="0"/>
              </a:spcBef>
              <a:spcAft>
                <a:spcPct val="0"/>
              </a:spcAft>
              <a:buClrTx/>
              <a:buFont typeface="Arial" panose="020B0604020202020204" pitchFamily="34" charset="0"/>
              <a:buChar char="•"/>
              <a:defRPr/>
            </a:pPr>
            <a:r>
              <a:rPr lang="nn-NO" sz="1200" dirty="0" smtClean="0">
                <a:latin typeface="Arial" panose="020B0604020202020204" pitchFamily="34" charset="0"/>
                <a:cs typeface="Arial" panose="020B0604020202020204" pitchFamily="34" charset="0"/>
              </a:rPr>
              <a:t>Borna får kjennskap </a:t>
            </a:r>
            <a:r>
              <a:rPr lang="nn-NO" sz="1200" dirty="0">
                <a:latin typeface="Arial" panose="020B0604020202020204" pitchFamily="34" charset="0"/>
                <a:cs typeface="Arial" panose="020B0604020202020204" pitchFamily="34" charset="0"/>
              </a:rPr>
              <a:t>til </a:t>
            </a:r>
            <a:r>
              <a:rPr lang="nn-NO" sz="1200" dirty="0" smtClean="0">
                <a:latin typeface="Arial" panose="020B0604020202020204" pitchFamily="34" charset="0"/>
                <a:cs typeface="Arial" panose="020B0604020202020204" pitchFamily="34" charset="0"/>
              </a:rPr>
              <a:t>julebodskapet</a:t>
            </a:r>
            <a:r>
              <a:rPr lang="nn-NO" sz="1200" dirty="0">
                <a:latin typeface="Arial" panose="020B0604020202020204" pitchFamily="34" charset="0"/>
                <a:cs typeface="Arial" panose="020B0604020202020204" pitchFamily="34" charset="0"/>
              </a:rPr>
              <a:t>.</a:t>
            </a:r>
            <a:endParaRPr lang="nn-NO" altLang="nb-NO" sz="1200" dirty="0" smtClean="0">
              <a:solidFill>
                <a:prstClr val="black"/>
              </a:solidFill>
              <a:latin typeface="Arial" panose="020B0604020202020204" pitchFamily="34" charset="0"/>
              <a:cs typeface="Arial" panose="020B0604020202020204" pitchFamily="34" charset="0"/>
            </a:endParaRPr>
          </a:p>
          <a:p>
            <a:pPr marL="171450" lvl="0" indent="-171450" eaLnBrk="1" hangingPunct="1">
              <a:spcBef>
                <a:spcPct val="0"/>
              </a:spcBef>
              <a:spcAft>
                <a:spcPct val="0"/>
              </a:spcAft>
              <a:buClrTx/>
              <a:buFont typeface="Arial" panose="020B0604020202020204" pitchFamily="34" charset="0"/>
              <a:buChar char="•"/>
              <a:defRPr/>
            </a:pPr>
            <a:r>
              <a:rPr lang="nn-NO" altLang="nb-NO" sz="1200" dirty="0" smtClean="0">
                <a:latin typeface="Arial" panose="020B0604020202020204" pitchFamily="34" charset="0"/>
                <a:cs typeface="Arial" panose="020B0604020202020204" pitchFamily="34" charset="0"/>
              </a:rPr>
              <a:t>Vi </a:t>
            </a:r>
            <a:r>
              <a:rPr lang="nn-NO" altLang="nb-NO" sz="1200" dirty="0">
                <a:latin typeface="Arial" panose="020B0604020202020204" pitchFamily="34" charset="0"/>
                <a:cs typeface="Arial" panose="020B0604020202020204" pitchFamily="34" charset="0"/>
              </a:rPr>
              <a:t>les </a:t>
            </a:r>
            <a:r>
              <a:rPr lang="nn-NO" altLang="nb-NO" sz="1200" dirty="0" smtClean="0">
                <a:latin typeface="Arial" panose="020B0604020202020204" pitchFamily="34" charset="0"/>
                <a:cs typeface="Arial" panose="020B0604020202020204" pitchFamily="34" charset="0"/>
              </a:rPr>
              <a:t>forteljingar </a:t>
            </a:r>
            <a:r>
              <a:rPr lang="nn-NO" altLang="nb-NO" sz="1200" dirty="0">
                <a:latin typeface="Arial" panose="020B0604020202020204" pitchFamily="34" charset="0"/>
                <a:cs typeface="Arial" panose="020B0604020202020204" pitchFamily="34" charset="0"/>
              </a:rPr>
              <a:t>og bøker </a:t>
            </a:r>
            <a:r>
              <a:rPr lang="nn-NO" altLang="nb-NO" sz="1200" dirty="0" smtClean="0">
                <a:latin typeface="Arial" panose="020B0604020202020204" pitchFamily="34" charset="0"/>
                <a:cs typeface="Arial" panose="020B0604020202020204" pitchFamily="34" charset="0"/>
              </a:rPr>
              <a:t>med jul </a:t>
            </a:r>
            <a:r>
              <a:rPr lang="nn-NO" altLang="nb-NO" sz="1200" dirty="0">
                <a:latin typeface="Arial" panose="020B0604020202020204" pitchFamily="34" charset="0"/>
                <a:cs typeface="Arial" panose="020B0604020202020204" pitchFamily="34" charset="0"/>
              </a:rPr>
              <a:t>og vinterrelatert innhald</a:t>
            </a:r>
            <a:r>
              <a:rPr lang="nn-NO" altLang="nb-NO" sz="1200" dirty="0" smtClean="0">
                <a:latin typeface="Arial" panose="020B0604020202020204" pitchFamily="34" charset="0"/>
                <a:cs typeface="Arial" panose="020B0604020202020204" pitchFamily="34" charset="0"/>
              </a:rPr>
              <a:t>.</a:t>
            </a:r>
          </a:p>
          <a:p>
            <a:pPr marL="171450" indent="-171450" eaLnBrk="1" hangingPunct="1">
              <a:spcBef>
                <a:spcPct val="0"/>
              </a:spcBef>
              <a:spcAft>
                <a:spcPct val="0"/>
              </a:spcAft>
              <a:buClrTx/>
              <a:buFont typeface="Arial" panose="020B0604020202020204" pitchFamily="34" charset="0"/>
              <a:buChar char="•"/>
              <a:defRPr/>
            </a:pPr>
            <a:r>
              <a:rPr lang="nb-NO" sz="1200" dirty="0">
                <a:latin typeface="Arial" panose="020B0604020202020204" pitchFamily="34" charset="0"/>
                <a:cs typeface="Arial" panose="020B0604020202020204" pitchFamily="34" charset="0"/>
              </a:rPr>
              <a:t>Bli kjent med ulike </a:t>
            </a:r>
            <a:r>
              <a:rPr lang="nb-NO" sz="1200" dirty="0" smtClean="0">
                <a:latin typeface="Arial" panose="020B0604020202020204" pitchFamily="34" charset="0"/>
                <a:cs typeface="Arial" panose="020B0604020202020204" pitchFamily="34" charset="0"/>
              </a:rPr>
              <a:t>julefortellinger.</a:t>
            </a:r>
          </a:p>
          <a:p>
            <a:pPr marL="171450" indent="-171450" eaLnBrk="1" hangingPunct="1">
              <a:spcBef>
                <a:spcPct val="0"/>
              </a:spcBef>
              <a:spcAft>
                <a:spcPct val="0"/>
              </a:spcAft>
              <a:buClrTx/>
              <a:buFont typeface="Arial" panose="020B0604020202020204" pitchFamily="34" charset="0"/>
              <a:buChar char="•"/>
              <a:defRPr/>
            </a:pPr>
            <a:r>
              <a:rPr lang="nb-NO" sz="1200" dirty="0" smtClean="0">
                <a:latin typeface="Arial" panose="020B0604020202020204" pitchFamily="34" charset="0"/>
                <a:cs typeface="Arial" panose="020B0604020202020204" pitchFamily="34" charset="0"/>
              </a:rPr>
              <a:t>Litteratur om å knytte vennskapsbånd.</a:t>
            </a:r>
          </a:p>
          <a:p>
            <a:pPr marL="171450" indent="-171450" eaLnBrk="1" hangingPunct="1">
              <a:spcBef>
                <a:spcPct val="0"/>
              </a:spcBef>
              <a:spcAft>
                <a:spcPct val="0"/>
              </a:spcAft>
              <a:buClrTx/>
              <a:buFont typeface="Arial" panose="020B0604020202020204" pitchFamily="34" charset="0"/>
              <a:buChar char="•"/>
              <a:defRPr/>
            </a:pPr>
            <a:endParaRPr lang="nb-NO" sz="1200" dirty="0"/>
          </a:p>
          <a:p>
            <a:pPr marL="171450" lvl="0" indent="-171450" eaLnBrk="1" hangingPunct="1">
              <a:spcBef>
                <a:spcPct val="0"/>
              </a:spcBef>
              <a:spcAft>
                <a:spcPct val="0"/>
              </a:spcAft>
              <a:buClrTx/>
              <a:buFont typeface="Arial" panose="020B0604020202020204" pitchFamily="34" charset="0"/>
              <a:buChar char="•"/>
              <a:defRPr/>
            </a:pPr>
            <a:endParaRPr lang="nn-NO" altLang="nb-NO" sz="1200" dirty="0">
              <a:latin typeface="Arial" panose="020B0604020202020204" pitchFamily="34" charset="0"/>
              <a:cs typeface="Arial" panose="020B0604020202020204" pitchFamily="34" charset="0"/>
            </a:endParaRPr>
          </a:p>
          <a:p>
            <a:pPr marL="171450" lvl="0" indent="-171450" eaLnBrk="1" hangingPunct="1">
              <a:spcBef>
                <a:spcPct val="0"/>
              </a:spcBef>
              <a:spcAft>
                <a:spcPct val="0"/>
              </a:spcAft>
              <a:buClrTx/>
              <a:buFont typeface="Arial" panose="020B0604020202020204" pitchFamily="34" charset="0"/>
              <a:buChar char="•"/>
              <a:defRPr/>
            </a:pPr>
            <a:endParaRPr lang="nn-NO" altLang="nb-NO" sz="1200" dirty="0">
              <a:solidFill>
                <a:prstClr val="black"/>
              </a:solidFill>
              <a:latin typeface="Arial" charset="0"/>
            </a:endParaRPr>
          </a:p>
          <a:p>
            <a:pPr lvl="0">
              <a:spcBef>
                <a:spcPct val="0"/>
              </a:spcBef>
              <a:spcAft>
                <a:spcPct val="0"/>
              </a:spcAft>
              <a:buClrTx/>
              <a:buNone/>
            </a:pPr>
            <a:endParaRPr lang="nn-NO" sz="1400" dirty="0">
              <a:solidFill>
                <a:prstClr val="black"/>
              </a:solidFill>
              <a:latin typeface="Arial" charset="0"/>
            </a:endParaRPr>
          </a:p>
        </p:txBody>
      </p:sp>
      <p:pic>
        <p:nvPicPr>
          <p:cNvPr id="2" name="Bild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89681" y="420034"/>
            <a:ext cx="2405190" cy="135291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85" name="TekstSylinder 3"/>
          <p:cNvSpPr txBox="1">
            <a:spLocks noChangeArrowheads="1"/>
          </p:cNvSpPr>
          <p:nvPr/>
        </p:nvSpPr>
        <p:spPr bwMode="auto">
          <a:xfrm>
            <a:off x="148229" y="2688943"/>
            <a:ext cx="3965575" cy="4001095"/>
          </a:xfrm>
          <a:prstGeom prst="rect">
            <a:avLst/>
          </a:prstGeom>
          <a:noFill/>
          <a:ln w="9525">
            <a:noFill/>
            <a:miter lim="800000"/>
            <a:headEnd/>
            <a:tailEnd/>
          </a:ln>
        </p:spPr>
        <p:txBody>
          <a:bodyPr wrap="square">
            <a:spAutoFit/>
          </a:bodyPr>
          <a:lstStyle/>
          <a:p>
            <a:pPr lvl="0"/>
            <a:r>
              <a:rPr lang="nn-NO" sz="1400" u="sng" dirty="0">
                <a:solidFill>
                  <a:prstClr val="black"/>
                </a:solidFill>
              </a:rPr>
              <a:t>Slik jobbar vi på </a:t>
            </a:r>
            <a:r>
              <a:rPr lang="nn-NO" sz="1400" u="sng" dirty="0" smtClean="0">
                <a:solidFill>
                  <a:prstClr val="black"/>
                </a:solidFill>
              </a:rPr>
              <a:t>Nøtteliten</a:t>
            </a:r>
          </a:p>
          <a:p>
            <a:pPr lvl="0"/>
            <a:endParaRPr lang="nn-NO" sz="800" dirty="0" smtClean="0">
              <a:solidFill>
                <a:prstClr val="black"/>
              </a:solidFill>
            </a:endParaRPr>
          </a:p>
          <a:p>
            <a:pPr marL="171450" lvl="0" indent="-171450">
              <a:buFont typeface="Arial" panose="020B0604020202020204" pitchFamily="34" charset="0"/>
              <a:buChar char="•"/>
            </a:pPr>
            <a:r>
              <a:rPr lang="nn-NO" sz="1200" dirty="0" smtClean="0">
                <a:solidFill>
                  <a:prstClr val="black"/>
                </a:solidFill>
              </a:rPr>
              <a:t>At barna kan oppleve spenning i ulike aktivitetar knytt til vinteren.</a:t>
            </a:r>
          </a:p>
          <a:p>
            <a:pPr marL="171450" lvl="0" indent="-171450">
              <a:buFont typeface="Arial" panose="020B0604020202020204" pitchFamily="34" charset="0"/>
              <a:buChar char="•"/>
            </a:pPr>
            <a:r>
              <a:rPr lang="nn-NO" sz="1200" dirty="0" smtClean="0">
                <a:solidFill>
                  <a:prstClr val="black"/>
                </a:solidFill>
              </a:rPr>
              <a:t>Legg til rette for sansemotoriske opplevingar.</a:t>
            </a:r>
          </a:p>
          <a:p>
            <a:pPr marL="171450" lvl="0" indent="-171450">
              <a:buFont typeface="Arial" panose="020B0604020202020204" pitchFamily="34" charset="0"/>
              <a:buChar char="•"/>
            </a:pPr>
            <a:r>
              <a:rPr lang="nn-NO" sz="1200" dirty="0" smtClean="0">
                <a:solidFill>
                  <a:prstClr val="black"/>
                </a:solidFill>
              </a:rPr>
              <a:t>Eksperimentera med vinteren sine eigenskapar.</a:t>
            </a:r>
          </a:p>
          <a:p>
            <a:pPr marL="171450" lvl="0" indent="-171450">
              <a:buFont typeface="Arial" panose="020B0604020202020204" pitchFamily="34" charset="0"/>
              <a:buChar char="•"/>
            </a:pPr>
            <a:r>
              <a:rPr lang="nn-NO" sz="1200" dirty="0" smtClean="0">
                <a:solidFill>
                  <a:prstClr val="black"/>
                </a:solidFill>
              </a:rPr>
              <a:t>Nyttar </a:t>
            </a:r>
            <a:r>
              <a:rPr lang="nn-NO" sz="1200" dirty="0" err="1" smtClean="0">
                <a:solidFill>
                  <a:prstClr val="black"/>
                </a:solidFill>
              </a:rPr>
              <a:t>litteratur,song</a:t>
            </a:r>
            <a:r>
              <a:rPr lang="nn-NO" sz="1200" dirty="0" smtClean="0">
                <a:solidFill>
                  <a:prstClr val="black"/>
                </a:solidFill>
              </a:rPr>
              <a:t> og musikk knytt til tema.</a:t>
            </a:r>
          </a:p>
          <a:p>
            <a:pPr lvl="0"/>
            <a:endParaRPr lang="nn-NO" dirty="0" smtClean="0">
              <a:solidFill>
                <a:prstClr val="black"/>
              </a:solidFill>
            </a:endParaRPr>
          </a:p>
          <a:p>
            <a:pPr lvl="0"/>
            <a:r>
              <a:rPr lang="nn-NO" sz="1400" u="sng" dirty="0" smtClean="0">
                <a:solidFill>
                  <a:prstClr val="black"/>
                </a:solidFill>
              </a:rPr>
              <a:t>Slik </a:t>
            </a:r>
            <a:r>
              <a:rPr lang="nn-NO" sz="1400" u="sng" dirty="0">
                <a:solidFill>
                  <a:prstClr val="black"/>
                </a:solidFill>
              </a:rPr>
              <a:t>jobbar vi på Blåmann</a:t>
            </a:r>
            <a:r>
              <a:rPr lang="nn-NO" sz="1400" u="sng" dirty="0" smtClean="0">
                <a:solidFill>
                  <a:prstClr val="black"/>
                </a:solidFill>
              </a:rPr>
              <a:t>:</a:t>
            </a:r>
          </a:p>
          <a:p>
            <a:pPr lvl="0"/>
            <a:endParaRPr lang="nn-NO" sz="800" dirty="0" smtClean="0">
              <a:solidFill>
                <a:prstClr val="black"/>
              </a:solidFill>
            </a:endParaRPr>
          </a:p>
          <a:p>
            <a:pPr marL="171450" lvl="0" indent="-171450">
              <a:buFont typeface="Arial" panose="020B0604020202020204" pitchFamily="34" charset="0"/>
              <a:buChar char="•"/>
            </a:pPr>
            <a:r>
              <a:rPr lang="nn-NO" sz="1200" dirty="0" smtClean="0"/>
              <a:t>Legge </a:t>
            </a:r>
            <a:r>
              <a:rPr lang="nn-NO" sz="1200" dirty="0"/>
              <a:t>vekt på undring og forteljingar saman med borna i høve vinteren sine mange og ulike </a:t>
            </a:r>
            <a:r>
              <a:rPr lang="nn-NO" sz="1200" dirty="0" smtClean="0"/>
              <a:t>utrykk</a:t>
            </a:r>
          </a:p>
          <a:p>
            <a:pPr marL="171450" lvl="0" indent="-171450">
              <a:buFont typeface="Arial" panose="020B0604020202020204" pitchFamily="34" charset="0"/>
              <a:buChar char="•"/>
            </a:pPr>
            <a:r>
              <a:rPr lang="nn-NO" sz="1200" dirty="0" smtClean="0">
                <a:solidFill>
                  <a:prstClr val="black"/>
                </a:solidFill>
              </a:rPr>
              <a:t>Personale legg til rette for kreativ oppleving i vinterlandskapet</a:t>
            </a:r>
          </a:p>
          <a:p>
            <a:pPr marL="171450" indent="-171450">
              <a:buFont typeface="Arial" panose="020B0604020202020204" pitchFamily="34" charset="0"/>
              <a:buChar char="•"/>
            </a:pPr>
            <a:r>
              <a:rPr lang="nb-NO" sz="1200" dirty="0"/>
              <a:t>Legge til rette for </a:t>
            </a:r>
            <a:r>
              <a:rPr lang="nb-NO" sz="1200" dirty="0" smtClean="0"/>
              <a:t>at barna </a:t>
            </a:r>
            <a:r>
              <a:rPr lang="nb-NO" sz="1200" dirty="0"/>
              <a:t>får </a:t>
            </a:r>
            <a:r>
              <a:rPr lang="nb-NO" sz="1200" dirty="0" smtClean="0"/>
              <a:t>positiv oppleving </a:t>
            </a:r>
            <a:r>
              <a:rPr lang="nb-NO" sz="1200" dirty="0"/>
              <a:t>til </a:t>
            </a:r>
            <a:r>
              <a:rPr lang="nb-NO" sz="1200" dirty="0" smtClean="0"/>
              <a:t>å </a:t>
            </a:r>
            <a:r>
              <a:rPr lang="nn-NO" sz="1200" dirty="0" smtClean="0"/>
              <a:t>mestre i vinterleik.</a:t>
            </a:r>
          </a:p>
          <a:p>
            <a:pPr marL="171450" lvl="0" indent="-171450">
              <a:buFont typeface="Arial" panose="020B0604020202020204" pitchFamily="34" charset="0"/>
              <a:buChar char="•"/>
            </a:pPr>
            <a:r>
              <a:rPr lang="nn-NO" sz="1200" dirty="0" smtClean="0">
                <a:solidFill>
                  <a:srgbClr val="000000"/>
                </a:solidFill>
                <a:latin typeface="Museo Sans 100"/>
              </a:rPr>
              <a:t>Sjå til </a:t>
            </a:r>
            <a:r>
              <a:rPr lang="nn-NO" sz="1200" dirty="0">
                <a:solidFill>
                  <a:srgbClr val="000000"/>
                </a:solidFill>
                <a:latin typeface="Museo Sans 100"/>
              </a:rPr>
              <a:t>at alle </a:t>
            </a:r>
            <a:r>
              <a:rPr lang="nn-NO" sz="1200" dirty="0" smtClean="0">
                <a:solidFill>
                  <a:srgbClr val="000000"/>
                </a:solidFill>
                <a:latin typeface="Museo Sans 100"/>
              </a:rPr>
              <a:t>barna får oppleve positive erfaringar</a:t>
            </a:r>
            <a:r>
              <a:rPr lang="nn-NO" sz="1200" dirty="0">
                <a:solidFill>
                  <a:srgbClr val="000000"/>
                </a:solidFill>
                <a:latin typeface="Museo Sans 100"/>
              </a:rPr>
              <a:t>, utfordringar og </a:t>
            </a:r>
            <a:r>
              <a:rPr lang="nn-NO" sz="1200" dirty="0" smtClean="0">
                <a:solidFill>
                  <a:srgbClr val="000000"/>
                </a:solidFill>
                <a:latin typeface="Museo Sans 100"/>
              </a:rPr>
              <a:t>mestringsopplevingar.</a:t>
            </a:r>
          </a:p>
          <a:p>
            <a:pPr marL="171450" lvl="0" indent="-171450">
              <a:buFont typeface="Arial" panose="020B0604020202020204" pitchFamily="34" charset="0"/>
              <a:buChar char="•"/>
            </a:pPr>
            <a:r>
              <a:rPr lang="nn-NO" sz="1200" dirty="0" smtClean="0">
                <a:solidFill>
                  <a:srgbClr val="000000"/>
                </a:solidFill>
                <a:latin typeface="Museo Sans 100"/>
              </a:rPr>
              <a:t>Få kjennskap til sportslege aktivitetar gjennom digitale media.</a:t>
            </a:r>
            <a:endParaRPr lang="nn-NO" sz="1200" dirty="0">
              <a:solidFill>
                <a:prstClr val="black"/>
              </a:solidFill>
            </a:endParaRPr>
          </a:p>
          <a:p>
            <a:pPr marL="171450" indent="-171450">
              <a:buFont typeface="Arial" panose="020B0604020202020204" pitchFamily="34" charset="0"/>
              <a:buChar char="•"/>
            </a:pPr>
            <a:endParaRPr lang="nn-NO" sz="1200" dirty="0">
              <a:solidFill>
                <a:prstClr val="black"/>
              </a:solidFill>
            </a:endParaRPr>
          </a:p>
        </p:txBody>
      </p:sp>
      <p:graphicFrame>
        <p:nvGraphicFramePr>
          <p:cNvPr id="8" name="Table 4"/>
          <p:cNvGraphicFramePr>
            <a:graphicFrameLocks noGrp="1"/>
          </p:cNvGraphicFramePr>
          <p:nvPr>
            <p:extLst>
              <p:ext uri="{D42A27DB-BD31-4B8C-83A1-F6EECF244321}">
                <p14:modId xmlns:p14="http://schemas.microsoft.com/office/powerpoint/2010/main" val="3700689723"/>
              </p:ext>
            </p:extLst>
          </p:nvPr>
        </p:nvGraphicFramePr>
        <p:xfrm>
          <a:off x="4788025" y="3028632"/>
          <a:ext cx="3921369" cy="2990978"/>
        </p:xfrm>
        <a:graphic>
          <a:graphicData uri="http://schemas.openxmlformats.org/drawingml/2006/table">
            <a:tbl>
              <a:tblPr firstRow="1" bandRow="1">
                <a:tableStyleId>{BC89EF96-8CEA-46FF-86C4-4CE0E7609802}</a:tableStyleId>
              </a:tblPr>
              <a:tblGrid>
                <a:gridCol w="569762">
                  <a:extLst>
                    <a:ext uri="{9D8B030D-6E8A-4147-A177-3AD203B41FA5}">
                      <a16:colId xmlns:a16="http://schemas.microsoft.com/office/drawing/2014/main" xmlns="" val="20000"/>
                    </a:ext>
                  </a:extLst>
                </a:gridCol>
                <a:gridCol w="455935">
                  <a:extLst>
                    <a:ext uri="{9D8B030D-6E8A-4147-A177-3AD203B41FA5}">
                      <a16:colId xmlns:a16="http://schemas.microsoft.com/office/drawing/2014/main" xmlns="" val="20001"/>
                    </a:ext>
                  </a:extLst>
                </a:gridCol>
                <a:gridCol w="521069">
                  <a:extLst>
                    <a:ext uri="{9D8B030D-6E8A-4147-A177-3AD203B41FA5}">
                      <a16:colId xmlns:a16="http://schemas.microsoft.com/office/drawing/2014/main" xmlns="" val="20002"/>
                    </a:ext>
                  </a:extLst>
                </a:gridCol>
                <a:gridCol w="521069">
                  <a:extLst>
                    <a:ext uri="{9D8B030D-6E8A-4147-A177-3AD203B41FA5}">
                      <a16:colId xmlns:a16="http://schemas.microsoft.com/office/drawing/2014/main" xmlns="" val="20003"/>
                    </a:ext>
                  </a:extLst>
                </a:gridCol>
                <a:gridCol w="455935">
                  <a:extLst>
                    <a:ext uri="{9D8B030D-6E8A-4147-A177-3AD203B41FA5}">
                      <a16:colId xmlns:a16="http://schemas.microsoft.com/office/drawing/2014/main" xmlns="" val="20004"/>
                    </a:ext>
                  </a:extLst>
                </a:gridCol>
                <a:gridCol w="390802">
                  <a:extLst>
                    <a:ext uri="{9D8B030D-6E8A-4147-A177-3AD203B41FA5}">
                      <a16:colId xmlns:a16="http://schemas.microsoft.com/office/drawing/2014/main" xmlns="" val="20005"/>
                    </a:ext>
                  </a:extLst>
                </a:gridCol>
                <a:gridCol w="521069">
                  <a:extLst>
                    <a:ext uri="{9D8B030D-6E8A-4147-A177-3AD203B41FA5}">
                      <a16:colId xmlns:a16="http://schemas.microsoft.com/office/drawing/2014/main" xmlns="" val="20006"/>
                    </a:ext>
                  </a:extLst>
                </a:gridCol>
                <a:gridCol w="485728">
                  <a:extLst>
                    <a:ext uri="{9D8B030D-6E8A-4147-A177-3AD203B41FA5}">
                      <a16:colId xmlns:a16="http://schemas.microsoft.com/office/drawing/2014/main" xmlns="" val="20007"/>
                    </a:ext>
                  </a:extLst>
                </a:gridCol>
              </a:tblGrid>
              <a:tr h="487599">
                <a:tc>
                  <a:txBody>
                    <a:bodyPr/>
                    <a:lstStyle/>
                    <a:p>
                      <a:pPr algn="ctr"/>
                      <a:r>
                        <a:rPr lang="nn-NO" sz="1200" b="1" dirty="0" smtClean="0">
                          <a:solidFill>
                            <a:schemeClr val="tx1"/>
                          </a:solidFill>
                          <a:effectLst/>
                          <a:latin typeface="Arial" panose="020B0604020202020204" pitchFamily="34" charset="0"/>
                          <a:cs typeface="Arial" panose="020B0604020202020204" pitchFamily="34" charset="0"/>
                        </a:rPr>
                        <a:t>Veke</a:t>
                      </a:r>
                      <a:endParaRPr lang="nn-NO" sz="1200" b="1" dirty="0">
                        <a:solidFill>
                          <a:schemeClr val="tx1"/>
                        </a:solidFill>
                        <a:effectLst/>
                        <a:latin typeface="Arial" panose="020B0604020202020204" pitchFamily="34" charset="0"/>
                        <a:cs typeface="Arial" panose="020B0604020202020204" pitchFamily="34" charset="0"/>
                      </a:endParaRPr>
                    </a:p>
                  </a:txBody>
                  <a:tcPr marL="38100" marR="38100" marT="38100" marB="38100" anchor="ctr">
                    <a:noFill/>
                  </a:tcPr>
                </a:tc>
                <a:tc>
                  <a:txBody>
                    <a:bodyPr/>
                    <a:lstStyle/>
                    <a:p>
                      <a:pPr algn="ctr"/>
                      <a:r>
                        <a:rPr lang="nn-NO" sz="1200" b="1" dirty="0" smtClean="0">
                          <a:solidFill>
                            <a:srgbClr val="333333"/>
                          </a:solidFill>
                          <a:effectLst/>
                        </a:rPr>
                        <a:t>Man</a:t>
                      </a:r>
                      <a:endParaRPr lang="nn-NO" sz="1200" b="1" dirty="0">
                        <a:solidFill>
                          <a:srgbClr val="333333"/>
                        </a:solidFill>
                        <a:effectLst/>
                      </a:endParaRPr>
                    </a:p>
                  </a:txBody>
                  <a:tcPr marL="38100" marR="38100" marT="38100" marB="38100" anchor="ctr">
                    <a:noFill/>
                  </a:tcPr>
                </a:tc>
                <a:tc>
                  <a:txBody>
                    <a:bodyPr/>
                    <a:lstStyle/>
                    <a:p>
                      <a:pPr algn="ctr"/>
                      <a:r>
                        <a:rPr lang="nn-NO" sz="1200" b="1" dirty="0" smtClean="0">
                          <a:solidFill>
                            <a:srgbClr val="333333"/>
                          </a:solidFill>
                          <a:effectLst/>
                        </a:rPr>
                        <a:t>Tir</a:t>
                      </a:r>
                      <a:endParaRPr lang="nn-NO" sz="1200" b="1" dirty="0">
                        <a:solidFill>
                          <a:srgbClr val="333333"/>
                        </a:solidFill>
                        <a:effectLst/>
                      </a:endParaRPr>
                    </a:p>
                  </a:txBody>
                  <a:tcPr marL="38100" marR="38100" marT="38100" marB="38100" anchor="ctr">
                    <a:noFill/>
                  </a:tcPr>
                </a:tc>
                <a:tc>
                  <a:txBody>
                    <a:bodyPr/>
                    <a:lstStyle/>
                    <a:p>
                      <a:pPr algn="ctr"/>
                      <a:r>
                        <a:rPr lang="nn-NO" sz="1200" b="1" dirty="0" smtClean="0">
                          <a:solidFill>
                            <a:srgbClr val="333333"/>
                          </a:solidFill>
                          <a:effectLst/>
                        </a:rPr>
                        <a:t>Ons</a:t>
                      </a:r>
                      <a:endParaRPr lang="nn-NO" sz="1200" b="1" dirty="0">
                        <a:solidFill>
                          <a:srgbClr val="333333"/>
                        </a:solidFill>
                        <a:effectLst/>
                      </a:endParaRPr>
                    </a:p>
                  </a:txBody>
                  <a:tcPr marL="38100" marR="38100" marT="38100" marB="38100" anchor="ctr">
                    <a:noFill/>
                  </a:tcPr>
                </a:tc>
                <a:tc>
                  <a:txBody>
                    <a:bodyPr/>
                    <a:lstStyle/>
                    <a:p>
                      <a:pPr algn="ctr"/>
                      <a:r>
                        <a:rPr lang="nn-NO" sz="1200" b="1" dirty="0" smtClean="0">
                          <a:solidFill>
                            <a:srgbClr val="333333"/>
                          </a:solidFill>
                          <a:effectLst/>
                        </a:rPr>
                        <a:t>Tor</a:t>
                      </a:r>
                      <a:endParaRPr lang="nn-NO" sz="1200" b="1" dirty="0">
                        <a:solidFill>
                          <a:srgbClr val="333333"/>
                        </a:solidFill>
                        <a:effectLst/>
                      </a:endParaRPr>
                    </a:p>
                  </a:txBody>
                  <a:tcPr marL="38100" marR="38100" marT="38100" marB="38100" anchor="ctr">
                    <a:noFill/>
                  </a:tcPr>
                </a:tc>
                <a:tc>
                  <a:txBody>
                    <a:bodyPr/>
                    <a:lstStyle/>
                    <a:p>
                      <a:pPr algn="ctr"/>
                      <a:r>
                        <a:rPr lang="nn-NO" sz="1200" b="1" dirty="0" err="1" smtClean="0">
                          <a:solidFill>
                            <a:srgbClr val="333333"/>
                          </a:solidFill>
                          <a:effectLst/>
                        </a:rPr>
                        <a:t>Fre</a:t>
                      </a:r>
                      <a:endParaRPr lang="nn-NO" sz="1200" b="1" dirty="0">
                        <a:solidFill>
                          <a:srgbClr val="333333"/>
                        </a:solidFill>
                        <a:effectLst/>
                      </a:endParaRPr>
                    </a:p>
                  </a:txBody>
                  <a:tcPr marL="38100" marR="38100" marT="38100" marB="38100" anchor="ctr">
                    <a:noFill/>
                  </a:tcPr>
                </a:tc>
                <a:tc>
                  <a:txBody>
                    <a:bodyPr/>
                    <a:lstStyle/>
                    <a:p>
                      <a:pPr algn="ctr"/>
                      <a:r>
                        <a:rPr lang="nn-NO" sz="1200" b="1" dirty="0" smtClean="0">
                          <a:solidFill>
                            <a:srgbClr val="333333"/>
                          </a:solidFill>
                          <a:effectLst/>
                        </a:rPr>
                        <a:t>Lør</a:t>
                      </a:r>
                      <a:endParaRPr lang="nn-NO" sz="1200" b="1" dirty="0">
                        <a:solidFill>
                          <a:srgbClr val="333333"/>
                        </a:solidFill>
                        <a:effectLst/>
                      </a:endParaRPr>
                    </a:p>
                  </a:txBody>
                  <a:tcPr marL="38100" marR="38100" marT="38100" marB="38100" anchor="ctr">
                    <a:noFill/>
                  </a:tcPr>
                </a:tc>
                <a:tc>
                  <a:txBody>
                    <a:bodyPr/>
                    <a:lstStyle/>
                    <a:p>
                      <a:pPr algn="ctr"/>
                      <a:r>
                        <a:rPr lang="nn-NO" sz="1200" b="1" dirty="0" err="1" smtClean="0">
                          <a:solidFill>
                            <a:srgbClr val="333333"/>
                          </a:solidFill>
                          <a:effectLst/>
                        </a:rPr>
                        <a:t>Søn</a:t>
                      </a:r>
                      <a:endParaRPr lang="nn-NO" sz="1200" b="1" dirty="0">
                        <a:solidFill>
                          <a:srgbClr val="333333"/>
                        </a:solidFill>
                        <a:effectLst/>
                      </a:endParaRPr>
                    </a:p>
                  </a:txBody>
                  <a:tcPr marL="38100" marR="38100" marT="38100" marB="38100" anchor="ctr">
                    <a:noFill/>
                  </a:tcPr>
                </a:tc>
                <a:extLst>
                  <a:ext uri="{0D108BD9-81ED-4DB2-BD59-A6C34878D82A}">
                    <a16:rowId xmlns:a16="http://schemas.microsoft.com/office/drawing/2014/main" xmlns="" val="584647071"/>
                  </a:ext>
                </a:extLst>
              </a:tr>
              <a:tr h="485036">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53</a:t>
                      </a:r>
                    </a:p>
                  </a:txBody>
                  <a:tcPr marL="38100" marR="38100" marT="38100" marB="38100" anchor="ctr">
                    <a:noFill/>
                  </a:tcPr>
                </a:tc>
                <a:tc>
                  <a:txBody>
                    <a:bodyPr/>
                    <a:lstStyle/>
                    <a:p>
                      <a:pPr algn="ctr"/>
                      <a:r>
                        <a:rPr lang="nn-NO" sz="1400" dirty="0">
                          <a:effectLst/>
                        </a:rPr>
                        <a:t> </a:t>
                      </a:r>
                    </a:p>
                  </a:txBody>
                  <a:tcPr marL="38100" marR="38100" marT="38100" marB="38100" anchor="ctr">
                    <a:noFill/>
                  </a:tcPr>
                </a:tc>
                <a:tc>
                  <a:txBody>
                    <a:bodyPr/>
                    <a:lstStyle/>
                    <a:p>
                      <a:pPr algn="ctr"/>
                      <a:r>
                        <a:rPr lang="nn-NO" sz="1400" dirty="0">
                          <a:effectLst/>
                        </a:rPr>
                        <a:t> </a:t>
                      </a:r>
                    </a:p>
                  </a:txBody>
                  <a:tcPr marL="38100" marR="38100" marT="38100" marB="38100" anchor="ctr">
                    <a:noFill/>
                  </a:tcPr>
                </a:tc>
                <a:tc>
                  <a:txBody>
                    <a:bodyPr/>
                    <a:lstStyle/>
                    <a:p>
                      <a:pPr algn="ctr"/>
                      <a:r>
                        <a:rPr lang="nn-NO" sz="1400" dirty="0">
                          <a:effectLst/>
                        </a:rPr>
                        <a:t> </a:t>
                      </a:r>
                    </a:p>
                  </a:txBody>
                  <a:tcPr marL="38100" marR="38100" marT="38100" marB="38100" anchor="ctr">
                    <a:noFill/>
                  </a:tcPr>
                </a:tc>
                <a:tc>
                  <a:txBody>
                    <a:bodyPr/>
                    <a:lstStyle/>
                    <a:p>
                      <a:pPr algn="ctr"/>
                      <a:r>
                        <a:rPr lang="nn-NO" sz="1400" dirty="0">
                          <a:effectLst/>
                        </a:rPr>
                        <a:t> </a:t>
                      </a:r>
                    </a:p>
                  </a:txBody>
                  <a:tcPr marL="38100" marR="38100" marT="38100" marB="38100" anchor="ctr">
                    <a:noFill/>
                  </a:tcPr>
                </a:tc>
                <a:tc>
                  <a:txBody>
                    <a:bodyPr/>
                    <a:lstStyle/>
                    <a:p>
                      <a:pPr algn="ctr"/>
                      <a:r>
                        <a:rPr lang="nn-NO" sz="1400" b="1" dirty="0">
                          <a:solidFill>
                            <a:srgbClr val="FF0000"/>
                          </a:solidFill>
                          <a:effectLst/>
                        </a:rPr>
                        <a:t>1</a:t>
                      </a:r>
                      <a:endParaRPr lang="nn-NO" sz="1400" dirty="0">
                        <a:solidFill>
                          <a:srgbClr val="FF0000"/>
                        </a:solidFill>
                        <a:effectLst/>
                      </a:endParaRPr>
                    </a:p>
                  </a:txBody>
                  <a:tcPr marL="38100" marR="38100" marT="38100" marB="38100" anchor="ctr">
                    <a:noFill/>
                  </a:tcPr>
                </a:tc>
                <a:tc>
                  <a:txBody>
                    <a:bodyPr/>
                    <a:lstStyle/>
                    <a:p>
                      <a:pPr algn="ctr"/>
                      <a:r>
                        <a:rPr lang="nn-NO" sz="1400" dirty="0">
                          <a:effectLst/>
                        </a:rPr>
                        <a:t>2</a:t>
                      </a:r>
                    </a:p>
                  </a:txBody>
                  <a:tcPr marL="38100" marR="38100" marT="38100" marB="38100" anchor="ctr">
                    <a:noFill/>
                  </a:tcPr>
                </a:tc>
                <a:tc>
                  <a:txBody>
                    <a:bodyPr/>
                    <a:lstStyle/>
                    <a:p>
                      <a:pPr algn="ctr"/>
                      <a:r>
                        <a:rPr lang="nn-NO" sz="1400" dirty="0">
                          <a:effectLst/>
                        </a:rPr>
                        <a:t>3</a:t>
                      </a:r>
                    </a:p>
                  </a:txBody>
                  <a:tcPr marL="38100" marR="38100" marT="38100" marB="38100" anchor="ctr">
                    <a:noFill/>
                  </a:tcPr>
                </a:tc>
                <a:extLst>
                  <a:ext uri="{0D108BD9-81ED-4DB2-BD59-A6C34878D82A}">
                    <a16:rowId xmlns:a16="http://schemas.microsoft.com/office/drawing/2014/main" xmlns="" val="10001"/>
                  </a:ext>
                </a:extLst>
              </a:tr>
              <a:tr h="445790">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1</a:t>
                      </a:r>
                    </a:p>
                  </a:txBody>
                  <a:tcPr marL="38100" marR="38100" marT="38100" marB="38100" anchor="ctr">
                    <a:noFill/>
                  </a:tcPr>
                </a:tc>
                <a:tc>
                  <a:txBody>
                    <a:bodyPr/>
                    <a:lstStyle/>
                    <a:p>
                      <a:pPr algn="ctr"/>
                      <a:r>
                        <a:rPr lang="nn-NO" sz="1400">
                          <a:effectLst/>
                        </a:rPr>
                        <a:t>4</a:t>
                      </a:r>
                    </a:p>
                  </a:txBody>
                  <a:tcPr marL="38100" marR="38100" marT="38100" marB="38100" anchor="ctr">
                    <a:noFill/>
                  </a:tcPr>
                </a:tc>
                <a:tc>
                  <a:txBody>
                    <a:bodyPr/>
                    <a:lstStyle/>
                    <a:p>
                      <a:pPr algn="ctr"/>
                      <a:r>
                        <a:rPr lang="nn-NO" sz="1400">
                          <a:effectLst/>
                        </a:rPr>
                        <a:t>5</a:t>
                      </a:r>
                    </a:p>
                  </a:txBody>
                  <a:tcPr marL="38100" marR="38100" marT="38100" marB="38100" anchor="ctr">
                    <a:noFill/>
                  </a:tcPr>
                </a:tc>
                <a:tc>
                  <a:txBody>
                    <a:bodyPr/>
                    <a:lstStyle/>
                    <a:p>
                      <a:pPr algn="ctr"/>
                      <a:r>
                        <a:rPr lang="nn-NO" sz="1400">
                          <a:effectLst/>
                        </a:rPr>
                        <a:t>6</a:t>
                      </a:r>
                    </a:p>
                  </a:txBody>
                  <a:tcPr marL="38100" marR="38100" marT="38100" marB="38100" anchor="ctr">
                    <a:noFill/>
                  </a:tcPr>
                </a:tc>
                <a:tc>
                  <a:txBody>
                    <a:bodyPr/>
                    <a:lstStyle/>
                    <a:p>
                      <a:pPr algn="ctr"/>
                      <a:r>
                        <a:rPr lang="nn-NO" sz="1400">
                          <a:effectLst/>
                        </a:rPr>
                        <a:t>7</a:t>
                      </a:r>
                    </a:p>
                  </a:txBody>
                  <a:tcPr marL="38100" marR="38100" marT="38100" marB="38100" anchor="ctr">
                    <a:noFill/>
                  </a:tcPr>
                </a:tc>
                <a:tc>
                  <a:txBody>
                    <a:bodyPr/>
                    <a:lstStyle/>
                    <a:p>
                      <a:pPr algn="ctr"/>
                      <a:r>
                        <a:rPr lang="nn-NO" sz="1400">
                          <a:effectLst/>
                        </a:rPr>
                        <a:t>8</a:t>
                      </a:r>
                    </a:p>
                  </a:txBody>
                  <a:tcPr marL="38100" marR="38100" marT="38100" marB="38100" anchor="ctr">
                    <a:noFill/>
                  </a:tcPr>
                </a:tc>
                <a:tc>
                  <a:txBody>
                    <a:bodyPr/>
                    <a:lstStyle/>
                    <a:p>
                      <a:pPr algn="ctr"/>
                      <a:r>
                        <a:rPr lang="nn-NO" sz="1400">
                          <a:effectLst/>
                        </a:rPr>
                        <a:t>9</a:t>
                      </a:r>
                    </a:p>
                  </a:txBody>
                  <a:tcPr marL="38100" marR="38100" marT="38100" marB="38100" anchor="ctr">
                    <a:noFill/>
                  </a:tcPr>
                </a:tc>
                <a:tc>
                  <a:txBody>
                    <a:bodyPr/>
                    <a:lstStyle/>
                    <a:p>
                      <a:pPr algn="ctr"/>
                      <a:r>
                        <a:rPr lang="nn-NO" sz="1400" dirty="0">
                          <a:effectLst/>
                        </a:rPr>
                        <a:t>10</a:t>
                      </a:r>
                    </a:p>
                  </a:txBody>
                  <a:tcPr marL="38100" marR="38100" marT="38100" marB="38100" anchor="ctr">
                    <a:noFill/>
                  </a:tcPr>
                </a:tc>
                <a:extLst>
                  <a:ext uri="{0D108BD9-81ED-4DB2-BD59-A6C34878D82A}">
                    <a16:rowId xmlns:a16="http://schemas.microsoft.com/office/drawing/2014/main" xmlns="" val="10002"/>
                  </a:ext>
                </a:extLst>
              </a:tr>
              <a:tr h="611899">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2</a:t>
                      </a:r>
                    </a:p>
                  </a:txBody>
                  <a:tcPr marL="38100" marR="38100" marT="38100" marB="38100" anchor="ctr">
                    <a:noFill/>
                  </a:tcPr>
                </a:tc>
                <a:tc>
                  <a:txBody>
                    <a:bodyPr/>
                    <a:lstStyle/>
                    <a:p>
                      <a:pPr algn="ctr"/>
                      <a:r>
                        <a:rPr lang="nn-NO" sz="1400">
                          <a:effectLst/>
                        </a:rPr>
                        <a:t>11</a:t>
                      </a:r>
                    </a:p>
                  </a:txBody>
                  <a:tcPr marL="38100" marR="38100" marT="38100" marB="38100" anchor="ctr">
                    <a:noFill/>
                  </a:tcPr>
                </a:tc>
                <a:tc>
                  <a:txBody>
                    <a:bodyPr/>
                    <a:lstStyle/>
                    <a:p>
                      <a:pPr algn="ctr"/>
                      <a:r>
                        <a:rPr lang="nn-NO" sz="1400">
                          <a:effectLst/>
                        </a:rPr>
                        <a:t>12</a:t>
                      </a:r>
                    </a:p>
                  </a:txBody>
                  <a:tcPr marL="38100" marR="38100" marT="38100" marB="38100" anchor="ctr">
                    <a:noFill/>
                  </a:tcPr>
                </a:tc>
                <a:tc>
                  <a:txBody>
                    <a:bodyPr/>
                    <a:lstStyle/>
                    <a:p>
                      <a:pPr algn="ctr"/>
                      <a:r>
                        <a:rPr lang="nn-NO" sz="1400">
                          <a:effectLst/>
                        </a:rPr>
                        <a:t>13</a:t>
                      </a:r>
                    </a:p>
                  </a:txBody>
                  <a:tcPr marL="38100" marR="38100" marT="38100" marB="38100" anchor="ctr">
                    <a:noFill/>
                  </a:tcPr>
                </a:tc>
                <a:tc>
                  <a:txBody>
                    <a:bodyPr/>
                    <a:lstStyle/>
                    <a:p>
                      <a:pPr algn="ctr"/>
                      <a:r>
                        <a:rPr lang="nn-NO" sz="1400">
                          <a:effectLst/>
                        </a:rPr>
                        <a:t>14</a:t>
                      </a:r>
                    </a:p>
                  </a:txBody>
                  <a:tcPr marL="38100" marR="38100" marT="38100" marB="38100" anchor="ctr">
                    <a:noFill/>
                  </a:tcPr>
                </a:tc>
                <a:tc>
                  <a:txBody>
                    <a:bodyPr/>
                    <a:lstStyle/>
                    <a:p>
                      <a:pPr algn="ctr"/>
                      <a:r>
                        <a:rPr lang="nn-NO" sz="1400">
                          <a:effectLst/>
                        </a:rPr>
                        <a:t>15</a:t>
                      </a:r>
                    </a:p>
                  </a:txBody>
                  <a:tcPr marL="38100" marR="38100" marT="38100" marB="38100" anchor="ctr">
                    <a:noFill/>
                  </a:tcPr>
                </a:tc>
                <a:tc>
                  <a:txBody>
                    <a:bodyPr/>
                    <a:lstStyle/>
                    <a:p>
                      <a:pPr algn="ctr"/>
                      <a:r>
                        <a:rPr lang="nn-NO" sz="1400">
                          <a:effectLst/>
                        </a:rPr>
                        <a:t>16</a:t>
                      </a:r>
                    </a:p>
                  </a:txBody>
                  <a:tcPr marL="38100" marR="38100" marT="38100" marB="38100" anchor="ctr">
                    <a:noFill/>
                  </a:tcPr>
                </a:tc>
                <a:tc>
                  <a:txBody>
                    <a:bodyPr/>
                    <a:lstStyle/>
                    <a:p>
                      <a:pPr algn="ctr"/>
                      <a:r>
                        <a:rPr lang="nn-NO" sz="1400" dirty="0">
                          <a:effectLst/>
                        </a:rPr>
                        <a:t>17</a:t>
                      </a:r>
                    </a:p>
                  </a:txBody>
                  <a:tcPr marL="38100" marR="38100" marT="38100" marB="38100" anchor="ctr">
                    <a:noFill/>
                  </a:tcPr>
                </a:tc>
                <a:extLst>
                  <a:ext uri="{0D108BD9-81ED-4DB2-BD59-A6C34878D82A}">
                    <a16:rowId xmlns:a16="http://schemas.microsoft.com/office/drawing/2014/main" xmlns="" val="10003"/>
                  </a:ext>
                </a:extLst>
              </a:tr>
              <a:tr h="477901">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3</a:t>
                      </a:r>
                    </a:p>
                  </a:txBody>
                  <a:tcPr marL="38100" marR="38100" marT="38100" marB="38100" anchor="ctr">
                    <a:noFill/>
                  </a:tcPr>
                </a:tc>
                <a:tc>
                  <a:txBody>
                    <a:bodyPr/>
                    <a:lstStyle/>
                    <a:p>
                      <a:pPr algn="ctr"/>
                      <a:r>
                        <a:rPr lang="nn-NO" sz="1400">
                          <a:effectLst/>
                        </a:rPr>
                        <a:t>18</a:t>
                      </a:r>
                    </a:p>
                  </a:txBody>
                  <a:tcPr marL="38100" marR="38100" marT="38100" marB="38100" anchor="ctr">
                    <a:noFill/>
                  </a:tcPr>
                </a:tc>
                <a:tc>
                  <a:txBody>
                    <a:bodyPr/>
                    <a:lstStyle/>
                    <a:p>
                      <a:pPr algn="ctr"/>
                      <a:r>
                        <a:rPr lang="nn-NO" sz="1400">
                          <a:effectLst/>
                        </a:rPr>
                        <a:t>19</a:t>
                      </a:r>
                    </a:p>
                  </a:txBody>
                  <a:tcPr marL="38100" marR="38100" marT="38100" marB="38100" anchor="ctr">
                    <a:noFill/>
                  </a:tcPr>
                </a:tc>
                <a:tc>
                  <a:txBody>
                    <a:bodyPr/>
                    <a:lstStyle/>
                    <a:p>
                      <a:pPr algn="ctr"/>
                      <a:r>
                        <a:rPr lang="nn-NO" sz="1400">
                          <a:effectLst/>
                        </a:rPr>
                        <a:t>20</a:t>
                      </a:r>
                    </a:p>
                  </a:txBody>
                  <a:tcPr marL="38100" marR="38100" marT="38100" marB="38100" anchor="ctr">
                    <a:noFill/>
                  </a:tcPr>
                </a:tc>
                <a:tc>
                  <a:txBody>
                    <a:bodyPr/>
                    <a:lstStyle/>
                    <a:p>
                      <a:pPr algn="ctr"/>
                      <a:r>
                        <a:rPr lang="nn-NO" sz="1400">
                          <a:effectLst/>
                        </a:rPr>
                        <a:t>21</a:t>
                      </a:r>
                    </a:p>
                  </a:txBody>
                  <a:tcPr marL="38100" marR="38100" marT="38100" marB="38100" anchor="ctr">
                    <a:noFill/>
                  </a:tcPr>
                </a:tc>
                <a:tc>
                  <a:txBody>
                    <a:bodyPr/>
                    <a:lstStyle/>
                    <a:p>
                      <a:pPr algn="ctr"/>
                      <a:r>
                        <a:rPr lang="nn-NO" sz="1400">
                          <a:effectLst/>
                        </a:rPr>
                        <a:t>22</a:t>
                      </a:r>
                    </a:p>
                  </a:txBody>
                  <a:tcPr marL="38100" marR="38100" marT="38100" marB="38100" anchor="ctr">
                    <a:noFill/>
                  </a:tcPr>
                </a:tc>
                <a:tc>
                  <a:txBody>
                    <a:bodyPr/>
                    <a:lstStyle/>
                    <a:p>
                      <a:pPr algn="ctr"/>
                      <a:r>
                        <a:rPr lang="nn-NO" sz="1400">
                          <a:effectLst/>
                        </a:rPr>
                        <a:t>23</a:t>
                      </a:r>
                    </a:p>
                  </a:txBody>
                  <a:tcPr marL="38100" marR="38100" marT="38100" marB="38100" anchor="ctr">
                    <a:noFill/>
                  </a:tcPr>
                </a:tc>
                <a:tc>
                  <a:txBody>
                    <a:bodyPr/>
                    <a:lstStyle/>
                    <a:p>
                      <a:pPr algn="ctr"/>
                      <a:r>
                        <a:rPr lang="nn-NO" sz="1400" dirty="0">
                          <a:effectLst/>
                        </a:rPr>
                        <a:t>24</a:t>
                      </a:r>
                    </a:p>
                  </a:txBody>
                  <a:tcPr marL="38100" marR="38100" marT="38100" marB="38100" anchor="ctr">
                    <a:noFill/>
                  </a:tcPr>
                </a:tc>
                <a:extLst>
                  <a:ext uri="{0D108BD9-81ED-4DB2-BD59-A6C34878D82A}">
                    <a16:rowId xmlns:a16="http://schemas.microsoft.com/office/drawing/2014/main" xmlns="" val="10004"/>
                  </a:ext>
                </a:extLst>
              </a:tr>
              <a:tr h="482753">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4</a:t>
                      </a:r>
                    </a:p>
                  </a:txBody>
                  <a:tcPr marL="38100" marR="38100" marT="38100" marB="38100" anchor="ctr">
                    <a:noFill/>
                  </a:tcPr>
                </a:tc>
                <a:tc>
                  <a:txBody>
                    <a:bodyPr/>
                    <a:lstStyle/>
                    <a:p>
                      <a:pPr algn="ctr"/>
                      <a:r>
                        <a:rPr lang="nn-NO" sz="1400">
                          <a:effectLst/>
                        </a:rPr>
                        <a:t>25</a:t>
                      </a:r>
                    </a:p>
                  </a:txBody>
                  <a:tcPr marL="38100" marR="38100" marT="38100" marB="38100" anchor="ctr">
                    <a:noFill/>
                  </a:tcPr>
                </a:tc>
                <a:tc>
                  <a:txBody>
                    <a:bodyPr/>
                    <a:lstStyle/>
                    <a:p>
                      <a:pPr algn="ctr"/>
                      <a:r>
                        <a:rPr lang="nn-NO" sz="1400">
                          <a:effectLst/>
                        </a:rPr>
                        <a:t>26</a:t>
                      </a:r>
                    </a:p>
                  </a:txBody>
                  <a:tcPr marL="38100" marR="38100" marT="38100" marB="38100" anchor="ctr">
                    <a:noFill/>
                  </a:tcPr>
                </a:tc>
                <a:tc>
                  <a:txBody>
                    <a:bodyPr/>
                    <a:lstStyle/>
                    <a:p>
                      <a:pPr algn="ctr"/>
                      <a:r>
                        <a:rPr lang="nn-NO" sz="1400">
                          <a:effectLst/>
                        </a:rPr>
                        <a:t>27</a:t>
                      </a:r>
                    </a:p>
                  </a:txBody>
                  <a:tcPr marL="38100" marR="38100" marT="38100" marB="38100" anchor="ctr">
                    <a:noFill/>
                  </a:tcPr>
                </a:tc>
                <a:tc>
                  <a:txBody>
                    <a:bodyPr/>
                    <a:lstStyle/>
                    <a:p>
                      <a:pPr algn="ctr"/>
                      <a:r>
                        <a:rPr lang="nn-NO" sz="1400">
                          <a:effectLst/>
                        </a:rPr>
                        <a:t>28</a:t>
                      </a:r>
                    </a:p>
                  </a:txBody>
                  <a:tcPr marL="38100" marR="38100" marT="38100" marB="38100" anchor="ctr">
                    <a:noFill/>
                  </a:tcPr>
                </a:tc>
                <a:tc>
                  <a:txBody>
                    <a:bodyPr/>
                    <a:lstStyle/>
                    <a:p>
                      <a:pPr algn="ctr"/>
                      <a:r>
                        <a:rPr lang="nn-NO" sz="1400">
                          <a:effectLst/>
                        </a:rPr>
                        <a:t>29</a:t>
                      </a:r>
                    </a:p>
                  </a:txBody>
                  <a:tcPr marL="38100" marR="38100" marT="38100" marB="38100" anchor="ctr">
                    <a:noFill/>
                  </a:tcPr>
                </a:tc>
                <a:tc>
                  <a:txBody>
                    <a:bodyPr/>
                    <a:lstStyle/>
                    <a:p>
                      <a:pPr algn="ctr"/>
                      <a:r>
                        <a:rPr lang="nn-NO" sz="1400">
                          <a:effectLst/>
                        </a:rPr>
                        <a:t>30</a:t>
                      </a:r>
                    </a:p>
                  </a:txBody>
                  <a:tcPr marL="38100" marR="38100" marT="38100" marB="38100" anchor="ctr">
                    <a:noFill/>
                  </a:tcPr>
                </a:tc>
                <a:tc>
                  <a:txBody>
                    <a:bodyPr/>
                    <a:lstStyle/>
                    <a:p>
                      <a:pPr algn="ctr"/>
                      <a:r>
                        <a:rPr lang="nn-NO" sz="1400" dirty="0">
                          <a:effectLst/>
                        </a:rPr>
                        <a:t>31</a:t>
                      </a:r>
                    </a:p>
                  </a:txBody>
                  <a:tcPr marL="38100" marR="38100" marT="38100" marB="38100" anchor="ctr">
                    <a:noFill/>
                  </a:tcPr>
                </a:tc>
                <a:extLst>
                  <a:ext uri="{0D108BD9-81ED-4DB2-BD59-A6C34878D82A}">
                    <a16:rowId xmlns:a16="http://schemas.microsoft.com/office/drawing/2014/main" xmlns="" val="10005"/>
                  </a:ext>
                </a:extLst>
              </a:tr>
            </a:tbl>
          </a:graphicData>
        </a:graphic>
      </p:graphicFrame>
      <p:sp>
        <p:nvSpPr>
          <p:cNvPr id="46150" name="Plassholder for lysbildenummer 1"/>
          <p:cNvSpPr>
            <a:spLocks noGrp="1"/>
          </p:cNvSpPr>
          <p:nvPr>
            <p:ph type="sldNum" sz="quarter" idx="12"/>
          </p:nvPr>
        </p:nvSpPr>
        <p:spPr bwMode="auto">
          <a:xfrm>
            <a:off x="8243888" y="6237288"/>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7214B3A0-40BD-4487-80D2-E7D1C9D6AC4F}" type="slidenum">
              <a:rPr lang="nn-NO" altLang="nb-NO">
                <a:solidFill>
                  <a:schemeClr val="tx2"/>
                </a:solidFill>
                <a:latin typeface="Arial" charset="0"/>
              </a:rPr>
              <a:pPr>
                <a:spcBef>
                  <a:spcPct val="0"/>
                </a:spcBef>
                <a:spcAft>
                  <a:spcPct val="0"/>
                </a:spcAft>
                <a:buClrTx/>
                <a:buFontTx/>
                <a:buNone/>
              </a:pPr>
              <a:t>30</a:t>
            </a:fld>
            <a:endParaRPr lang="nn-NO" altLang="nb-NO">
              <a:solidFill>
                <a:schemeClr val="tx2"/>
              </a:solidFill>
              <a:latin typeface="Arial" charset="0"/>
            </a:endParaRPr>
          </a:p>
        </p:txBody>
      </p:sp>
      <p:sp>
        <p:nvSpPr>
          <p:cNvPr id="4" name="TekstSylinder 3"/>
          <p:cNvSpPr txBox="1"/>
          <p:nvPr/>
        </p:nvSpPr>
        <p:spPr>
          <a:xfrm>
            <a:off x="4499992" y="124047"/>
            <a:ext cx="5328592" cy="892552"/>
          </a:xfrm>
          <a:prstGeom prst="rect">
            <a:avLst/>
          </a:prstGeom>
          <a:noFill/>
        </p:spPr>
        <p:txBody>
          <a:bodyPr wrap="square" rtlCol="0">
            <a:spAutoFit/>
          </a:bodyPr>
          <a:lstStyle/>
          <a:p>
            <a:endParaRPr lang="nn-NO" sz="1400" dirty="0"/>
          </a:p>
          <a:p>
            <a:endParaRPr lang="nn-NO" sz="1400" dirty="0" smtClean="0"/>
          </a:p>
          <a:p>
            <a:endParaRPr lang="nn-NO" sz="1200" dirty="0" smtClean="0">
              <a:solidFill>
                <a:srgbClr val="FF0000"/>
              </a:solidFill>
            </a:endParaRPr>
          </a:p>
          <a:p>
            <a:r>
              <a:rPr lang="nn-NO" sz="1200" dirty="0" smtClean="0">
                <a:solidFill>
                  <a:srgbClr val="FF0000"/>
                </a:solidFill>
              </a:rPr>
              <a:t>.</a:t>
            </a:r>
            <a:endParaRPr lang="nn-NO" sz="1200" dirty="0">
              <a:solidFill>
                <a:srgbClr val="FF0000"/>
              </a:solidFill>
            </a:endParaRPr>
          </a:p>
        </p:txBody>
      </p:sp>
      <p:pic>
        <p:nvPicPr>
          <p:cNvPr id="10" name="Bild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4248" y="272410"/>
            <a:ext cx="1368152" cy="1824203"/>
          </a:xfrm>
          <a:prstGeom prst="rect">
            <a:avLst/>
          </a:prstGeom>
        </p:spPr>
      </p:pic>
      <p:sp>
        <p:nvSpPr>
          <p:cNvPr id="13" name="TekstSylinder 12"/>
          <p:cNvSpPr txBox="1"/>
          <p:nvPr/>
        </p:nvSpPr>
        <p:spPr>
          <a:xfrm>
            <a:off x="127743" y="194054"/>
            <a:ext cx="3976414" cy="377870"/>
          </a:xfrm>
          <a:prstGeom prst="rect">
            <a:avLst/>
          </a:prstGeom>
          <a:blipFill>
            <a:blip r:embed="rId4"/>
            <a:tile tx="0" ty="0" sx="100000" sy="100000" flip="none" algn="tl"/>
          </a:blipFill>
        </p:spPr>
        <p:txBody>
          <a:bodyPr wrap="square" rtlCol="0">
            <a:spAutoFit/>
          </a:bodyPr>
          <a:lstStyle/>
          <a:p>
            <a:r>
              <a:rPr lang="nn-NO" altLang="nb-NO" b="1" dirty="0">
                <a:solidFill>
                  <a:prstClr val="black"/>
                </a:solidFill>
              </a:rPr>
              <a:t>PERIODEPLAN </a:t>
            </a:r>
            <a:r>
              <a:rPr lang="nn-NO" altLang="nb-NO" b="1" dirty="0" smtClean="0">
                <a:solidFill>
                  <a:prstClr val="black"/>
                </a:solidFill>
              </a:rPr>
              <a:t>FOR</a:t>
            </a:r>
            <a:r>
              <a:rPr lang="nn-NO" altLang="nb-NO" b="1" noProof="1"/>
              <a:t> </a:t>
            </a:r>
            <a:r>
              <a:rPr lang="nn-NO" altLang="nb-NO" b="1" noProof="1" smtClean="0"/>
              <a:t>JANUAR</a:t>
            </a:r>
            <a:r>
              <a:rPr lang="nn-NO" altLang="nb-NO" b="1" noProof="1" smtClean="0">
                <a:cs typeface="Trebuchet MS" pitchFamily="34" charset="0"/>
              </a:rPr>
              <a:t> 2021</a:t>
            </a:r>
          </a:p>
        </p:txBody>
      </p:sp>
      <p:sp>
        <p:nvSpPr>
          <p:cNvPr id="15" name="TekstSylinder 14"/>
          <p:cNvSpPr txBox="1"/>
          <p:nvPr/>
        </p:nvSpPr>
        <p:spPr>
          <a:xfrm>
            <a:off x="117370" y="1044858"/>
            <a:ext cx="4027294" cy="1631216"/>
          </a:xfrm>
          <a:prstGeom prst="rect">
            <a:avLst/>
          </a:prstGeom>
          <a:noFill/>
        </p:spPr>
        <p:txBody>
          <a:bodyPr wrap="square" rtlCol="0">
            <a:spAutoFit/>
          </a:bodyPr>
          <a:lstStyle/>
          <a:p>
            <a:r>
              <a:rPr lang="nn-NO" sz="1400" b="1" dirty="0" smtClean="0"/>
              <a:t> Mål for perioden</a:t>
            </a:r>
            <a:r>
              <a:rPr lang="nn-NO" sz="1600" dirty="0" smtClean="0"/>
              <a:t>:</a:t>
            </a:r>
          </a:p>
          <a:p>
            <a:pPr marL="285750" indent="-285750">
              <a:buFont typeface="Arial" panose="020B0604020202020204" pitchFamily="34" charset="0"/>
              <a:buChar char="•"/>
            </a:pPr>
            <a:r>
              <a:rPr lang="nn-NO" sz="1200" dirty="0" smtClean="0"/>
              <a:t>Borna får erfare ulik vinterleik</a:t>
            </a:r>
            <a:r>
              <a:rPr lang="nn-NO" sz="1200" dirty="0" smtClean="0">
                <a:solidFill>
                  <a:srgbClr val="000000"/>
                </a:solidFill>
                <a:latin typeface="Museo Sans 100"/>
              </a:rPr>
              <a:t> </a:t>
            </a:r>
            <a:r>
              <a:rPr lang="nn-NO" sz="1200" dirty="0">
                <a:solidFill>
                  <a:srgbClr val="000000"/>
                </a:solidFill>
                <a:latin typeface="Museo Sans 100"/>
              </a:rPr>
              <a:t>og oppleve motivasjon og meistring ut frå eigne føresetnader. </a:t>
            </a:r>
            <a:endParaRPr lang="nn-NO" sz="1200" dirty="0" smtClean="0"/>
          </a:p>
          <a:p>
            <a:pPr marL="285750" indent="-285750">
              <a:buFont typeface="Arial" panose="020B0604020202020204" pitchFamily="34" charset="0"/>
              <a:buChar char="•"/>
            </a:pPr>
            <a:r>
              <a:rPr lang="nn-NO" sz="1200" dirty="0" smtClean="0"/>
              <a:t>Gjennom kroppsleg utfordring lære å inkludere kvarandre i uteleiken.</a:t>
            </a:r>
            <a:r>
              <a:rPr lang="nn-NO" sz="1200" dirty="0">
                <a:solidFill>
                  <a:srgbClr val="000000"/>
                </a:solidFill>
                <a:latin typeface="Museo Sans 100"/>
              </a:rPr>
              <a:t> </a:t>
            </a:r>
            <a:endParaRPr lang="nn-NO" sz="1200" dirty="0" smtClean="0">
              <a:solidFill>
                <a:srgbClr val="000000"/>
              </a:solidFill>
              <a:latin typeface="Museo Sans 100"/>
            </a:endParaRPr>
          </a:p>
          <a:p>
            <a:pPr marL="285750" indent="-285750">
              <a:buFont typeface="Arial" panose="020B0604020202020204" pitchFamily="34" charset="0"/>
              <a:buChar char="•"/>
            </a:pPr>
            <a:r>
              <a:rPr lang="nn-NO" sz="1200" dirty="0" smtClean="0">
                <a:solidFill>
                  <a:srgbClr val="000000"/>
                </a:solidFill>
                <a:latin typeface="Museo Sans 100"/>
              </a:rPr>
              <a:t>Borna vidareutviklar </a:t>
            </a:r>
            <a:r>
              <a:rPr lang="nn-NO" sz="1200" dirty="0">
                <a:solidFill>
                  <a:srgbClr val="000000"/>
                </a:solidFill>
                <a:latin typeface="Museo Sans 100"/>
              </a:rPr>
              <a:t>motoriske ferdigheiter, kroppskontroll, koordinasjon og fysiske </a:t>
            </a:r>
            <a:r>
              <a:rPr lang="nn-NO" sz="1200" dirty="0" smtClean="0">
                <a:solidFill>
                  <a:srgbClr val="000000"/>
                </a:solidFill>
                <a:latin typeface="Museo Sans 100"/>
              </a:rPr>
              <a:t>eigenskapar</a:t>
            </a:r>
          </a:p>
          <a:p>
            <a:pPr marL="285750" indent="-285750">
              <a:buFont typeface="Arial" panose="020B0604020202020204" pitchFamily="34" charset="0"/>
              <a:buChar char="•"/>
            </a:pPr>
            <a:r>
              <a:rPr lang="nn-NO" sz="1200" dirty="0" smtClean="0">
                <a:solidFill>
                  <a:srgbClr val="000000"/>
                </a:solidFill>
                <a:latin typeface="Museo Sans 100"/>
              </a:rPr>
              <a:t>Vi har fokus på å forstå felles reglar i uteleiken.</a:t>
            </a:r>
          </a:p>
        </p:txBody>
      </p:sp>
      <p:sp>
        <p:nvSpPr>
          <p:cNvPr id="7" name="TekstSylinder 6"/>
          <p:cNvSpPr txBox="1"/>
          <p:nvPr/>
        </p:nvSpPr>
        <p:spPr>
          <a:xfrm>
            <a:off x="105917" y="724212"/>
            <a:ext cx="3385963" cy="307777"/>
          </a:xfrm>
          <a:prstGeom prst="rect">
            <a:avLst/>
          </a:prstGeom>
          <a:noFill/>
        </p:spPr>
        <p:txBody>
          <a:bodyPr wrap="square" rtlCol="0">
            <a:spAutoFit/>
          </a:bodyPr>
          <a:lstStyle/>
          <a:p>
            <a:pPr lvl="0" eaLnBrk="1" hangingPunct="1">
              <a:defRPr/>
            </a:pPr>
            <a:r>
              <a:rPr lang="nn-NO" sz="1400" b="1" dirty="0">
                <a:solidFill>
                  <a:prstClr val="black"/>
                </a:solidFill>
              </a:rPr>
              <a:t>T</a:t>
            </a:r>
            <a:r>
              <a:rPr lang="nn-NO" sz="1400" b="1" dirty="0" smtClean="0">
                <a:solidFill>
                  <a:prstClr val="black"/>
                </a:solidFill>
              </a:rPr>
              <a:t>ema: vintersport og vinterlandskap</a:t>
            </a:r>
            <a:endParaRPr lang="nn-NO" sz="1400" b="1" dirty="0">
              <a:solidFill>
                <a:prstClr val="black"/>
              </a:solidFill>
            </a:endParaRPr>
          </a:p>
        </p:txBody>
      </p:sp>
      <p:sp>
        <p:nvSpPr>
          <p:cNvPr id="6" name="TekstSylinder 5"/>
          <p:cNvSpPr txBox="1"/>
          <p:nvPr/>
        </p:nvSpPr>
        <p:spPr>
          <a:xfrm>
            <a:off x="4740287" y="785289"/>
            <a:ext cx="1368152" cy="954107"/>
          </a:xfrm>
          <a:prstGeom prst="rect">
            <a:avLst/>
          </a:prstGeom>
          <a:solidFill>
            <a:schemeClr val="accent1"/>
          </a:solidFill>
          <a:effectLst>
            <a:outerShdw blurRad="50800" dist="38100" dir="10800000" algn="r" rotWithShape="0">
              <a:prstClr val="black">
                <a:alpha val="40000"/>
              </a:prstClr>
            </a:outerShdw>
            <a:softEdge rad="12700"/>
          </a:effectLst>
          <a:scene3d>
            <a:camera prst="orthographicFront"/>
            <a:lightRig rig="threePt" dir="t"/>
          </a:scene3d>
          <a:sp3d extrusionH="76200">
            <a:extrusionClr>
              <a:srgbClr val="66CCFF"/>
            </a:extrusionClr>
          </a:sp3d>
        </p:spPr>
        <p:txBody>
          <a:bodyPr wrap="square" rtlCol="0">
            <a:spAutoFit/>
          </a:bodyPr>
          <a:lstStyle/>
          <a:p>
            <a:r>
              <a:rPr lang="nn-NO" sz="1400" dirty="0" smtClean="0"/>
              <a:t>NØKKELORD:</a:t>
            </a:r>
          </a:p>
          <a:p>
            <a:r>
              <a:rPr lang="nn-NO" sz="1400" dirty="0" smtClean="0"/>
              <a:t>KALDT </a:t>
            </a:r>
          </a:p>
          <a:p>
            <a:r>
              <a:rPr lang="nn-NO" sz="1400" dirty="0" smtClean="0"/>
              <a:t>KRYSTALL</a:t>
            </a:r>
          </a:p>
          <a:p>
            <a:r>
              <a:rPr lang="nn-NO" sz="1400" dirty="0" smtClean="0"/>
              <a:t>IS</a:t>
            </a:r>
          </a:p>
        </p:txBody>
      </p:sp>
      <p:sp>
        <p:nvSpPr>
          <p:cNvPr id="2" name="TekstSylinder 1"/>
          <p:cNvSpPr txBox="1"/>
          <p:nvPr/>
        </p:nvSpPr>
        <p:spPr>
          <a:xfrm>
            <a:off x="5076054" y="2060848"/>
            <a:ext cx="3384378" cy="646331"/>
          </a:xfrm>
          <a:prstGeom prst="rect">
            <a:avLst/>
          </a:prstGeom>
          <a:noFill/>
        </p:spPr>
        <p:txBody>
          <a:bodyPr wrap="square" rtlCol="0">
            <a:spAutoFit/>
          </a:bodyPr>
          <a:lstStyle/>
          <a:p>
            <a:r>
              <a:rPr lang="nn-NO" dirty="0" smtClean="0"/>
              <a:t>Vi begynner å jobbe med tema frå </a:t>
            </a:r>
            <a:r>
              <a:rPr lang="nn-NO" dirty="0" err="1"/>
              <a:t>M</a:t>
            </a:r>
            <a:r>
              <a:rPr lang="nn-NO" dirty="0" err="1" smtClean="0"/>
              <a:t>ummidalen</a:t>
            </a:r>
            <a:endParaRPr lang="nn-NO"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Bilde 6"/>
          <p:cNvPicPr>
            <a:picLocks noChangeAspect="1"/>
          </p:cNvPicPr>
          <p:nvPr/>
        </p:nvPicPr>
        <p:blipFill>
          <a:blip r:embed="rId3"/>
          <a:stretch>
            <a:fillRect/>
          </a:stretch>
        </p:blipFill>
        <p:spPr>
          <a:xfrm>
            <a:off x="6434981" y="1199852"/>
            <a:ext cx="2104864" cy="1055752"/>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613157091"/>
              </p:ext>
            </p:extLst>
          </p:nvPr>
        </p:nvGraphicFramePr>
        <p:xfrm>
          <a:off x="4742232" y="2910544"/>
          <a:ext cx="4109667" cy="2033235"/>
        </p:xfrm>
        <a:graphic>
          <a:graphicData uri="http://schemas.openxmlformats.org/drawingml/2006/table">
            <a:tbl>
              <a:tblPr firstRow="1" bandRow="1">
                <a:tableStyleId>{BC89EF96-8CEA-46FF-86C4-4CE0E7609802}</a:tableStyleId>
              </a:tblPr>
              <a:tblGrid>
                <a:gridCol w="529539">
                  <a:extLst>
                    <a:ext uri="{9D8B030D-6E8A-4147-A177-3AD203B41FA5}">
                      <a16:colId xmlns:a16="http://schemas.microsoft.com/office/drawing/2014/main" xmlns="" val="20000"/>
                    </a:ext>
                  </a:extLst>
                </a:gridCol>
                <a:gridCol w="461829">
                  <a:extLst>
                    <a:ext uri="{9D8B030D-6E8A-4147-A177-3AD203B41FA5}">
                      <a16:colId xmlns:a16="http://schemas.microsoft.com/office/drawing/2014/main" xmlns="" val="20001"/>
                    </a:ext>
                  </a:extLst>
                </a:gridCol>
                <a:gridCol w="461829">
                  <a:extLst>
                    <a:ext uri="{9D8B030D-6E8A-4147-A177-3AD203B41FA5}">
                      <a16:colId xmlns:a16="http://schemas.microsoft.com/office/drawing/2014/main" xmlns="" val="20002"/>
                    </a:ext>
                  </a:extLst>
                </a:gridCol>
                <a:gridCol w="557254">
                  <a:extLst>
                    <a:ext uri="{9D8B030D-6E8A-4147-A177-3AD203B41FA5}">
                      <a16:colId xmlns:a16="http://schemas.microsoft.com/office/drawing/2014/main" xmlns="" val="20003"/>
                    </a:ext>
                  </a:extLst>
                </a:gridCol>
                <a:gridCol w="584002">
                  <a:extLst>
                    <a:ext uri="{9D8B030D-6E8A-4147-A177-3AD203B41FA5}">
                      <a16:colId xmlns:a16="http://schemas.microsoft.com/office/drawing/2014/main" xmlns="" val="20004"/>
                    </a:ext>
                  </a:extLst>
                </a:gridCol>
                <a:gridCol w="543528">
                  <a:extLst>
                    <a:ext uri="{9D8B030D-6E8A-4147-A177-3AD203B41FA5}">
                      <a16:colId xmlns:a16="http://schemas.microsoft.com/office/drawing/2014/main" xmlns="" val="20005"/>
                    </a:ext>
                  </a:extLst>
                </a:gridCol>
                <a:gridCol w="492324">
                  <a:extLst>
                    <a:ext uri="{9D8B030D-6E8A-4147-A177-3AD203B41FA5}">
                      <a16:colId xmlns:a16="http://schemas.microsoft.com/office/drawing/2014/main" xmlns="" val="20006"/>
                    </a:ext>
                  </a:extLst>
                </a:gridCol>
                <a:gridCol w="479362">
                  <a:extLst>
                    <a:ext uri="{9D8B030D-6E8A-4147-A177-3AD203B41FA5}">
                      <a16:colId xmlns:a16="http://schemas.microsoft.com/office/drawing/2014/main" xmlns="" val="20007"/>
                    </a:ext>
                  </a:extLst>
                </a:gridCol>
              </a:tblGrid>
              <a:tr h="405367">
                <a:tc>
                  <a:txBody>
                    <a:bodyPr/>
                    <a:lstStyle/>
                    <a:p>
                      <a:pPr algn="ctr"/>
                      <a:r>
                        <a:rPr lang="nn-NO" sz="1200" b="1" dirty="0" smtClean="0">
                          <a:solidFill>
                            <a:schemeClr val="tx1"/>
                          </a:solidFill>
                          <a:effectLst/>
                        </a:rPr>
                        <a:t>veke</a:t>
                      </a:r>
                      <a:endParaRPr lang="nn-NO" sz="1200" b="1" dirty="0">
                        <a:solidFill>
                          <a:schemeClr val="tx1"/>
                        </a:solidFill>
                        <a:effectLst/>
                      </a:endParaRPr>
                    </a:p>
                  </a:txBody>
                  <a:tcPr marL="38100" marR="38100" marT="38100" marB="38100" anchor="ctr">
                    <a:noFill/>
                  </a:tcPr>
                </a:tc>
                <a:tc>
                  <a:txBody>
                    <a:bodyPr/>
                    <a:lstStyle/>
                    <a:p>
                      <a:pPr algn="ctr"/>
                      <a:r>
                        <a:rPr lang="nn-NO" sz="1200" b="1">
                          <a:solidFill>
                            <a:srgbClr val="333333"/>
                          </a:solidFill>
                          <a:effectLst/>
                        </a:rPr>
                        <a:t>Ma</a:t>
                      </a:r>
                    </a:p>
                  </a:txBody>
                  <a:tcPr marL="38100" marR="38100" marT="38100" marB="38100" anchor="ctr">
                    <a:noFill/>
                  </a:tcPr>
                </a:tc>
                <a:tc>
                  <a:txBody>
                    <a:bodyPr/>
                    <a:lstStyle/>
                    <a:p>
                      <a:pPr algn="ctr"/>
                      <a:r>
                        <a:rPr lang="nn-NO" sz="1200" b="1">
                          <a:solidFill>
                            <a:srgbClr val="333333"/>
                          </a:solidFill>
                          <a:effectLst/>
                        </a:rPr>
                        <a:t>Ti</a:t>
                      </a:r>
                    </a:p>
                  </a:txBody>
                  <a:tcPr marL="38100" marR="38100" marT="38100" marB="38100" anchor="ctr">
                    <a:noFill/>
                  </a:tcPr>
                </a:tc>
                <a:tc>
                  <a:txBody>
                    <a:bodyPr/>
                    <a:lstStyle/>
                    <a:p>
                      <a:pPr algn="ctr"/>
                      <a:r>
                        <a:rPr lang="nn-NO" sz="1200" b="1">
                          <a:solidFill>
                            <a:srgbClr val="333333"/>
                          </a:solidFill>
                          <a:effectLst/>
                        </a:rPr>
                        <a:t>On</a:t>
                      </a:r>
                    </a:p>
                  </a:txBody>
                  <a:tcPr marL="38100" marR="38100" marT="38100" marB="38100" anchor="ctr">
                    <a:noFill/>
                  </a:tcPr>
                </a:tc>
                <a:tc>
                  <a:txBody>
                    <a:bodyPr/>
                    <a:lstStyle/>
                    <a:p>
                      <a:pPr algn="ctr"/>
                      <a:r>
                        <a:rPr lang="nn-NO" sz="1200" b="1">
                          <a:solidFill>
                            <a:srgbClr val="333333"/>
                          </a:solidFill>
                          <a:effectLst/>
                        </a:rPr>
                        <a:t>To</a:t>
                      </a:r>
                    </a:p>
                  </a:txBody>
                  <a:tcPr marL="38100" marR="38100" marT="38100" marB="38100" anchor="ctr">
                    <a:noFill/>
                  </a:tcPr>
                </a:tc>
                <a:tc>
                  <a:txBody>
                    <a:bodyPr/>
                    <a:lstStyle/>
                    <a:p>
                      <a:pPr algn="ctr"/>
                      <a:r>
                        <a:rPr lang="nn-NO" sz="1200" b="1">
                          <a:solidFill>
                            <a:srgbClr val="333333"/>
                          </a:solidFill>
                          <a:effectLst/>
                        </a:rPr>
                        <a:t>Fr</a:t>
                      </a:r>
                    </a:p>
                  </a:txBody>
                  <a:tcPr marL="38100" marR="38100" marT="38100" marB="38100" anchor="ctr">
                    <a:noFill/>
                  </a:tcPr>
                </a:tc>
                <a:tc>
                  <a:txBody>
                    <a:bodyPr/>
                    <a:lstStyle/>
                    <a:p>
                      <a:pPr algn="ctr"/>
                      <a:r>
                        <a:rPr lang="nn-NO" sz="1200" b="1" dirty="0">
                          <a:solidFill>
                            <a:srgbClr val="333333"/>
                          </a:solidFill>
                          <a:effectLst/>
                        </a:rPr>
                        <a:t>Lø</a:t>
                      </a:r>
                    </a:p>
                  </a:txBody>
                  <a:tcPr marL="38100" marR="38100" marT="38100" marB="38100" anchor="ctr">
                    <a:noFill/>
                  </a:tcPr>
                </a:tc>
                <a:tc>
                  <a:txBody>
                    <a:bodyPr/>
                    <a:lstStyle/>
                    <a:p>
                      <a:pPr algn="ctr"/>
                      <a:r>
                        <a:rPr lang="nn-NO" sz="1200" b="1">
                          <a:solidFill>
                            <a:srgbClr val="333333"/>
                          </a:solidFill>
                          <a:effectLst/>
                        </a:rPr>
                        <a:t>Sø</a:t>
                      </a:r>
                    </a:p>
                  </a:txBody>
                  <a:tcPr marL="38100" marR="38100" marT="38100" marB="38100" anchor="ctr">
                    <a:noFill/>
                  </a:tcPr>
                </a:tc>
                <a:extLst>
                  <a:ext uri="{0D108BD9-81ED-4DB2-BD59-A6C34878D82A}">
                    <a16:rowId xmlns:a16="http://schemas.microsoft.com/office/drawing/2014/main" xmlns="" val="2284316661"/>
                  </a:ext>
                </a:extLst>
              </a:tr>
              <a:tr h="360103">
                <a:tc>
                  <a:txBody>
                    <a:bodyPr/>
                    <a:lstStyle/>
                    <a:p>
                      <a:pPr algn="ctr"/>
                      <a:r>
                        <a:rPr lang="nn-NO" sz="1200" b="1" i="1" dirty="0">
                          <a:solidFill>
                            <a:schemeClr val="tx1"/>
                          </a:solidFill>
                          <a:effectLst/>
                        </a:rPr>
                        <a:t>5</a:t>
                      </a:r>
                    </a:p>
                  </a:txBody>
                  <a:tcPr marL="38100" marR="38100" marT="38100" marB="38100" anchor="ctr">
                    <a:noFill/>
                  </a:tcPr>
                </a:tc>
                <a:tc>
                  <a:txBody>
                    <a:bodyPr/>
                    <a:lstStyle/>
                    <a:p>
                      <a:pPr algn="ctr"/>
                      <a:r>
                        <a:rPr lang="nn-NO" sz="1200">
                          <a:effectLst/>
                        </a:rPr>
                        <a:t>1</a:t>
                      </a:r>
                    </a:p>
                  </a:txBody>
                  <a:tcPr marL="38100" marR="38100" marT="38100" marB="38100" anchor="ctr">
                    <a:noFill/>
                  </a:tcPr>
                </a:tc>
                <a:tc>
                  <a:txBody>
                    <a:bodyPr/>
                    <a:lstStyle/>
                    <a:p>
                      <a:pPr algn="ctr"/>
                      <a:r>
                        <a:rPr lang="nn-NO" sz="1200">
                          <a:effectLst/>
                        </a:rPr>
                        <a:t>2</a:t>
                      </a:r>
                    </a:p>
                  </a:txBody>
                  <a:tcPr marL="38100" marR="38100" marT="38100" marB="38100" anchor="ctr">
                    <a:noFill/>
                  </a:tcPr>
                </a:tc>
                <a:tc>
                  <a:txBody>
                    <a:bodyPr/>
                    <a:lstStyle/>
                    <a:p>
                      <a:pPr algn="ctr"/>
                      <a:r>
                        <a:rPr lang="nn-NO" sz="1200">
                          <a:effectLst/>
                        </a:rPr>
                        <a:t>3</a:t>
                      </a:r>
                    </a:p>
                  </a:txBody>
                  <a:tcPr marL="38100" marR="38100" marT="38100" marB="38100" anchor="ctr">
                    <a:noFill/>
                  </a:tcPr>
                </a:tc>
                <a:tc>
                  <a:txBody>
                    <a:bodyPr/>
                    <a:lstStyle/>
                    <a:p>
                      <a:pPr algn="ctr"/>
                      <a:r>
                        <a:rPr lang="nn-NO" sz="1200" dirty="0">
                          <a:effectLst/>
                        </a:rPr>
                        <a:t>4</a:t>
                      </a:r>
                    </a:p>
                  </a:txBody>
                  <a:tcPr marL="38100" marR="38100" marT="38100" marB="38100" anchor="ctr">
                    <a:solidFill>
                      <a:srgbClr val="57C98B"/>
                    </a:solidFill>
                  </a:tcPr>
                </a:tc>
                <a:tc>
                  <a:txBody>
                    <a:bodyPr/>
                    <a:lstStyle/>
                    <a:p>
                      <a:pPr algn="ctr"/>
                      <a:r>
                        <a:rPr lang="nn-NO" sz="1200">
                          <a:effectLst/>
                        </a:rPr>
                        <a:t>5</a:t>
                      </a:r>
                    </a:p>
                  </a:txBody>
                  <a:tcPr marL="38100" marR="38100" marT="38100" marB="38100" anchor="ctr">
                    <a:noFill/>
                  </a:tcPr>
                </a:tc>
                <a:tc>
                  <a:txBody>
                    <a:bodyPr/>
                    <a:lstStyle/>
                    <a:p>
                      <a:pPr algn="ctr"/>
                      <a:r>
                        <a:rPr lang="nn-NO" sz="1200">
                          <a:effectLst/>
                        </a:rPr>
                        <a:t>6</a:t>
                      </a:r>
                    </a:p>
                  </a:txBody>
                  <a:tcPr marL="38100" marR="38100" marT="38100" marB="38100" anchor="ctr">
                    <a:noFill/>
                  </a:tcPr>
                </a:tc>
                <a:tc>
                  <a:txBody>
                    <a:bodyPr/>
                    <a:lstStyle/>
                    <a:p>
                      <a:pPr algn="ctr"/>
                      <a:r>
                        <a:rPr lang="nn-NO" sz="1200">
                          <a:effectLst/>
                        </a:rPr>
                        <a:t>7</a:t>
                      </a:r>
                    </a:p>
                  </a:txBody>
                  <a:tcPr marL="38100" marR="38100" marT="38100" marB="38100" anchor="ctr">
                    <a:noFill/>
                  </a:tcPr>
                </a:tc>
                <a:extLst>
                  <a:ext uri="{0D108BD9-81ED-4DB2-BD59-A6C34878D82A}">
                    <a16:rowId xmlns:a16="http://schemas.microsoft.com/office/drawing/2014/main" xmlns="" val="10001"/>
                  </a:ext>
                </a:extLst>
              </a:tr>
              <a:tr h="360103">
                <a:tc>
                  <a:txBody>
                    <a:bodyPr/>
                    <a:lstStyle/>
                    <a:p>
                      <a:pPr algn="ctr"/>
                      <a:r>
                        <a:rPr lang="nn-NO" sz="1200" b="1" i="1" dirty="0">
                          <a:solidFill>
                            <a:schemeClr val="tx1"/>
                          </a:solidFill>
                          <a:effectLst/>
                        </a:rPr>
                        <a:t>6</a:t>
                      </a:r>
                    </a:p>
                  </a:txBody>
                  <a:tcPr marL="38100" marR="38100" marT="38100" marB="38100" anchor="ctr">
                    <a:noFill/>
                  </a:tcPr>
                </a:tc>
                <a:tc>
                  <a:txBody>
                    <a:bodyPr/>
                    <a:lstStyle/>
                    <a:p>
                      <a:pPr algn="ctr"/>
                      <a:r>
                        <a:rPr lang="nn-NO" sz="1200">
                          <a:effectLst/>
                        </a:rPr>
                        <a:t>8</a:t>
                      </a:r>
                    </a:p>
                  </a:txBody>
                  <a:tcPr marL="38100" marR="38100" marT="38100" marB="38100" anchor="ctr">
                    <a:noFill/>
                  </a:tcPr>
                </a:tc>
                <a:tc>
                  <a:txBody>
                    <a:bodyPr/>
                    <a:lstStyle/>
                    <a:p>
                      <a:pPr algn="ctr"/>
                      <a:r>
                        <a:rPr lang="nn-NO" sz="1200" dirty="0">
                          <a:effectLst/>
                        </a:rPr>
                        <a:t>9</a:t>
                      </a:r>
                    </a:p>
                  </a:txBody>
                  <a:tcPr marL="38100" marR="38100" marT="38100" marB="38100" anchor="ctr">
                    <a:noFill/>
                  </a:tcPr>
                </a:tc>
                <a:tc>
                  <a:txBody>
                    <a:bodyPr/>
                    <a:lstStyle/>
                    <a:p>
                      <a:pPr algn="ctr"/>
                      <a:r>
                        <a:rPr lang="nn-NO" sz="1200">
                          <a:effectLst/>
                        </a:rPr>
                        <a:t>10</a:t>
                      </a:r>
                    </a:p>
                  </a:txBody>
                  <a:tcPr marL="38100" marR="38100" marT="38100" marB="38100" anchor="ctr">
                    <a:noFill/>
                  </a:tcPr>
                </a:tc>
                <a:tc>
                  <a:txBody>
                    <a:bodyPr/>
                    <a:lstStyle/>
                    <a:p>
                      <a:pPr algn="ctr"/>
                      <a:r>
                        <a:rPr lang="nn-NO" sz="1200" dirty="0">
                          <a:effectLst/>
                        </a:rPr>
                        <a:t>11</a:t>
                      </a:r>
                    </a:p>
                  </a:txBody>
                  <a:tcPr marL="38100" marR="38100" marT="38100" marB="38100" anchor="ctr">
                    <a:noFill/>
                  </a:tcPr>
                </a:tc>
                <a:tc>
                  <a:txBody>
                    <a:bodyPr/>
                    <a:lstStyle/>
                    <a:p>
                      <a:pPr algn="ctr"/>
                      <a:r>
                        <a:rPr lang="nn-NO" sz="1200" dirty="0">
                          <a:effectLst/>
                        </a:rPr>
                        <a:t>12</a:t>
                      </a:r>
                    </a:p>
                  </a:txBody>
                  <a:tcPr marL="38100" marR="38100" marT="38100" marB="38100" anchor="ctr">
                    <a:gradFill flip="none" rotWithShape="1">
                      <a:gsLst>
                        <a:gs pos="18000">
                          <a:srgbClr val="CC57FB"/>
                        </a:gs>
                        <a:gs pos="62000">
                          <a:schemeClr val="accent1">
                            <a:lumMod val="45000"/>
                            <a:lumOff val="55000"/>
                          </a:schemeClr>
                        </a:gs>
                        <a:gs pos="50000">
                          <a:schemeClr val="accent1">
                            <a:lumMod val="45000"/>
                            <a:lumOff val="55000"/>
                          </a:schemeClr>
                        </a:gs>
                        <a:gs pos="62000">
                          <a:schemeClr val="accent1">
                            <a:lumMod val="30000"/>
                            <a:lumOff val="70000"/>
                          </a:schemeClr>
                        </a:gs>
                      </a:gsLst>
                      <a:path path="circle">
                        <a:fillToRect l="100000" t="100000"/>
                      </a:path>
                      <a:tileRect r="-100000" b="-100000"/>
                    </a:gradFill>
                  </a:tcPr>
                </a:tc>
                <a:tc>
                  <a:txBody>
                    <a:bodyPr/>
                    <a:lstStyle/>
                    <a:p>
                      <a:pPr algn="ctr"/>
                      <a:r>
                        <a:rPr lang="nn-NO" sz="1200">
                          <a:effectLst/>
                        </a:rPr>
                        <a:t>13</a:t>
                      </a:r>
                    </a:p>
                  </a:txBody>
                  <a:tcPr marL="38100" marR="38100" marT="38100" marB="38100" anchor="ctr">
                    <a:noFill/>
                  </a:tcPr>
                </a:tc>
                <a:tc>
                  <a:txBody>
                    <a:bodyPr/>
                    <a:lstStyle/>
                    <a:p>
                      <a:pPr algn="ctr"/>
                      <a:r>
                        <a:rPr lang="nn-NO" sz="1200" dirty="0">
                          <a:effectLst/>
                        </a:rPr>
                        <a:t>14</a:t>
                      </a:r>
                    </a:p>
                  </a:txBody>
                  <a:tcPr marL="38100" marR="38100" marT="38100" marB="38100" anchor="ctr">
                    <a:solidFill>
                      <a:schemeClr val="accent2">
                        <a:lumMod val="90000"/>
                      </a:schemeClr>
                    </a:solidFill>
                  </a:tcPr>
                </a:tc>
                <a:extLst>
                  <a:ext uri="{0D108BD9-81ED-4DB2-BD59-A6C34878D82A}">
                    <a16:rowId xmlns:a16="http://schemas.microsoft.com/office/drawing/2014/main" xmlns="" val="10005"/>
                  </a:ext>
                </a:extLst>
              </a:tr>
              <a:tr h="386915">
                <a:tc>
                  <a:txBody>
                    <a:bodyPr/>
                    <a:lstStyle/>
                    <a:p>
                      <a:pPr algn="ctr"/>
                      <a:r>
                        <a:rPr lang="nn-NO" sz="1200" b="1" i="1" dirty="0">
                          <a:solidFill>
                            <a:schemeClr val="tx1"/>
                          </a:solidFill>
                          <a:effectLst/>
                        </a:rPr>
                        <a:t>7</a:t>
                      </a:r>
                    </a:p>
                  </a:txBody>
                  <a:tcPr marL="38100" marR="38100" marT="38100" marB="38100" anchor="ctr">
                    <a:noFill/>
                  </a:tcPr>
                </a:tc>
                <a:tc>
                  <a:txBody>
                    <a:bodyPr/>
                    <a:lstStyle/>
                    <a:p>
                      <a:pPr algn="ctr"/>
                      <a:r>
                        <a:rPr lang="nn-NO" sz="1200">
                          <a:effectLst/>
                        </a:rPr>
                        <a:t>15</a:t>
                      </a:r>
                    </a:p>
                  </a:txBody>
                  <a:tcPr marL="38100" marR="38100" marT="38100" marB="38100" anchor="ctr">
                    <a:noFill/>
                  </a:tcPr>
                </a:tc>
                <a:tc>
                  <a:txBody>
                    <a:bodyPr/>
                    <a:lstStyle/>
                    <a:p>
                      <a:pPr algn="ctr"/>
                      <a:r>
                        <a:rPr lang="nn-NO" sz="1200">
                          <a:effectLst/>
                        </a:rPr>
                        <a:t>16</a:t>
                      </a:r>
                    </a:p>
                  </a:txBody>
                  <a:tcPr marL="38100" marR="38100" marT="38100" marB="38100" anchor="ctr">
                    <a:noFill/>
                  </a:tcPr>
                </a:tc>
                <a:tc>
                  <a:txBody>
                    <a:bodyPr/>
                    <a:lstStyle/>
                    <a:p>
                      <a:pPr algn="ctr"/>
                      <a:r>
                        <a:rPr lang="nn-NO" sz="1200">
                          <a:effectLst/>
                        </a:rPr>
                        <a:t>17</a:t>
                      </a:r>
                    </a:p>
                  </a:txBody>
                  <a:tcPr marL="38100" marR="38100" marT="38100" marB="38100" anchor="ctr">
                    <a:noFill/>
                  </a:tcPr>
                </a:tc>
                <a:tc>
                  <a:txBody>
                    <a:bodyPr/>
                    <a:lstStyle/>
                    <a:p>
                      <a:pPr algn="ctr"/>
                      <a:r>
                        <a:rPr lang="nn-NO" sz="1200">
                          <a:effectLst/>
                        </a:rPr>
                        <a:t>18</a:t>
                      </a:r>
                    </a:p>
                  </a:txBody>
                  <a:tcPr marL="38100" marR="38100" marT="38100" marB="38100" anchor="ctr">
                    <a:noFill/>
                  </a:tcPr>
                </a:tc>
                <a:tc>
                  <a:txBody>
                    <a:bodyPr/>
                    <a:lstStyle/>
                    <a:p>
                      <a:pPr algn="ctr"/>
                      <a:r>
                        <a:rPr lang="nn-NO" sz="1200" dirty="0">
                          <a:effectLst/>
                        </a:rPr>
                        <a:t>19</a:t>
                      </a:r>
                    </a:p>
                  </a:txBody>
                  <a:tcPr marL="38100" marR="38100" marT="38100" marB="38100" anchor="ctr">
                    <a:noFill/>
                  </a:tcPr>
                </a:tc>
                <a:tc>
                  <a:txBody>
                    <a:bodyPr/>
                    <a:lstStyle/>
                    <a:p>
                      <a:pPr algn="ctr"/>
                      <a:r>
                        <a:rPr lang="nn-NO" sz="1200">
                          <a:effectLst/>
                        </a:rPr>
                        <a:t>20</a:t>
                      </a:r>
                    </a:p>
                  </a:txBody>
                  <a:tcPr marL="38100" marR="38100" marT="38100" marB="38100" anchor="ctr">
                    <a:noFill/>
                  </a:tcPr>
                </a:tc>
                <a:tc>
                  <a:txBody>
                    <a:bodyPr/>
                    <a:lstStyle/>
                    <a:p>
                      <a:pPr algn="ctr"/>
                      <a:r>
                        <a:rPr lang="nn-NO" sz="1200">
                          <a:effectLst/>
                        </a:rPr>
                        <a:t>21</a:t>
                      </a:r>
                    </a:p>
                  </a:txBody>
                  <a:tcPr marL="38100" marR="38100" marT="38100" marB="38100" anchor="ctr">
                    <a:noFill/>
                  </a:tcPr>
                </a:tc>
                <a:extLst>
                  <a:ext uri="{0D108BD9-81ED-4DB2-BD59-A6C34878D82A}">
                    <a16:rowId xmlns:a16="http://schemas.microsoft.com/office/drawing/2014/main" xmlns="" val="10002"/>
                  </a:ext>
                </a:extLst>
              </a:tr>
              <a:tr h="520747">
                <a:tc>
                  <a:txBody>
                    <a:bodyPr/>
                    <a:lstStyle/>
                    <a:p>
                      <a:pPr algn="ctr"/>
                      <a:r>
                        <a:rPr lang="nn-NO" sz="1200" b="1" i="1" dirty="0">
                          <a:solidFill>
                            <a:schemeClr val="tx1"/>
                          </a:solidFill>
                          <a:effectLst/>
                        </a:rPr>
                        <a:t>8</a:t>
                      </a:r>
                    </a:p>
                  </a:txBody>
                  <a:tcPr marL="38100" marR="38100" marT="38100" marB="38100" anchor="ctr">
                    <a:solidFill>
                      <a:srgbClr val="A3E7FF"/>
                    </a:solidFill>
                  </a:tcPr>
                </a:tc>
                <a:tc>
                  <a:txBody>
                    <a:bodyPr/>
                    <a:lstStyle/>
                    <a:p>
                      <a:pPr algn="ctr"/>
                      <a:r>
                        <a:rPr lang="nn-NO" sz="1200" dirty="0">
                          <a:effectLst/>
                        </a:rPr>
                        <a:t>22</a:t>
                      </a:r>
                    </a:p>
                  </a:txBody>
                  <a:tcPr marL="38100" marR="38100" marT="38100" marB="38100" anchor="ctr">
                    <a:solidFill>
                      <a:srgbClr val="A3E7FF"/>
                    </a:solidFill>
                  </a:tcPr>
                </a:tc>
                <a:tc>
                  <a:txBody>
                    <a:bodyPr/>
                    <a:lstStyle/>
                    <a:p>
                      <a:pPr algn="ctr"/>
                      <a:r>
                        <a:rPr lang="nn-NO" sz="1200" dirty="0">
                          <a:effectLst/>
                        </a:rPr>
                        <a:t>23</a:t>
                      </a:r>
                    </a:p>
                  </a:txBody>
                  <a:tcPr marL="38100" marR="38100" marT="38100" marB="38100" anchor="ctr">
                    <a:solidFill>
                      <a:srgbClr val="A3E7FF"/>
                    </a:solidFill>
                  </a:tcPr>
                </a:tc>
                <a:tc>
                  <a:txBody>
                    <a:bodyPr/>
                    <a:lstStyle/>
                    <a:p>
                      <a:pPr algn="ctr"/>
                      <a:r>
                        <a:rPr lang="nn-NO" sz="1200">
                          <a:effectLst/>
                        </a:rPr>
                        <a:t>24</a:t>
                      </a:r>
                    </a:p>
                  </a:txBody>
                  <a:tcPr marL="38100" marR="38100" marT="38100" marB="38100" anchor="ctr">
                    <a:solidFill>
                      <a:srgbClr val="A3E7FF"/>
                    </a:solidFill>
                  </a:tcPr>
                </a:tc>
                <a:tc>
                  <a:txBody>
                    <a:bodyPr/>
                    <a:lstStyle/>
                    <a:p>
                      <a:pPr algn="ctr"/>
                      <a:r>
                        <a:rPr lang="nn-NO" sz="1200">
                          <a:effectLst/>
                        </a:rPr>
                        <a:t>25</a:t>
                      </a:r>
                    </a:p>
                  </a:txBody>
                  <a:tcPr marL="38100" marR="38100" marT="38100" marB="38100" anchor="ctr">
                    <a:solidFill>
                      <a:srgbClr val="A3E7FF"/>
                    </a:solidFill>
                  </a:tcPr>
                </a:tc>
                <a:tc>
                  <a:txBody>
                    <a:bodyPr/>
                    <a:lstStyle/>
                    <a:p>
                      <a:pPr algn="ctr"/>
                      <a:r>
                        <a:rPr lang="nn-NO" sz="1200" dirty="0">
                          <a:effectLst/>
                        </a:rPr>
                        <a:t>26</a:t>
                      </a:r>
                    </a:p>
                  </a:txBody>
                  <a:tcPr marL="38100" marR="38100" marT="38100" marB="38100" anchor="ctr">
                    <a:solidFill>
                      <a:srgbClr val="A3E7FF"/>
                    </a:solidFill>
                  </a:tcPr>
                </a:tc>
                <a:tc>
                  <a:txBody>
                    <a:bodyPr/>
                    <a:lstStyle/>
                    <a:p>
                      <a:pPr algn="ctr"/>
                      <a:r>
                        <a:rPr lang="nn-NO" sz="1200">
                          <a:effectLst/>
                        </a:rPr>
                        <a:t>27</a:t>
                      </a:r>
                    </a:p>
                  </a:txBody>
                  <a:tcPr marL="38100" marR="38100" marT="38100" marB="38100" anchor="ctr">
                    <a:solidFill>
                      <a:srgbClr val="A3E7FF"/>
                    </a:solidFill>
                  </a:tcPr>
                </a:tc>
                <a:tc>
                  <a:txBody>
                    <a:bodyPr/>
                    <a:lstStyle/>
                    <a:p>
                      <a:pPr algn="ctr"/>
                      <a:r>
                        <a:rPr lang="nn-NO" sz="1200" dirty="0">
                          <a:effectLst/>
                        </a:rPr>
                        <a:t>28</a:t>
                      </a:r>
                    </a:p>
                  </a:txBody>
                  <a:tcPr marL="38100" marR="38100" marT="38100" marB="38100" anchor="ctr">
                    <a:solidFill>
                      <a:srgbClr val="A3E7FF"/>
                    </a:solidFill>
                  </a:tcPr>
                </a:tc>
                <a:extLst>
                  <a:ext uri="{0D108BD9-81ED-4DB2-BD59-A6C34878D82A}">
                    <a16:rowId xmlns:a16="http://schemas.microsoft.com/office/drawing/2014/main" xmlns="" val="10003"/>
                  </a:ext>
                </a:extLst>
              </a:tr>
            </a:tbl>
          </a:graphicData>
        </a:graphic>
      </p:graphicFrame>
      <p:sp>
        <p:nvSpPr>
          <p:cNvPr id="51269" name="Plassholder for lysbildenummer 1"/>
          <p:cNvSpPr>
            <a:spLocks noGrp="1"/>
          </p:cNvSpPr>
          <p:nvPr>
            <p:ph type="sldNum" sz="quarter" idx="12"/>
          </p:nvPr>
        </p:nvSpPr>
        <p:spPr bwMode="auto">
          <a:xfrm>
            <a:off x="8243888" y="6308725"/>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732FDEC3-1D03-4541-AA8E-3845A64ABEB9}" type="slidenum">
              <a:rPr lang="nn-NO" altLang="nb-NO">
                <a:solidFill>
                  <a:schemeClr val="tx2"/>
                </a:solidFill>
                <a:latin typeface="Arial" charset="0"/>
              </a:rPr>
              <a:pPr>
                <a:spcBef>
                  <a:spcPct val="0"/>
                </a:spcBef>
                <a:spcAft>
                  <a:spcPct val="0"/>
                </a:spcAft>
                <a:buClrTx/>
                <a:buFontTx/>
                <a:buNone/>
              </a:pPr>
              <a:t>31</a:t>
            </a:fld>
            <a:endParaRPr lang="nn-NO" altLang="nb-NO">
              <a:solidFill>
                <a:schemeClr val="tx2"/>
              </a:solidFill>
              <a:latin typeface="Arial" charset="0"/>
            </a:endParaRPr>
          </a:p>
        </p:txBody>
      </p:sp>
      <p:sp>
        <p:nvSpPr>
          <p:cNvPr id="35843" name="TekstSylinder 6"/>
          <p:cNvSpPr txBox="1">
            <a:spLocks noChangeArrowheads="1"/>
          </p:cNvSpPr>
          <p:nvPr/>
        </p:nvSpPr>
        <p:spPr bwMode="auto">
          <a:xfrm>
            <a:off x="4709857" y="5557637"/>
            <a:ext cx="3040673" cy="307777"/>
          </a:xfrm>
          <a:prstGeom prst="rect">
            <a:avLst/>
          </a:prstGeom>
          <a:solidFill>
            <a:srgbClr val="6C83E6"/>
          </a:solidFill>
          <a:ln w="9525">
            <a:noFill/>
            <a:miter lim="800000"/>
            <a:headEnd/>
            <a:tailEnd/>
          </a:ln>
        </p:spPr>
        <p:txBody>
          <a:bodyPr wrap="square">
            <a:spAutoFit/>
          </a:bodyPr>
          <a:lstStyle/>
          <a:p>
            <a:pPr eaLnBrk="1" hangingPunct="1">
              <a:defRPr/>
            </a:pPr>
            <a:r>
              <a:rPr lang="nn-NO" altLang="nb-NO" sz="1400" b="1" u="sng" dirty="0" smtClean="0"/>
              <a:t>Samane sin nasjonaldag. 06.2-21.</a:t>
            </a:r>
            <a:r>
              <a:rPr lang="nn-NO" altLang="nb-NO" sz="1400" dirty="0" smtClean="0"/>
              <a:t>       </a:t>
            </a:r>
          </a:p>
        </p:txBody>
      </p:sp>
      <p:pic>
        <p:nvPicPr>
          <p:cNvPr id="3" name="Bild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7313" y="2003473"/>
            <a:ext cx="1101052" cy="1468070"/>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
        <p:nvSpPr>
          <p:cNvPr id="18" name="TekstSylinder 17"/>
          <p:cNvSpPr txBox="1"/>
          <p:nvPr/>
        </p:nvSpPr>
        <p:spPr>
          <a:xfrm>
            <a:off x="251521" y="153828"/>
            <a:ext cx="4256844" cy="369332"/>
          </a:xfrm>
          <a:prstGeom prst="rect">
            <a:avLst/>
          </a:prstGeom>
          <a:blipFill>
            <a:blip r:embed="rId5"/>
            <a:tile tx="0" ty="0" sx="100000" sy="100000" flip="none" algn="tl"/>
          </a:blipFill>
        </p:spPr>
        <p:txBody>
          <a:bodyPr wrap="square" rtlCol="0">
            <a:spAutoFit/>
          </a:bodyPr>
          <a:lstStyle/>
          <a:p>
            <a:r>
              <a:rPr lang="nn-NO" altLang="nb-NO" b="1" dirty="0" smtClean="0">
                <a:solidFill>
                  <a:prstClr val="black"/>
                </a:solidFill>
              </a:rPr>
              <a:t>PERIODEPLAN FOR</a:t>
            </a:r>
            <a:r>
              <a:rPr lang="nn-NO" altLang="nb-NO" b="1" noProof="1" smtClean="0"/>
              <a:t> FEBRUAR</a:t>
            </a:r>
            <a:r>
              <a:rPr lang="nn-NO" altLang="nb-NO" b="1" noProof="1" smtClean="0">
                <a:cs typeface="Trebuchet MS" pitchFamily="34" charset="0"/>
              </a:rPr>
              <a:t> 2021</a:t>
            </a:r>
          </a:p>
        </p:txBody>
      </p:sp>
      <p:sp>
        <p:nvSpPr>
          <p:cNvPr id="13" name="TekstSylinder 12"/>
          <p:cNvSpPr txBox="1"/>
          <p:nvPr/>
        </p:nvSpPr>
        <p:spPr>
          <a:xfrm>
            <a:off x="4688171" y="5085184"/>
            <a:ext cx="4029406" cy="307777"/>
          </a:xfrm>
          <a:prstGeom prst="rect">
            <a:avLst/>
          </a:prstGeom>
          <a:solidFill>
            <a:srgbClr val="A3E7FF"/>
          </a:solidFill>
        </p:spPr>
        <p:txBody>
          <a:bodyPr wrap="square" rtlCol="0">
            <a:spAutoFit/>
          </a:bodyPr>
          <a:lstStyle/>
          <a:p>
            <a:pPr eaLnBrk="1" hangingPunct="1">
              <a:defRPr/>
            </a:pPr>
            <a:r>
              <a:rPr lang="nn-NO" altLang="nb-NO" sz="1400" b="1" u="sng" dirty="0"/>
              <a:t>Skulen har Vinterferie: </a:t>
            </a:r>
            <a:r>
              <a:rPr lang="nn-NO" altLang="nb-NO" sz="1400" b="1" dirty="0"/>
              <a:t>Veke 8. </a:t>
            </a:r>
            <a:r>
              <a:rPr lang="nn-NO" altLang="nb-NO" sz="1400" b="1" dirty="0" smtClean="0"/>
              <a:t>22 </a:t>
            </a:r>
            <a:r>
              <a:rPr lang="nn-NO" altLang="nb-NO" sz="1400" b="1" dirty="0"/>
              <a:t>- </a:t>
            </a:r>
            <a:r>
              <a:rPr lang="nn-NO" altLang="nb-NO" sz="1400" b="1" dirty="0" smtClean="0"/>
              <a:t>26.2. -21</a:t>
            </a:r>
            <a:endParaRPr lang="nn-NO" altLang="nb-NO" sz="1400" b="1" dirty="0"/>
          </a:p>
        </p:txBody>
      </p:sp>
      <p:sp>
        <p:nvSpPr>
          <p:cNvPr id="22" name="TekstSylinder 21"/>
          <p:cNvSpPr txBox="1"/>
          <p:nvPr/>
        </p:nvSpPr>
        <p:spPr>
          <a:xfrm>
            <a:off x="160714" y="1091725"/>
            <a:ext cx="3941490" cy="1077218"/>
          </a:xfrm>
          <a:prstGeom prst="rect">
            <a:avLst/>
          </a:prstGeom>
          <a:noFill/>
        </p:spPr>
        <p:txBody>
          <a:bodyPr wrap="square" rtlCol="0">
            <a:spAutoFit/>
          </a:bodyPr>
          <a:lstStyle/>
          <a:p>
            <a:r>
              <a:rPr lang="nn-NO" sz="1400" b="1" dirty="0" smtClean="0"/>
              <a:t>Mål for perioden</a:t>
            </a:r>
            <a:r>
              <a:rPr lang="nn-NO" sz="1600" dirty="0" smtClean="0"/>
              <a:t>:</a:t>
            </a:r>
          </a:p>
          <a:p>
            <a:pPr marL="171450" indent="-171450">
              <a:buFont typeface="Arial" panose="020B0604020202020204" pitchFamily="34" charset="0"/>
              <a:buChar char="•"/>
            </a:pPr>
            <a:r>
              <a:rPr lang="nn-NO" sz="1200" dirty="0" smtClean="0">
                <a:latin typeface="Arial" panose="020B0604020202020204" pitchFamily="34" charset="0"/>
                <a:cs typeface="Arial" panose="020B0604020202020204" pitchFamily="34" charset="0"/>
              </a:rPr>
              <a:t>Borna får kjennskap til karneval og kvifor vi har karneval</a:t>
            </a:r>
          </a:p>
          <a:p>
            <a:pPr marL="171450" indent="-171450">
              <a:buFont typeface="Arial" panose="020B0604020202020204" pitchFamily="34" charset="0"/>
              <a:buChar char="•"/>
            </a:pPr>
            <a:r>
              <a:rPr lang="nn-NO" sz="1200" dirty="0" smtClean="0">
                <a:solidFill>
                  <a:srgbClr val="000000"/>
                </a:solidFill>
                <a:latin typeface="Arial" panose="020B0604020202020204" pitchFamily="34" charset="0"/>
                <a:cs typeface="Arial" panose="020B0604020202020204" pitchFamily="34" charset="0"/>
              </a:rPr>
              <a:t>Utvide </a:t>
            </a:r>
            <a:r>
              <a:rPr lang="nn-NO" sz="1200" dirty="0">
                <a:solidFill>
                  <a:srgbClr val="000000"/>
                </a:solidFill>
                <a:latin typeface="Arial" panose="020B0604020202020204" pitchFamily="34" charset="0"/>
                <a:cs typeface="Arial" panose="020B0604020202020204" pitchFamily="34" charset="0"/>
              </a:rPr>
              <a:t>barnas </a:t>
            </a:r>
            <a:r>
              <a:rPr lang="nn-NO" sz="1200" dirty="0" smtClean="0">
                <a:solidFill>
                  <a:srgbClr val="000000"/>
                </a:solidFill>
                <a:latin typeface="Arial" panose="020B0604020202020204" pitchFamily="34" charset="0"/>
                <a:cs typeface="Arial" panose="020B0604020202020204" pitchFamily="34" charset="0"/>
              </a:rPr>
              <a:t>erfaringar i høve relasjonskompetanse som ledd i å skape eit inkluderande miljø</a:t>
            </a:r>
            <a:endParaRPr lang="nn-NO" sz="1200" dirty="0" smtClean="0"/>
          </a:p>
        </p:txBody>
      </p:sp>
      <p:sp>
        <p:nvSpPr>
          <p:cNvPr id="17" name="TekstSylinder 16"/>
          <p:cNvSpPr txBox="1"/>
          <p:nvPr/>
        </p:nvSpPr>
        <p:spPr>
          <a:xfrm>
            <a:off x="129537" y="672658"/>
            <a:ext cx="3493979" cy="307777"/>
          </a:xfrm>
          <a:prstGeom prst="rect">
            <a:avLst/>
          </a:prstGeom>
          <a:noFill/>
        </p:spPr>
        <p:txBody>
          <a:bodyPr wrap="square" rtlCol="0">
            <a:spAutoFit/>
          </a:bodyPr>
          <a:lstStyle/>
          <a:p>
            <a:pPr marL="0" lvl="1" eaLnBrk="1" hangingPunct="1">
              <a:defRPr/>
            </a:pPr>
            <a:r>
              <a:rPr lang="nn-NO" altLang="nb-NO" sz="1400" b="1" dirty="0"/>
              <a:t>Tema: </a:t>
            </a:r>
            <a:r>
              <a:rPr lang="nn-NO" altLang="nb-NO" sz="1400" b="1" dirty="0" smtClean="0"/>
              <a:t>Karneval, eventyr </a:t>
            </a:r>
            <a:r>
              <a:rPr lang="nn-NO" altLang="nb-NO" sz="1400" b="1" dirty="0"/>
              <a:t>og miljø</a:t>
            </a:r>
          </a:p>
        </p:txBody>
      </p:sp>
      <p:sp>
        <p:nvSpPr>
          <p:cNvPr id="24" name="TekstSylinder 3"/>
          <p:cNvSpPr txBox="1">
            <a:spLocks noChangeArrowheads="1"/>
          </p:cNvSpPr>
          <p:nvPr/>
        </p:nvSpPr>
        <p:spPr bwMode="auto">
          <a:xfrm>
            <a:off x="244385" y="2417793"/>
            <a:ext cx="4024372" cy="4985980"/>
          </a:xfrm>
          <a:prstGeom prst="rect">
            <a:avLst/>
          </a:prstGeom>
          <a:noFill/>
          <a:ln w="9525">
            <a:noFill/>
            <a:miter lim="800000"/>
            <a:headEnd/>
            <a:tailEnd/>
          </a:ln>
        </p:spPr>
        <p:txBody>
          <a:bodyPr wrap="square">
            <a:spAutoFit/>
          </a:bodyPr>
          <a:lstStyle/>
          <a:p>
            <a:pPr lvl="0"/>
            <a:r>
              <a:rPr lang="nn-NO" sz="1400" u="sng" dirty="0">
                <a:solidFill>
                  <a:prstClr val="black"/>
                </a:solidFill>
              </a:rPr>
              <a:t>Slik jobbar vi på </a:t>
            </a:r>
            <a:r>
              <a:rPr lang="nn-NO" sz="1400" u="sng" dirty="0" smtClean="0">
                <a:solidFill>
                  <a:prstClr val="black"/>
                </a:solidFill>
              </a:rPr>
              <a:t>Nøtteliten</a:t>
            </a:r>
          </a:p>
          <a:p>
            <a:pPr marL="171450" lvl="0" indent="-171450">
              <a:buFont typeface="Arial" panose="020B0604020202020204" pitchFamily="34" charset="0"/>
              <a:buChar char="•"/>
            </a:pPr>
            <a:r>
              <a:rPr lang="nn-NO" sz="1200" dirty="0" smtClean="0">
                <a:solidFill>
                  <a:prstClr val="black"/>
                </a:solidFill>
              </a:rPr>
              <a:t>Bli kjent med figurane i </a:t>
            </a:r>
            <a:r>
              <a:rPr lang="nn-NO" sz="1200" dirty="0" err="1" smtClean="0">
                <a:solidFill>
                  <a:prstClr val="black"/>
                </a:solidFill>
              </a:rPr>
              <a:t>mummmidalen</a:t>
            </a:r>
            <a:r>
              <a:rPr lang="nn-NO" sz="1200" dirty="0" smtClean="0">
                <a:solidFill>
                  <a:prstClr val="black"/>
                </a:solidFill>
              </a:rPr>
              <a:t>.</a:t>
            </a:r>
          </a:p>
          <a:p>
            <a:pPr marL="171450" lvl="0" indent="-171450">
              <a:buFont typeface="Arial" panose="020B0604020202020204" pitchFamily="34" charset="0"/>
              <a:buChar char="•"/>
            </a:pPr>
            <a:r>
              <a:rPr lang="nn-NO" sz="1200" dirty="0" smtClean="0">
                <a:solidFill>
                  <a:srgbClr val="000000"/>
                </a:solidFill>
                <a:latin typeface="Museo Sans 100"/>
              </a:rPr>
              <a:t>Vere </a:t>
            </a:r>
            <a:r>
              <a:rPr lang="nn-NO" sz="1200" dirty="0">
                <a:solidFill>
                  <a:srgbClr val="000000"/>
                </a:solidFill>
                <a:latin typeface="Museo Sans 100"/>
              </a:rPr>
              <a:t>lyttande og merksame </a:t>
            </a:r>
            <a:r>
              <a:rPr lang="nn-NO" sz="1200" dirty="0" smtClean="0">
                <a:solidFill>
                  <a:srgbClr val="000000"/>
                </a:solidFill>
                <a:latin typeface="Museo Sans 100"/>
              </a:rPr>
              <a:t>på dei ulike</a:t>
            </a:r>
          </a:p>
          <a:p>
            <a:pPr lvl="0"/>
            <a:r>
              <a:rPr lang="nn-NO" sz="1200" dirty="0">
                <a:solidFill>
                  <a:srgbClr val="000000"/>
                </a:solidFill>
                <a:latin typeface="Museo Sans 100"/>
              </a:rPr>
              <a:t> </a:t>
            </a:r>
            <a:r>
              <a:rPr lang="nn-NO" sz="1200" dirty="0" smtClean="0">
                <a:solidFill>
                  <a:srgbClr val="000000"/>
                </a:solidFill>
                <a:latin typeface="Museo Sans 100"/>
              </a:rPr>
              <a:t>   uttrykka </a:t>
            </a:r>
            <a:r>
              <a:rPr lang="nn-NO" sz="1200" dirty="0">
                <a:solidFill>
                  <a:srgbClr val="000000"/>
                </a:solidFill>
                <a:latin typeface="Museo Sans 100"/>
              </a:rPr>
              <a:t>til barna </a:t>
            </a:r>
            <a:endParaRPr lang="nn-NO" sz="1200" dirty="0" smtClean="0">
              <a:solidFill>
                <a:srgbClr val="000000"/>
              </a:solidFill>
              <a:latin typeface="Museo Sans 100"/>
            </a:endParaRPr>
          </a:p>
          <a:p>
            <a:pPr marL="171450" lvl="0" indent="-171450">
              <a:buFont typeface="Arial" panose="020B0604020202020204" pitchFamily="34" charset="0"/>
              <a:buChar char="•"/>
            </a:pPr>
            <a:r>
              <a:rPr lang="nn-NO" sz="1200" dirty="0" smtClean="0">
                <a:solidFill>
                  <a:srgbClr val="000000"/>
                </a:solidFill>
                <a:latin typeface="Museo Sans 100"/>
              </a:rPr>
              <a:t>Støtte barna </a:t>
            </a:r>
            <a:r>
              <a:rPr lang="nn-NO" sz="1200" dirty="0">
                <a:solidFill>
                  <a:srgbClr val="000000"/>
                </a:solidFill>
                <a:latin typeface="Museo Sans 100"/>
              </a:rPr>
              <a:t>i å vere aktive </a:t>
            </a:r>
            <a:r>
              <a:rPr lang="nn-NO" sz="1200" dirty="0" smtClean="0">
                <a:solidFill>
                  <a:srgbClr val="000000"/>
                </a:solidFill>
                <a:latin typeface="Museo Sans 100"/>
              </a:rPr>
              <a:t>i eigne </a:t>
            </a:r>
          </a:p>
          <a:p>
            <a:pPr lvl="0"/>
            <a:r>
              <a:rPr lang="nn-NO" sz="1200" dirty="0">
                <a:solidFill>
                  <a:srgbClr val="000000"/>
                </a:solidFill>
                <a:latin typeface="Museo Sans 100"/>
              </a:rPr>
              <a:t> </a:t>
            </a:r>
            <a:r>
              <a:rPr lang="nn-NO" sz="1200" dirty="0" smtClean="0">
                <a:solidFill>
                  <a:srgbClr val="000000"/>
                </a:solidFill>
                <a:latin typeface="Museo Sans 100"/>
              </a:rPr>
              <a:t>   kunstnariske utprøvingar.</a:t>
            </a:r>
          </a:p>
          <a:p>
            <a:pPr marL="171450" indent="-171450">
              <a:buFont typeface="Arial" panose="020B0604020202020204" pitchFamily="34" charset="0"/>
              <a:buChar char="•"/>
            </a:pPr>
            <a:r>
              <a:rPr lang="nn-NO" sz="1200" dirty="0" smtClean="0">
                <a:solidFill>
                  <a:srgbClr val="000000"/>
                </a:solidFill>
                <a:latin typeface="Museo Sans 100"/>
              </a:rPr>
              <a:t>Gjennom høgtlesing og undring kan personale stimulere barna </a:t>
            </a:r>
            <a:r>
              <a:rPr lang="nn-NO" sz="1200" dirty="0">
                <a:solidFill>
                  <a:srgbClr val="000000"/>
                </a:solidFill>
                <a:latin typeface="Museo Sans 100"/>
              </a:rPr>
              <a:t>sin nysgjerrigheit </a:t>
            </a:r>
            <a:r>
              <a:rPr lang="nn-NO" sz="1200" dirty="0" smtClean="0">
                <a:solidFill>
                  <a:srgbClr val="000000"/>
                </a:solidFill>
                <a:latin typeface="Museo Sans 100"/>
              </a:rPr>
              <a:t>og utvikle forståinga</a:t>
            </a:r>
          </a:p>
          <a:p>
            <a:pPr marL="171450" indent="-171450">
              <a:buFont typeface="Arial" panose="020B0604020202020204" pitchFamily="34" charset="0"/>
              <a:buChar char="•"/>
            </a:pPr>
            <a:r>
              <a:rPr lang="nn-NO" sz="1200" dirty="0" smtClean="0">
                <a:solidFill>
                  <a:srgbClr val="000000"/>
                </a:solidFill>
                <a:latin typeface="Museo Sans 100"/>
              </a:rPr>
              <a:t>Vi får kjennskap til </a:t>
            </a:r>
            <a:r>
              <a:rPr lang="nn-NO" sz="1200" dirty="0" err="1" smtClean="0">
                <a:solidFill>
                  <a:srgbClr val="000000"/>
                </a:solidFill>
                <a:latin typeface="Museo Sans 100"/>
              </a:rPr>
              <a:t>samaisk</a:t>
            </a:r>
            <a:r>
              <a:rPr lang="nn-NO" sz="1200" dirty="0" smtClean="0">
                <a:solidFill>
                  <a:srgbClr val="000000"/>
                </a:solidFill>
                <a:latin typeface="Museo Sans 100"/>
              </a:rPr>
              <a:t> kultur.</a:t>
            </a:r>
          </a:p>
          <a:p>
            <a:pPr lvl="0"/>
            <a:endParaRPr lang="nn-NO" dirty="0" smtClean="0">
              <a:solidFill>
                <a:prstClr val="black"/>
              </a:solidFill>
            </a:endParaRPr>
          </a:p>
          <a:p>
            <a:r>
              <a:rPr lang="nn-NO" sz="1400" u="sng" dirty="0" smtClean="0">
                <a:solidFill>
                  <a:prstClr val="black"/>
                </a:solidFill>
              </a:rPr>
              <a:t>Slik </a:t>
            </a:r>
            <a:r>
              <a:rPr lang="nn-NO" sz="1400" u="sng" dirty="0">
                <a:solidFill>
                  <a:prstClr val="black"/>
                </a:solidFill>
              </a:rPr>
              <a:t>jobbar vi på </a:t>
            </a:r>
            <a:r>
              <a:rPr lang="nn-NO" sz="1400" u="sng" dirty="0" smtClean="0">
                <a:solidFill>
                  <a:prstClr val="black"/>
                </a:solidFill>
              </a:rPr>
              <a:t>Blåmann:</a:t>
            </a:r>
          </a:p>
          <a:p>
            <a:pPr marL="171450" indent="-171450">
              <a:buFont typeface="Arial" panose="020B0604020202020204" pitchFamily="34" charset="0"/>
              <a:buChar char="•"/>
            </a:pPr>
            <a:r>
              <a:rPr lang="nn-NO" sz="1200" dirty="0" smtClean="0">
                <a:solidFill>
                  <a:prstClr val="black"/>
                </a:solidFill>
                <a:latin typeface="Arial" panose="020B0604020202020204" pitchFamily="34" charset="0"/>
                <a:cs typeface="Arial" panose="020B0604020202020204" pitchFamily="34" charset="0"/>
              </a:rPr>
              <a:t>Arbeide for at alle</a:t>
            </a:r>
            <a:r>
              <a:rPr lang="nn-NO" sz="1200" dirty="0" smtClean="0">
                <a:solidFill>
                  <a:srgbClr val="000000"/>
                </a:solidFill>
                <a:latin typeface="Arial" panose="020B0604020202020204" pitchFamily="34" charset="0"/>
                <a:cs typeface="Arial" panose="020B0604020202020204" pitchFamily="34" charset="0"/>
              </a:rPr>
              <a:t> </a:t>
            </a:r>
            <a:r>
              <a:rPr lang="nn-NO" sz="1200" dirty="0">
                <a:solidFill>
                  <a:srgbClr val="000000"/>
                </a:solidFill>
                <a:latin typeface="Arial" panose="020B0604020202020204" pitchFamily="34" charset="0"/>
                <a:cs typeface="Arial" panose="020B0604020202020204" pitchFamily="34" charset="0"/>
              </a:rPr>
              <a:t>barn </a:t>
            </a:r>
            <a:r>
              <a:rPr lang="nn-NO" sz="1200" dirty="0" smtClean="0">
                <a:solidFill>
                  <a:srgbClr val="000000"/>
                </a:solidFill>
                <a:latin typeface="Arial" panose="020B0604020202020204" pitchFamily="34" charset="0"/>
                <a:cs typeface="Arial" panose="020B0604020202020204" pitchFamily="34" charset="0"/>
              </a:rPr>
              <a:t>får </a:t>
            </a:r>
            <a:r>
              <a:rPr lang="nn-NO" sz="1200" dirty="0">
                <a:solidFill>
                  <a:srgbClr val="000000"/>
                </a:solidFill>
                <a:latin typeface="Arial" panose="020B0604020202020204" pitchFamily="34" charset="0"/>
                <a:cs typeface="Arial" panose="020B0604020202020204" pitchFamily="34" charset="0"/>
              </a:rPr>
              <a:t>erfare å vere viktige for fellesskapet og vere i positivt samspel med </a:t>
            </a:r>
            <a:r>
              <a:rPr lang="nn-NO" sz="1200" dirty="0" smtClean="0">
                <a:solidFill>
                  <a:srgbClr val="000000"/>
                </a:solidFill>
                <a:latin typeface="Arial" panose="020B0604020202020204" pitchFamily="34" charset="0"/>
                <a:cs typeface="Arial" panose="020B0604020202020204" pitchFamily="34" charset="0"/>
              </a:rPr>
              <a:t>andre</a:t>
            </a:r>
          </a:p>
          <a:p>
            <a:r>
              <a:rPr lang="nn-NO" sz="1200" dirty="0" smtClean="0">
                <a:solidFill>
                  <a:srgbClr val="000000"/>
                </a:solidFill>
                <a:latin typeface="Arial" panose="020B0604020202020204" pitchFamily="34" charset="0"/>
                <a:cs typeface="Arial" panose="020B0604020202020204" pitchFamily="34" charset="0"/>
              </a:rPr>
              <a:t>    barn </a:t>
            </a:r>
            <a:r>
              <a:rPr lang="nn-NO" sz="1200" dirty="0">
                <a:solidFill>
                  <a:srgbClr val="000000"/>
                </a:solidFill>
                <a:latin typeface="Arial" panose="020B0604020202020204" pitchFamily="34" charset="0"/>
                <a:cs typeface="Arial" panose="020B0604020202020204" pitchFamily="34" charset="0"/>
              </a:rPr>
              <a:t>og </a:t>
            </a:r>
            <a:r>
              <a:rPr lang="nn-NO" sz="1200" dirty="0" smtClean="0">
                <a:solidFill>
                  <a:srgbClr val="000000"/>
                </a:solidFill>
                <a:latin typeface="Arial" panose="020B0604020202020204" pitchFamily="34" charset="0"/>
                <a:cs typeface="Arial" panose="020B0604020202020204" pitchFamily="34" charset="0"/>
              </a:rPr>
              <a:t>vaksne. </a:t>
            </a:r>
            <a:endParaRPr lang="nn-NO" sz="1200" dirty="0" smtClean="0">
              <a:solidFill>
                <a:srgbClr val="000000"/>
              </a:solidFill>
              <a:latin typeface="Museo Sans 100"/>
            </a:endParaRPr>
          </a:p>
          <a:p>
            <a:pPr marL="171450" indent="-171450">
              <a:buFont typeface="Arial" panose="020B0604020202020204" pitchFamily="34" charset="0"/>
              <a:buChar char="•"/>
            </a:pPr>
            <a:r>
              <a:rPr lang="nn-NO" sz="1200" dirty="0" smtClean="0">
                <a:solidFill>
                  <a:srgbClr val="000000"/>
                </a:solidFill>
                <a:latin typeface="Museo Sans 100"/>
              </a:rPr>
              <a:t>Legg til rette slik at </a:t>
            </a:r>
            <a:r>
              <a:rPr lang="nn-NO" sz="1200" dirty="0">
                <a:solidFill>
                  <a:srgbClr val="000000"/>
                </a:solidFill>
                <a:latin typeface="Museo Sans 100"/>
              </a:rPr>
              <a:t>barna </a:t>
            </a:r>
            <a:r>
              <a:rPr lang="nn-NO" sz="1200" dirty="0" smtClean="0">
                <a:solidFill>
                  <a:srgbClr val="000000"/>
                </a:solidFill>
                <a:latin typeface="Museo Sans 100"/>
              </a:rPr>
              <a:t>erfara ulike </a:t>
            </a:r>
            <a:r>
              <a:rPr lang="nn-NO" sz="1200" dirty="0">
                <a:solidFill>
                  <a:srgbClr val="000000"/>
                </a:solidFill>
                <a:latin typeface="Museo Sans 100"/>
              </a:rPr>
              <a:t>måtar å formidle tekstar og forteljingar på, </a:t>
            </a:r>
            <a:endParaRPr lang="nn-NO" sz="1200" dirty="0" smtClean="0">
              <a:solidFill>
                <a:srgbClr val="000000"/>
              </a:solidFill>
              <a:latin typeface="Museo Sans 100"/>
            </a:endParaRPr>
          </a:p>
          <a:p>
            <a:pPr marL="171450" indent="-171450">
              <a:buFont typeface="Arial" panose="020B0604020202020204" pitchFamily="34" charset="0"/>
              <a:buChar char="•"/>
            </a:pPr>
            <a:r>
              <a:rPr lang="nn-NO" sz="1200" dirty="0">
                <a:solidFill>
                  <a:srgbClr val="000000"/>
                </a:solidFill>
                <a:latin typeface="Museo Sans 100"/>
              </a:rPr>
              <a:t>S</a:t>
            </a:r>
            <a:r>
              <a:rPr lang="nn-NO" sz="1200" dirty="0" smtClean="0">
                <a:solidFill>
                  <a:srgbClr val="000000"/>
                </a:solidFill>
                <a:latin typeface="Museo Sans 100"/>
              </a:rPr>
              <a:t>kapar </a:t>
            </a:r>
            <a:r>
              <a:rPr lang="nn-NO" sz="1200" dirty="0">
                <a:solidFill>
                  <a:srgbClr val="000000"/>
                </a:solidFill>
                <a:latin typeface="Museo Sans 100"/>
              </a:rPr>
              <a:t>estetiske </a:t>
            </a:r>
            <a:r>
              <a:rPr lang="nn-NO" sz="1200" dirty="0" smtClean="0">
                <a:solidFill>
                  <a:srgbClr val="000000"/>
                </a:solidFill>
                <a:latin typeface="Museo Sans 100"/>
              </a:rPr>
              <a:t>opplevingar</a:t>
            </a:r>
            <a:r>
              <a:rPr lang="nn-NO" sz="1200" dirty="0">
                <a:solidFill>
                  <a:srgbClr val="000000"/>
                </a:solidFill>
                <a:latin typeface="Museo Sans 100"/>
              </a:rPr>
              <a:t> </a:t>
            </a:r>
            <a:r>
              <a:rPr lang="nn-NO" sz="1200" dirty="0" smtClean="0">
                <a:solidFill>
                  <a:srgbClr val="000000"/>
                </a:solidFill>
                <a:latin typeface="Museo Sans 100"/>
              </a:rPr>
              <a:t>som grunnlag til refleksjon i </a:t>
            </a:r>
            <a:r>
              <a:rPr lang="nn-NO" sz="1200" dirty="0">
                <a:solidFill>
                  <a:srgbClr val="000000"/>
                </a:solidFill>
                <a:latin typeface="Museo Sans 100"/>
              </a:rPr>
              <a:t>møte med språk og </a:t>
            </a:r>
            <a:r>
              <a:rPr lang="nn-NO" sz="1200" dirty="0" smtClean="0">
                <a:solidFill>
                  <a:srgbClr val="000000"/>
                </a:solidFill>
                <a:latin typeface="Museo Sans 100"/>
              </a:rPr>
              <a:t>kultur.</a:t>
            </a:r>
          </a:p>
          <a:p>
            <a:pPr marL="171450" indent="-171450">
              <a:buFont typeface="Arial" panose="020B0604020202020204" pitchFamily="34" charset="0"/>
              <a:buChar char="•"/>
            </a:pPr>
            <a:r>
              <a:rPr lang="nn-NO" sz="1200" dirty="0">
                <a:solidFill>
                  <a:srgbClr val="000000"/>
                </a:solidFill>
                <a:latin typeface="Museo Sans 100"/>
              </a:rPr>
              <a:t>N</a:t>
            </a:r>
            <a:r>
              <a:rPr lang="nn-NO" sz="1200" dirty="0" smtClean="0">
                <a:solidFill>
                  <a:srgbClr val="000000"/>
                </a:solidFill>
                <a:latin typeface="Museo Sans 100"/>
              </a:rPr>
              <a:t>ytte musikk, drama og dans som verkemiddel i læring av respekt og omsorg.</a:t>
            </a:r>
          </a:p>
          <a:p>
            <a:pPr marL="171450" indent="-171450">
              <a:buFont typeface="Arial" panose="020B0604020202020204" pitchFamily="34" charset="0"/>
              <a:buChar char="•"/>
            </a:pPr>
            <a:endParaRPr lang="nn-NO" sz="1200" dirty="0" smtClean="0">
              <a:solidFill>
                <a:prstClr val="black"/>
              </a:solidFill>
              <a:latin typeface="Arial" panose="020B0604020202020204" pitchFamily="34" charset="0"/>
              <a:cs typeface="Arial" panose="020B0604020202020204" pitchFamily="34" charset="0"/>
            </a:endParaRPr>
          </a:p>
          <a:p>
            <a:endParaRPr lang="nn-NO" sz="1400" dirty="0" smtClean="0">
              <a:solidFill>
                <a:prstClr val="black"/>
              </a:solidFill>
            </a:endParaRPr>
          </a:p>
          <a:p>
            <a:endParaRPr lang="nn-NO" sz="1400" dirty="0" smtClean="0">
              <a:solidFill>
                <a:prstClr val="black"/>
              </a:solidFill>
            </a:endParaRPr>
          </a:p>
          <a:p>
            <a:r>
              <a:rPr lang="nn-NO" sz="1400" dirty="0" smtClean="0"/>
              <a:t>.</a:t>
            </a:r>
            <a:endParaRPr lang="nn-NO" sz="1400" dirty="0"/>
          </a:p>
          <a:p>
            <a:pPr lvl="0"/>
            <a:endParaRPr lang="nn-NO" sz="1400" dirty="0">
              <a:solidFill>
                <a:prstClr val="black"/>
              </a:solidFill>
            </a:endParaRPr>
          </a:p>
        </p:txBody>
      </p:sp>
      <p:sp>
        <p:nvSpPr>
          <p:cNvPr id="19" name="TekstSylinder 18"/>
          <p:cNvSpPr txBox="1"/>
          <p:nvPr/>
        </p:nvSpPr>
        <p:spPr>
          <a:xfrm>
            <a:off x="967659" y="2263905"/>
            <a:ext cx="2088232" cy="307777"/>
          </a:xfrm>
          <a:prstGeom prst="rect">
            <a:avLst/>
          </a:prstGeom>
          <a:noFill/>
        </p:spPr>
        <p:txBody>
          <a:bodyPr wrap="square" rtlCol="0">
            <a:spAutoFit/>
          </a:bodyPr>
          <a:lstStyle/>
          <a:p>
            <a:r>
              <a:rPr lang="nn-NO" sz="1400" dirty="0"/>
              <a:t> </a:t>
            </a:r>
          </a:p>
        </p:txBody>
      </p:sp>
      <p:sp>
        <p:nvSpPr>
          <p:cNvPr id="2" name="TekstSylinder 1"/>
          <p:cNvSpPr txBox="1"/>
          <p:nvPr/>
        </p:nvSpPr>
        <p:spPr>
          <a:xfrm>
            <a:off x="4718549" y="58217"/>
            <a:ext cx="4177563" cy="2954655"/>
          </a:xfrm>
          <a:prstGeom prst="rect">
            <a:avLst/>
          </a:prstGeom>
          <a:noFill/>
        </p:spPr>
        <p:txBody>
          <a:bodyPr wrap="square" rtlCol="0">
            <a:spAutoFit/>
          </a:bodyPr>
          <a:lstStyle/>
          <a:p>
            <a:r>
              <a:rPr lang="nn-NO" dirty="0" smtClean="0"/>
              <a:t>                Karneval :</a:t>
            </a:r>
          </a:p>
          <a:p>
            <a:r>
              <a:rPr lang="nn-NO" sz="1200" dirty="0" smtClean="0"/>
              <a:t>Med fokus på å skape eit inkluderande miljø vil vi i år dra til </a:t>
            </a:r>
            <a:r>
              <a:rPr lang="nn-NO" sz="1200" dirty="0" err="1"/>
              <a:t>M</a:t>
            </a:r>
            <a:r>
              <a:rPr lang="nn-NO" sz="1200" dirty="0" err="1" smtClean="0"/>
              <a:t>ummidalen</a:t>
            </a:r>
            <a:r>
              <a:rPr lang="nn-NO" sz="1200" dirty="0" smtClean="0"/>
              <a:t> å </a:t>
            </a:r>
            <a:r>
              <a:rPr lang="nn-NO" sz="1200" dirty="0" err="1" smtClean="0"/>
              <a:t>blli</a:t>
            </a:r>
            <a:r>
              <a:rPr lang="nn-NO" sz="1200" dirty="0" smtClean="0"/>
              <a:t> kjent med dei som bur der. </a:t>
            </a:r>
          </a:p>
          <a:p>
            <a:r>
              <a:rPr lang="nn-NO" sz="1200" dirty="0" smtClean="0"/>
              <a:t>Der møter vi blant andre </a:t>
            </a:r>
            <a:r>
              <a:rPr lang="nn-NO" sz="1200" dirty="0" err="1"/>
              <a:t>M</a:t>
            </a:r>
            <a:r>
              <a:rPr lang="nn-NO" sz="1200" dirty="0" err="1" smtClean="0"/>
              <a:t>ummitrollet</a:t>
            </a:r>
            <a:r>
              <a:rPr lang="nn-NO" sz="1200" dirty="0" smtClean="0"/>
              <a:t> som har lyst på eventyr og er oppteken av å redde andre. </a:t>
            </a:r>
            <a:r>
              <a:rPr lang="nn-NO" sz="1200" dirty="0" err="1" smtClean="0"/>
              <a:t>Mummimamma</a:t>
            </a:r>
            <a:r>
              <a:rPr lang="nn-NO" sz="1200" dirty="0" smtClean="0"/>
              <a:t> som er den trygge og </a:t>
            </a:r>
          </a:p>
          <a:p>
            <a:r>
              <a:rPr lang="nn-NO" sz="1200" dirty="0" smtClean="0"/>
              <a:t>omsorgsfulle og</a:t>
            </a:r>
            <a:r>
              <a:rPr lang="nn-NO" sz="1200" dirty="0"/>
              <a:t> </a:t>
            </a:r>
            <a:r>
              <a:rPr lang="nn-NO" sz="1200" dirty="0" smtClean="0"/>
              <a:t>Ninni som</a:t>
            </a:r>
          </a:p>
          <a:p>
            <a:r>
              <a:rPr lang="nn-NO" sz="1200" dirty="0" smtClean="0"/>
              <a:t>vert usynleg i mangel på </a:t>
            </a:r>
          </a:p>
          <a:p>
            <a:r>
              <a:rPr lang="nn-NO" sz="1200" dirty="0" smtClean="0"/>
              <a:t>merksemd</a:t>
            </a:r>
          </a:p>
          <a:p>
            <a:r>
              <a:rPr lang="nn-NO" sz="1200" dirty="0" smtClean="0"/>
              <a:t>og kjærleik</a:t>
            </a:r>
          </a:p>
          <a:p>
            <a:r>
              <a:rPr lang="nn-NO" sz="1200" dirty="0" smtClean="0"/>
              <a:t> </a:t>
            </a:r>
          </a:p>
          <a:p>
            <a:r>
              <a:rPr lang="sv-SE" sz="1200" dirty="0" smtClean="0"/>
              <a:t>Det </a:t>
            </a:r>
            <a:r>
              <a:rPr lang="sv-SE" sz="1200" dirty="0"/>
              <a:t>handlar </a:t>
            </a:r>
            <a:r>
              <a:rPr lang="sv-SE" sz="1200" dirty="0" smtClean="0"/>
              <a:t>i det heile om om vennskap, korleis ein skal vere mot kvarandre, kva som er viktigt i livet og det å kunne respektere kvarandre, for alle er ulike i møte den andre.</a:t>
            </a:r>
          </a:p>
        </p:txBody>
      </p:sp>
      <p:sp>
        <p:nvSpPr>
          <p:cNvPr id="4" name="TekstSylinder 3"/>
          <p:cNvSpPr txBox="1"/>
          <p:nvPr/>
        </p:nvSpPr>
        <p:spPr>
          <a:xfrm>
            <a:off x="6884773" y="5972511"/>
            <a:ext cx="1747560" cy="307777"/>
          </a:xfrm>
          <a:prstGeom prst="rect">
            <a:avLst/>
          </a:prstGeom>
          <a:gradFill flip="none" rotWithShape="1">
            <a:gsLst>
              <a:gs pos="12000">
                <a:srgbClr val="CC00FF"/>
              </a:gs>
              <a:gs pos="46000">
                <a:schemeClr val="accent3">
                  <a:lumMod val="0"/>
                  <a:lumOff val="100000"/>
                </a:schemeClr>
              </a:gs>
              <a:gs pos="100000">
                <a:schemeClr val="accent3">
                  <a:lumMod val="100000"/>
                </a:schemeClr>
              </a:gs>
            </a:gsLst>
            <a:path path="circle">
              <a:fillToRect l="50000" t="-80000" r="50000" b="180000"/>
            </a:path>
            <a:tileRect/>
          </a:gradFill>
        </p:spPr>
        <p:txBody>
          <a:bodyPr wrap="square" rtlCol="0">
            <a:spAutoFit/>
          </a:bodyPr>
          <a:lstStyle/>
          <a:p>
            <a:pPr eaLnBrk="1" hangingPunct="1">
              <a:defRPr/>
            </a:pPr>
            <a:r>
              <a:rPr lang="nn-NO" altLang="nb-NO" sz="1400" b="1" u="sng" dirty="0"/>
              <a:t>Karneval  </a:t>
            </a:r>
            <a:r>
              <a:rPr lang="nn-NO" altLang="nb-NO" sz="1400" b="1" u="sng" dirty="0" smtClean="0"/>
              <a:t>12.2- </a:t>
            </a:r>
            <a:r>
              <a:rPr lang="nn-NO" altLang="nb-NO" sz="1400" b="1" u="sng" dirty="0"/>
              <a:t>21.</a:t>
            </a:r>
          </a:p>
        </p:txBody>
      </p:sp>
      <p:sp>
        <p:nvSpPr>
          <p:cNvPr id="6" name="TekstSylinder 5"/>
          <p:cNvSpPr txBox="1"/>
          <p:nvPr/>
        </p:nvSpPr>
        <p:spPr>
          <a:xfrm>
            <a:off x="4718549" y="6000948"/>
            <a:ext cx="1716432" cy="307777"/>
          </a:xfrm>
          <a:prstGeom prst="rect">
            <a:avLst/>
          </a:prstGeom>
          <a:solidFill>
            <a:schemeClr val="accent2">
              <a:lumMod val="75000"/>
            </a:schemeClr>
          </a:solidFill>
        </p:spPr>
        <p:txBody>
          <a:bodyPr wrap="square" rtlCol="0">
            <a:spAutoFit/>
          </a:bodyPr>
          <a:lstStyle/>
          <a:p>
            <a:pPr eaLnBrk="1" hangingPunct="1">
              <a:defRPr/>
            </a:pPr>
            <a:r>
              <a:rPr lang="nn-NO" altLang="nb-NO" sz="1400" b="1" dirty="0"/>
              <a:t>Fastelavn 14.2-21</a:t>
            </a:r>
          </a:p>
        </p:txBody>
      </p:sp>
      <p:sp>
        <p:nvSpPr>
          <p:cNvPr id="20" name="TekstSylinder 19"/>
          <p:cNvSpPr txBox="1"/>
          <p:nvPr/>
        </p:nvSpPr>
        <p:spPr>
          <a:xfrm>
            <a:off x="4718549" y="6387385"/>
            <a:ext cx="3381843" cy="307777"/>
          </a:xfrm>
          <a:prstGeom prst="rect">
            <a:avLst/>
          </a:prstGeom>
          <a:solidFill>
            <a:srgbClr val="57C98B"/>
          </a:solidFill>
        </p:spPr>
        <p:txBody>
          <a:bodyPr wrap="square" rtlCol="0">
            <a:spAutoFit/>
          </a:bodyPr>
          <a:lstStyle/>
          <a:p>
            <a:r>
              <a:rPr lang="nn-NO" sz="1400" dirty="0" smtClean="0"/>
              <a:t>Innlevering av vinterferielapp 04.2- 21.</a:t>
            </a:r>
            <a:endParaRPr lang="nn-NO"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p:cNvPicPr>
            <a:picLocks noChangeAspect="1"/>
          </p:cNvPicPr>
          <p:nvPr/>
        </p:nvPicPr>
        <p:blipFill>
          <a:blip r:embed="rId3"/>
          <a:stretch>
            <a:fillRect/>
          </a:stretch>
        </p:blipFill>
        <p:spPr>
          <a:xfrm>
            <a:off x="3712660" y="1676544"/>
            <a:ext cx="2349576" cy="1762182"/>
          </a:xfrm>
          <a:prstGeom prst="rect">
            <a:avLst/>
          </a:prstGeom>
        </p:spPr>
      </p:pic>
      <p:sp>
        <p:nvSpPr>
          <p:cNvPr id="53250" name="Plassholder for lysbildenummer 1"/>
          <p:cNvSpPr>
            <a:spLocks noGrp="1"/>
          </p:cNvSpPr>
          <p:nvPr>
            <p:ph type="sldNum" sz="quarter" idx="12"/>
          </p:nvPr>
        </p:nvSpPr>
        <p:spPr bwMode="auto">
          <a:xfrm>
            <a:off x="8347827" y="6322683"/>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809184C7-0492-4AA9-BE79-5E66AFEF0C5D}" type="slidenum">
              <a:rPr lang="nn-NO" altLang="nb-NO">
                <a:solidFill>
                  <a:schemeClr val="tx2"/>
                </a:solidFill>
                <a:latin typeface="Arial" charset="0"/>
              </a:rPr>
              <a:pPr>
                <a:spcBef>
                  <a:spcPct val="0"/>
                </a:spcBef>
                <a:spcAft>
                  <a:spcPct val="0"/>
                </a:spcAft>
                <a:buClrTx/>
                <a:buFontTx/>
                <a:buNone/>
              </a:pPr>
              <a:t>32</a:t>
            </a:fld>
            <a:endParaRPr lang="nn-NO" altLang="nb-NO" dirty="0">
              <a:solidFill>
                <a:schemeClr val="tx2"/>
              </a:solidFill>
              <a:latin typeface="Arial" charset="0"/>
            </a:endParaRPr>
          </a:p>
        </p:txBody>
      </p:sp>
      <p:sp>
        <p:nvSpPr>
          <p:cNvPr id="53253" name="TekstSylinder 5"/>
          <p:cNvSpPr txBox="1">
            <a:spLocks noChangeArrowheads="1"/>
          </p:cNvSpPr>
          <p:nvPr/>
        </p:nvSpPr>
        <p:spPr bwMode="auto">
          <a:xfrm>
            <a:off x="120147" y="684550"/>
            <a:ext cx="4223187"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None/>
            </a:pPr>
            <a:r>
              <a:rPr lang="nn-NO" altLang="nb-NO" sz="1400" b="1" dirty="0" smtClean="0">
                <a:latin typeface="Arial" charset="0"/>
              </a:rPr>
              <a:t>Tema: Påske og yrke.</a:t>
            </a:r>
          </a:p>
          <a:p>
            <a:pPr eaLnBrk="1" hangingPunct="1">
              <a:spcBef>
                <a:spcPct val="0"/>
              </a:spcBef>
              <a:spcAft>
                <a:spcPct val="0"/>
              </a:spcAft>
              <a:buClrTx/>
              <a:buNone/>
            </a:pPr>
            <a:endParaRPr lang="nn-NO" sz="1200" b="1" dirty="0" smtClean="0">
              <a:latin typeface="Arial" charset="0"/>
            </a:endParaRPr>
          </a:p>
          <a:p>
            <a:pPr eaLnBrk="1" hangingPunct="1">
              <a:spcBef>
                <a:spcPct val="0"/>
              </a:spcBef>
              <a:spcAft>
                <a:spcPct val="0"/>
              </a:spcAft>
              <a:buClrTx/>
              <a:buNone/>
            </a:pPr>
            <a:r>
              <a:rPr lang="nn-NO" sz="1400" b="1" dirty="0" smtClean="0">
                <a:latin typeface="Arial" panose="020B0604020202020204" pitchFamily="34" charset="0"/>
                <a:cs typeface="Arial" panose="020B0604020202020204" pitchFamily="34" charset="0"/>
              </a:rPr>
              <a:t>Mål for perioden:</a:t>
            </a:r>
          </a:p>
          <a:p>
            <a:pPr marL="171450" indent="-171450" eaLnBrk="1" hangingPunct="1">
              <a:spcBef>
                <a:spcPct val="0"/>
              </a:spcBef>
              <a:spcAft>
                <a:spcPct val="0"/>
              </a:spcAft>
              <a:buClrTx/>
              <a:buFont typeface="Arial" panose="020B0604020202020204" pitchFamily="34" charset="0"/>
              <a:buChar char="•"/>
            </a:pPr>
            <a:r>
              <a:rPr lang="nn-NO" sz="1200" dirty="0" smtClean="0">
                <a:latin typeface="Arial" panose="020B0604020202020204" pitchFamily="34" charset="0"/>
                <a:cs typeface="Arial" panose="020B0604020202020204" pitchFamily="34" charset="0"/>
              </a:rPr>
              <a:t>Gjennom fellesskapet i barnehagen får barna forståing for samfunnet og den verda dei er ein del av.</a:t>
            </a:r>
            <a:endParaRPr lang="nn-NO" sz="1200" dirty="0">
              <a:latin typeface="Arial" panose="020B0604020202020204" pitchFamily="34" charset="0"/>
              <a:cs typeface="Arial" panose="020B0604020202020204" pitchFamily="34" charset="0"/>
            </a:endParaRPr>
          </a:p>
          <a:p>
            <a:pPr marL="171450" indent="-171450" eaLnBrk="1" hangingPunct="1">
              <a:spcBef>
                <a:spcPct val="0"/>
              </a:spcBef>
              <a:spcAft>
                <a:spcPct val="0"/>
              </a:spcAft>
              <a:buClrTx/>
              <a:buFont typeface="Arial" panose="020B0604020202020204" pitchFamily="34" charset="0"/>
              <a:buChar char="•"/>
            </a:pPr>
            <a:r>
              <a:rPr lang="nn-NO" sz="1200" dirty="0" smtClean="0">
                <a:latin typeface="Arial" panose="020B0604020202020204" pitchFamily="34" charset="0"/>
                <a:cs typeface="Arial" panose="020B0604020202020204" pitchFamily="34" charset="0"/>
              </a:rPr>
              <a:t>Borna </a:t>
            </a:r>
            <a:r>
              <a:rPr lang="nn-NO" sz="1200" dirty="0">
                <a:latin typeface="Arial" panose="020B0604020202020204" pitchFamily="34" charset="0"/>
                <a:cs typeface="Arial" panose="020B0604020202020204" pitchFamily="34" charset="0"/>
              </a:rPr>
              <a:t>får kjennskap til den kristne påsketradisjonen</a:t>
            </a:r>
            <a:r>
              <a:rPr lang="nn-NO" sz="1200" dirty="0" smtClean="0">
                <a:latin typeface="Arial" panose="020B0604020202020204" pitchFamily="34" charset="0"/>
                <a:cs typeface="Arial" panose="020B0604020202020204" pitchFamily="34" charset="0"/>
              </a:rPr>
              <a:t>.</a:t>
            </a:r>
          </a:p>
        </p:txBody>
      </p:sp>
      <p:graphicFrame>
        <p:nvGraphicFramePr>
          <p:cNvPr id="5" name="Table 4"/>
          <p:cNvGraphicFramePr>
            <a:graphicFrameLocks noGrp="1"/>
          </p:cNvGraphicFramePr>
          <p:nvPr>
            <p:extLst>
              <p:ext uri="{D42A27DB-BD31-4B8C-83A1-F6EECF244321}">
                <p14:modId xmlns:p14="http://schemas.microsoft.com/office/powerpoint/2010/main" val="3888988464"/>
              </p:ext>
            </p:extLst>
          </p:nvPr>
        </p:nvGraphicFramePr>
        <p:xfrm>
          <a:off x="4954680" y="3222032"/>
          <a:ext cx="3976815" cy="2544622"/>
        </p:xfrm>
        <a:graphic>
          <a:graphicData uri="http://schemas.openxmlformats.org/drawingml/2006/table">
            <a:tbl>
              <a:tblPr firstRow="1" bandRow="1">
                <a:tableStyleId>{BC89EF96-8CEA-46FF-86C4-4CE0E7609802}</a:tableStyleId>
              </a:tblPr>
              <a:tblGrid>
                <a:gridCol w="504056">
                  <a:extLst>
                    <a:ext uri="{9D8B030D-6E8A-4147-A177-3AD203B41FA5}">
                      <a16:colId xmlns:a16="http://schemas.microsoft.com/office/drawing/2014/main" xmlns="" val="20000"/>
                    </a:ext>
                  </a:extLst>
                </a:gridCol>
                <a:gridCol w="485518">
                  <a:extLst>
                    <a:ext uri="{9D8B030D-6E8A-4147-A177-3AD203B41FA5}">
                      <a16:colId xmlns:a16="http://schemas.microsoft.com/office/drawing/2014/main" xmlns="" val="20001"/>
                    </a:ext>
                  </a:extLst>
                </a:gridCol>
                <a:gridCol w="446823">
                  <a:extLst>
                    <a:ext uri="{9D8B030D-6E8A-4147-A177-3AD203B41FA5}">
                      <a16:colId xmlns:a16="http://schemas.microsoft.com/office/drawing/2014/main" xmlns="" val="20002"/>
                    </a:ext>
                  </a:extLst>
                </a:gridCol>
                <a:gridCol w="529020">
                  <a:extLst>
                    <a:ext uri="{9D8B030D-6E8A-4147-A177-3AD203B41FA5}">
                      <a16:colId xmlns:a16="http://schemas.microsoft.com/office/drawing/2014/main" xmlns="" val="20003"/>
                    </a:ext>
                  </a:extLst>
                </a:gridCol>
                <a:gridCol w="558529">
                  <a:extLst>
                    <a:ext uri="{9D8B030D-6E8A-4147-A177-3AD203B41FA5}">
                      <a16:colId xmlns:a16="http://schemas.microsoft.com/office/drawing/2014/main" xmlns="" val="20004"/>
                    </a:ext>
                  </a:extLst>
                </a:gridCol>
                <a:gridCol w="446823">
                  <a:extLst>
                    <a:ext uri="{9D8B030D-6E8A-4147-A177-3AD203B41FA5}">
                      <a16:colId xmlns:a16="http://schemas.microsoft.com/office/drawing/2014/main" xmlns="" val="20005"/>
                    </a:ext>
                  </a:extLst>
                </a:gridCol>
                <a:gridCol w="466753">
                  <a:extLst>
                    <a:ext uri="{9D8B030D-6E8A-4147-A177-3AD203B41FA5}">
                      <a16:colId xmlns:a16="http://schemas.microsoft.com/office/drawing/2014/main" xmlns="" val="20006"/>
                    </a:ext>
                  </a:extLst>
                </a:gridCol>
                <a:gridCol w="539293">
                  <a:extLst>
                    <a:ext uri="{9D8B030D-6E8A-4147-A177-3AD203B41FA5}">
                      <a16:colId xmlns:a16="http://schemas.microsoft.com/office/drawing/2014/main" xmlns="" val="20007"/>
                    </a:ext>
                  </a:extLst>
                </a:gridCol>
              </a:tblGrid>
              <a:tr h="391523">
                <a:tc>
                  <a:txBody>
                    <a:bodyPr/>
                    <a:lstStyle/>
                    <a:p>
                      <a:pPr algn="ctr"/>
                      <a:r>
                        <a:rPr lang="nn-NO" sz="1400" b="1" dirty="0" smtClean="0">
                          <a:solidFill>
                            <a:schemeClr val="tx1"/>
                          </a:solidFill>
                          <a:effectLst/>
                          <a:latin typeface="Arial" panose="020B0604020202020204" pitchFamily="34" charset="0"/>
                          <a:cs typeface="Arial" panose="020B0604020202020204" pitchFamily="34" charset="0"/>
                        </a:rPr>
                        <a:t>veke</a:t>
                      </a:r>
                      <a:endParaRPr lang="nn-NO" sz="1400" b="1" dirty="0">
                        <a:solidFill>
                          <a:schemeClr val="tx1"/>
                        </a:solidFill>
                        <a:effectLst/>
                        <a:latin typeface="Arial" panose="020B0604020202020204" pitchFamily="34" charset="0"/>
                        <a:cs typeface="Arial" panose="020B0604020202020204" pitchFamily="34" charset="0"/>
                      </a:endParaRP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Ma</a:t>
                      </a: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Ti</a:t>
                      </a: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On</a:t>
                      </a: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To</a:t>
                      </a: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Fr</a:t>
                      </a: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Lø</a:t>
                      </a: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Sø</a:t>
                      </a:r>
                    </a:p>
                  </a:txBody>
                  <a:tcPr marL="38100" marR="38100" marT="38100" marB="38100" anchor="ctr">
                    <a:noFill/>
                  </a:tcPr>
                </a:tc>
                <a:extLst>
                  <a:ext uri="{0D108BD9-81ED-4DB2-BD59-A6C34878D82A}">
                    <a16:rowId xmlns:a16="http://schemas.microsoft.com/office/drawing/2014/main" xmlns="" val="2692422594"/>
                  </a:ext>
                </a:extLst>
              </a:tr>
              <a:tr h="391523">
                <a:tc>
                  <a:txBody>
                    <a:bodyPr/>
                    <a:lstStyle/>
                    <a:p>
                      <a:pPr algn="ctr"/>
                      <a:r>
                        <a:rPr lang="nn-NO" sz="1400" b="1" i="0" dirty="0">
                          <a:solidFill>
                            <a:schemeClr val="tx1"/>
                          </a:solidFill>
                          <a:effectLst/>
                          <a:latin typeface="Arial" panose="020B0604020202020204" pitchFamily="34" charset="0"/>
                          <a:cs typeface="Arial" panose="020B0604020202020204" pitchFamily="34" charset="0"/>
                        </a:rPr>
                        <a:t>9</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3</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4</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5</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6</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7</a:t>
                      </a:r>
                    </a:p>
                  </a:txBody>
                  <a:tcPr marL="38100" marR="38100" marT="38100" marB="38100" anchor="ctr">
                    <a:noFill/>
                  </a:tcPr>
                </a:tc>
                <a:extLst>
                  <a:ext uri="{0D108BD9-81ED-4DB2-BD59-A6C34878D82A}">
                    <a16:rowId xmlns:a16="http://schemas.microsoft.com/office/drawing/2014/main" xmlns="" val="40408360"/>
                  </a:ext>
                </a:extLst>
              </a:tr>
              <a:tr h="371166">
                <a:tc>
                  <a:txBody>
                    <a:bodyPr/>
                    <a:lstStyle/>
                    <a:p>
                      <a:pPr algn="ctr"/>
                      <a:r>
                        <a:rPr lang="nn-NO" sz="1400" b="1" i="0" dirty="0">
                          <a:solidFill>
                            <a:schemeClr val="tx1"/>
                          </a:solidFill>
                          <a:effectLst/>
                          <a:latin typeface="Arial" panose="020B0604020202020204" pitchFamily="34" charset="0"/>
                          <a:cs typeface="Arial" panose="020B0604020202020204" pitchFamily="34" charset="0"/>
                        </a:rPr>
                        <a:t>10</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8</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9</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10</a:t>
                      </a:r>
                    </a:p>
                  </a:txBody>
                  <a:tcPr marL="38100" marR="38100" marT="38100" marB="38100" anchor="ctr">
                    <a:solidFill>
                      <a:srgbClr val="FFFF00"/>
                    </a:solidFill>
                  </a:tcPr>
                </a:tc>
                <a:tc>
                  <a:txBody>
                    <a:bodyPr/>
                    <a:lstStyle/>
                    <a:p>
                      <a:pPr algn="ctr"/>
                      <a:r>
                        <a:rPr lang="nn-NO" sz="1400" dirty="0">
                          <a:effectLst/>
                          <a:latin typeface="Arial" panose="020B0604020202020204" pitchFamily="34" charset="0"/>
                          <a:cs typeface="Arial" panose="020B0604020202020204" pitchFamily="34" charset="0"/>
                        </a:rPr>
                        <a:t>11</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12</a:t>
                      </a:r>
                    </a:p>
                  </a:txBody>
                  <a:tcPr marL="38100" marR="38100" marT="38100" marB="38100" anchor="ctr">
                    <a:solidFill>
                      <a:srgbClr val="CC57FB"/>
                    </a:solidFill>
                  </a:tcPr>
                </a:tc>
                <a:tc>
                  <a:txBody>
                    <a:bodyPr/>
                    <a:lstStyle/>
                    <a:p>
                      <a:pPr algn="ctr"/>
                      <a:r>
                        <a:rPr lang="nn-NO" sz="1400">
                          <a:effectLst/>
                          <a:latin typeface="Arial" panose="020B0604020202020204" pitchFamily="34" charset="0"/>
                          <a:cs typeface="Arial" panose="020B0604020202020204" pitchFamily="34" charset="0"/>
                        </a:rPr>
                        <a:t>13</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14</a:t>
                      </a:r>
                    </a:p>
                  </a:txBody>
                  <a:tcPr marL="38100" marR="38100" marT="38100" marB="38100" anchor="ctr">
                    <a:noFill/>
                  </a:tcPr>
                </a:tc>
                <a:extLst>
                  <a:ext uri="{0D108BD9-81ED-4DB2-BD59-A6C34878D82A}">
                    <a16:rowId xmlns:a16="http://schemas.microsoft.com/office/drawing/2014/main" xmlns="" val="10001"/>
                  </a:ext>
                </a:extLst>
              </a:tr>
              <a:tr h="371166">
                <a:tc>
                  <a:txBody>
                    <a:bodyPr/>
                    <a:lstStyle/>
                    <a:p>
                      <a:pPr algn="ctr"/>
                      <a:r>
                        <a:rPr lang="nn-NO" sz="1400" b="1" i="0" dirty="0">
                          <a:solidFill>
                            <a:schemeClr val="tx1"/>
                          </a:solidFill>
                          <a:effectLst/>
                          <a:latin typeface="Arial" panose="020B0604020202020204" pitchFamily="34" charset="0"/>
                          <a:cs typeface="Arial" panose="020B0604020202020204" pitchFamily="34" charset="0"/>
                        </a:rPr>
                        <a:t>11</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15</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16</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17</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18</a:t>
                      </a:r>
                    </a:p>
                  </a:txBody>
                  <a:tcPr marL="38100" marR="38100" marT="38100" marB="38100" anchor="ctr">
                    <a:solidFill>
                      <a:srgbClr val="92D050"/>
                    </a:solidFill>
                  </a:tcPr>
                </a:tc>
                <a:tc>
                  <a:txBody>
                    <a:bodyPr/>
                    <a:lstStyle/>
                    <a:p>
                      <a:pPr algn="ctr"/>
                      <a:r>
                        <a:rPr lang="nn-NO" sz="1400">
                          <a:effectLst/>
                          <a:latin typeface="Arial" panose="020B0604020202020204" pitchFamily="34" charset="0"/>
                          <a:cs typeface="Arial" panose="020B0604020202020204" pitchFamily="34" charset="0"/>
                        </a:rPr>
                        <a:t>19</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20</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21</a:t>
                      </a:r>
                    </a:p>
                  </a:txBody>
                  <a:tcPr marL="38100" marR="38100" marT="38100" marB="38100" anchor="ctr">
                    <a:noFill/>
                  </a:tcPr>
                </a:tc>
                <a:extLst>
                  <a:ext uri="{0D108BD9-81ED-4DB2-BD59-A6C34878D82A}">
                    <a16:rowId xmlns:a16="http://schemas.microsoft.com/office/drawing/2014/main" xmlns="" val="10005"/>
                  </a:ext>
                </a:extLst>
              </a:tr>
              <a:tr h="438228">
                <a:tc>
                  <a:txBody>
                    <a:bodyPr/>
                    <a:lstStyle/>
                    <a:p>
                      <a:pPr algn="ctr"/>
                      <a:r>
                        <a:rPr lang="nn-NO" sz="1400" b="1" i="0" dirty="0">
                          <a:solidFill>
                            <a:schemeClr val="tx1"/>
                          </a:solidFill>
                          <a:effectLst/>
                          <a:latin typeface="Arial" panose="020B0604020202020204" pitchFamily="34" charset="0"/>
                          <a:cs typeface="Arial" panose="020B0604020202020204" pitchFamily="34" charset="0"/>
                        </a:rPr>
                        <a:t>12</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22</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23</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24</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25</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26</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27</a:t>
                      </a:r>
                    </a:p>
                  </a:txBody>
                  <a:tcPr marL="38100" marR="38100" marT="38100" marB="38100" anchor="ctr">
                    <a:noFill/>
                  </a:tcPr>
                </a:tc>
                <a:tc>
                  <a:txBody>
                    <a:bodyPr/>
                    <a:lstStyle/>
                    <a:p>
                      <a:pPr algn="ctr"/>
                      <a:r>
                        <a:rPr lang="nn-NO" sz="1400" b="1">
                          <a:effectLst/>
                          <a:latin typeface="Arial" panose="020B0604020202020204" pitchFamily="34" charset="0"/>
                          <a:cs typeface="Arial" panose="020B0604020202020204" pitchFamily="34" charset="0"/>
                        </a:rPr>
                        <a:t>28</a:t>
                      </a:r>
                      <a:endParaRPr lang="nn-NO" sz="1400">
                        <a:effectLst/>
                        <a:latin typeface="Arial" panose="020B0604020202020204" pitchFamily="34" charset="0"/>
                        <a:cs typeface="Arial" panose="020B0604020202020204" pitchFamily="34" charset="0"/>
                      </a:endParaRPr>
                    </a:p>
                  </a:txBody>
                  <a:tcPr marL="38100" marR="38100" marT="38100" marB="38100" anchor="ctr">
                    <a:noFill/>
                  </a:tcPr>
                </a:tc>
                <a:extLst>
                  <a:ext uri="{0D108BD9-81ED-4DB2-BD59-A6C34878D82A}">
                    <a16:rowId xmlns:a16="http://schemas.microsoft.com/office/drawing/2014/main" xmlns="" val="10002"/>
                  </a:ext>
                </a:extLst>
              </a:tr>
              <a:tr h="581016">
                <a:tc>
                  <a:txBody>
                    <a:bodyPr/>
                    <a:lstStyle/>
                    <a:p>
                      <a:pPr algn="ctr"/>
                      <a:r>
                        <a:rPr lang="nn-NO" sz="1400" b="1" i="0" dirty="0">
                          <a:solidFill>
                            <a:schemeClr val="tx1"/>
                          </a:solidFill>
                          <a:effectLst/>
                          <a:latin typeface="Arial" panose="020B0604020202020204" pitchFamily="34" charset="0"/>
                          <a:cs typeface="Arial" panose="020B0604020202020204" pitchFamily="34" charset="0"/>
                        </a:rPr>
                        <a:t>13</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29</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30</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31</a:t>
                      </a:r>
                    </a:p>
                  </a:txBody>
                  <a:tcPr marL="38100" marR="38100" marT="38100" marB="38100" anchor="ctr">
                    <a:noFill/>
                  </a:tcPr>
                </a:tc>
                <a:tc>
                  <a:txBody>
                    <a:bodyPr/>
                    <a:lstStyle/>
                    <a:p>
                      <a:endParaRPr lang="nn-NO" sz="1400" dirty="0">
                        <a:latin typeface="Arial" panose="020B0604020202020204" pitchFamily="34" charset="0"/>
                        <a:cs typeface="Arial" panose="020B0604020202020204" pitchFamily="34" charset="0"/>
                      </a:endParaRPr>
                    </a:p>
                  </a:txBody>
                  <a:tcPr>
                    <a:noFill/>
                  </a:tcPr>
                </a:tc>
                <a:tc>
                  <a:txBody>
                    <a:bodyPr/>
                    <a:lstStyle/>
                    <a:p>
                      <a:endParaRPr lang="nn-NO" sz="1400" dirty="0">
                        <a:latin typeface="Arial" panose="020B0604020202020204" pitchFamily="34" charset="0"/>
                        <a:cs typeface="Arial" panose="020B0604020202020204" pitchFamily="34" charset="0"/>
                      </a:endParaRPr>
                    </a:p>
                  </a:txBody>
                  <a:tcPr>
                    <a:noFill/>
                  </a:tcPr>
                </a:tc>
                <a:tc>
                  <a:txBody>
                    <a:bodyPr/>
                    <a:lstStyle/>
                    <a:p>
                      <a:endParaRPr lang="nn-NO" sz="1400" dirty="0">
                        <a:latin typeface="Arial" panose="020B0604020202020204" pitchFamily="34" charset="0"/>
                        <a:cs typeface="Arial" panose="020B0604020202020204" pitchFamily="34" charset="0"/>
                      </a:endParaRPr>
                    </a:p>
                  </a:txBody>
                  <a:tcPr>
                    <a:noFill/>
                  </a:tcPr>
                </a:tc>
                <a:tc>
                  <a:txBody>
                    <a:bodyPr/>
                    <a:lstStyle/>
                    <a:p>
                      <a:endParaRPr lang="nn-NO" sz="140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xmlns="" val="10003"/>
                  </a:ext>
                </a:extLst>
              </a:tr>
            </a:tbl>
          </a:graphicData>
        </a:graphic>
      </p:graphicFrame>
      <p:pic>
        <p:nvPicPr>
          <p:cNvPr id="3" name="Bilde 2"/>
          <p:cNvPicPr>
            <a:picLocks noChangeAspect="1"/>
          </p:cNvPicPr>
          <p:nvPr/>
        </p:nvPicPr>
        <p:blipFill rotWithShape="1">
          <a:blip r:embed="rId4" cstate="print">
            <a:extLst>
              <a:ext uri="{28A0092B-C50C-407E-A947-70E740481C1C}">
                <a14:useLocalDpi xmlns:a14="http://schemas.microsoft.com/office/drawing/2010/main" val="0"/>
              </a:ext>
            </a:extLst>
          </a:blip>
          <a:srcRect l="1569" t="26289" r="1"/>
          <a:stretch/>
        </p:blipFill>
        <p:spPr>
          <a:xfrm>
            <a:off x="7270315" y="192354"/>
            <a:ext cx="1510148" cy="1507859"/>
          </a:xfrm>
          <a:prstGeom prst="rect">
            <a:avLst/>
          </a:prstGeom>
        </p:spPr>
      </p:pic>
      <p:sp>
        <p:nvSpPr>
          <p:cNvPr id="13" name="TekstSylinder 12"/>
          <p:cNvSpPr txBox="1"/>
          <p:nvPr/>
        </p:nvSpPr>
        <p:spPr>
          <a:xfrm>
            <a:off x="251521" y="153828"/>
            <a:ext cx="3960440" cy="369332"/>
          </a:xfrm>
          <a:prstGeom prst="rect">
            <a:avLst/>
          </a:prstGeom>
          <a:solidFill>
            <a:srgbClr val="CCECFF"/>
          </a:solidFill>
        </p:spPr>
        <p:txBody>
          <a:bodyPr wrap="square" rtlCol="0">
            <a:spAutoFit/>
          </a:bodyPr>
          <a:lstStyle/>
          <a:p>
            <a:r>
              <a:rPr lang="nn-NO" altLang="nb-NO" b="1" dirty="0">
                <a:solidFill>
                  <a:prstClr val="black"/>
                </a:solidFill>
              </a:rPr>
              <a:t>PERIODEPLAN </a:t>
            </a:r>
            <a:r>
              <a:rPr lang="nn-NO" altLang="nb-NO" b="1" dirty="0" smtClean="0">
                <a:solidFill>
                  <a:prstClr val="black"/>
                </a:solidFill>
              </a:rPr>
              <a:t>FOR</a:t>
            </a:r>
            <a:r>
              <a:rPr lang="nn-NO" altLang="nb-NO" b="1" noProof="1"/>
              <a:t> </a:t>
            </a:r>
            <a:r>
              <a:rPr lang="nn-NO" altLang="nb-NO" b="1" noProof="1" smtClean="0"/>
              <a:t>MARS</a:t>
            </a:r>
            <a:r>
              <a:rPr lang="nn-NO" altLang="nb-NO" b="1" noProof="1" smtClean="0">
                <a:cs typeface="Trebuchet MS" pitchFamily="34" charset="0"/>
              </a:rPr>
              <a:t> 2021</a:t>
            </a:r>
          </a:p>
        </p:txBody>
      </p:sp>
      <p:sp>
        <p:nvSpPr>
          <p:cNvPr id="14" name="Rektangel 13"/>
          <p:cNvSpPr/>
          <p:nvPr/>
        </p:nvSpPr>
        <p:spPr>
          <a:xfrm>
            <a:off x="4849680" y="5965357"/>
            <a:ext cx="4186814" cy="307777"/>
          </a:xfrm>
          <a:prstGeom prst="rect">
            <a:avLst/>
          </a:prstGeom>
          <a:solidFill>
            <a:srgbClr val="92D050"/>
          </a:solidFill>
        </p:spPr>
        <p:txBody>
          <a:bodyPr wrap="square">
            <a:spAutoFit/>
          </a:bodyPr>
          <a:lstStyle/>
          <a:p>
            <a:pPr eaLnBrk="1" hangingPunct="1">
              <a:defRPr/>
            </a:pPr>
            <a:r>
              <a:rPr lang="nn-NO" altLang="nb-NO" sz="1400" b="1" u="sng" dirty="0" smtClean="0"/>
              <a:t>Foreldremøte Torsdag 18.3. 2021</a:t>
            </a:r>
            <a:endParaRPr lang="nn-NO" altLang="nb-NO" sz="1400" b="1" u="sng" dirty="0"/>
          </a:p>
        </p:txBody>
      </p:sp>
      <p:sp>
        <p:nvSpPr>
          <p:cNvPr id="7" name="Rektangel 6"/>
          <p:cNvSpPr/>
          <p:nvPr/>
        </p:nvSpPr>
        <p:spPr>
          <a:xfrm>
            <a:off x="6062235" y="2463680"/>
            <a:ext cx="2718227" cy="492443"/>
          </a:xfrm>
          <a:prstGeom prst="rect">
            <a:avLst/>
          </a:prstGeom>
        </p:spPr>
        <p:txBody>
          <a:bodyPr wrap="square">
            <a:spAutoFit/>
          </a:bodyPr>
          <a:lstStyle/>
          <a:p>
            <a:pPr marL="285750" indent="-285750" eaLnBrk="1" hangingPunct="1">
              <a:buFontTx/>
              <a:buChar char="-"/>
            </a:pPr>
            <a:endParaRPr lang="nn-NO" altLang="nb-NO" sz="1200" dirty="0"/>
          </a:p>
          <a:p>
            <a:pPr marL="171450" indent="-171450" eaLnBrk="1" hangingPunct="1">
              <a:buFont typeface="Arial" panose="020B0604020202020204" pitchFamily="34" charset="0"/>
              <a:buChar char="•"/>
            </a:pPr>
            <a:r>
              <a:rPr lang="nn-NO" altLang="nb-NO" sz="1400" dirty="0" smtClean="0"/>
              <a:t>Form </a:t>
            </a:r>
            <a:r>
              <a:rPr lang="nn-NO" altLang="nb-NO" sz="1400" dirty="0"/>
              <a:t>og farge knytt til påske</a:t>
            </a:r>
            <a:r>
              <a:rPr lang="nn-NO" altLang="nb-NO" sz="1200" dirty="0"/>
              <a:t>.</a:t>
            </a:r>
          </a:p>
        </p:txBody>
      </p:sp>
      <p:sp>
        <p:nvSpPr>
          <p:cNvPr id="15" name="TekstSylinder 14"/>
          <p:cNvSpPr txBox="1"/>
          <p:nvPr/>
        </p:nvSpPr>
        <p:spPr>
          <a:xfrm>
            <a:off x="204796" y="2090987"/>
            <a:ext cx="3710384" cy="1969770"/>
          </a:xfrm>
          <a:prstGeom prst="rect">
            <a:avLst/>
          </a:prstGeom>
          <a:noFill/>
        </p:spPr>
        <p:txBody>
          <a:bodyPr wrap="square" rtlCol="0">
            <a:spAutoFit/>
          </a:bodyPr>
          <a:lstStyle/>
          <a:p>
            <a:r>
              <a:rPr lang="nn-NO" sz="1400" u="sng" dirty="0" smtClean="0"/>
              <a:t>Slik jobbar vi på Nøtteliten:</a:t>
            </a:r>
          </a:p>
          <a:p>
            <a:pPr marL="171450" indent="-171450">
              <a:buFont typeface="Arial" panose="020B0604020202020204" pitchFamily="34" charset="0"/>
              <a:buChar char="•"/>
            </a:pPr>
            <a:r>
              <a:rPr lang="nn-NO" sz="1200" dirty="0">
                <a:latin typeface="Arial" panose="020B0604020202020204" pitchFamily="34" charset="0"/>
                <a:ea typeface="Calibri" panose="020F0502020204030204" pitchFamily="34" charset="0"/>
                <a:cs typeface="Arial" panose="020B0604020202020204" pitchFamily="34" charset="0"/>
              </a:rPr>
              <a:t>Vi har fokus på å dele og </a:t>
            </a:r>
            <a:r>
              <a:rPr lang="nn-NO" sz="1200" dirty="0" smtClean="0">
                <a:latin typeface="Arial" panose="020B0604020202020204" pitchFamily="34" charset="0"/>
                <a:ea typeface="Calibri" panose="020F0502020204030204" pitchFamily="34" charset="0"/>
                <a:cs typeface="Arial" panose="020B0604020202020204" pitchFamily="34" charset="0"/>
              </a:rPr>
              <a:t>korleis vere </a:t>
            </a:r>
            <a:r>
              <a:rPr lang="nn-NO" sz="1200" dirty="0">
                <a:latin typeface="Arial" panose="020B0604020202020204" pitchFamily="34" charset="0"/>
                <a:ea typeface="Calibri" panose="020F0502020204030204" pitchFamily="34" charset="0"/>
                <a:cs typeface="Arial" panose="020B0604020202020204" pitchFamily="34" charset="0"/>
              </a:rPr>
              <a:t>gode med kvarandre</a:t>
            </a:r>
            <a:r>
              <a:rPr lang="nn-NO" sz="1200" dirty="0" smtClean="0">
                <a:latin typeface="Arial" panose="020B0604020202020204" pitchFamily="34" charset="0"/>
                <a:ea typeface="Calibri" panose="020F0502020204030204" pitchFamily="34" charset="0"/>
                <a:cs typeface="Arial" panose="020B0604020202020204" pitchFamily="34" charset="0"/>
              </a:rPr>
              <a:t>.</a:t>
            </a:r>
          </a:p>
          <a:p>
            <a:pPr marL="171450" indent="-171450">
              <a:buFont typeface="Arial" panose="020B0604020202020204" pitchFamily="34" charset="0"/>
              <a:buChar char="•"/>
            </a:pPr>
            <a:r>
              <a:rPr lang="nn-NO" sz="1200" dirty="0">
                <a:latin typeface="Arial" panose="020B0604020202020204" pitchFamily="34" charset="0"/>
                <a:ea typeface="Calibri" panose="020F0502020204030204" pitchFamily="34" charset="0"/>
                <a:cs typeface="Arial" panose="020B0604020202020204" pitchFamily="34" charset="0"/>
              </a:rPr>
              <a:t>Barna skal få kjennskap til den kristne </a:t>
            </a:r>
            <a:r>
              <a:rPr lang="nn-NO" sz="1200" dirty="0" smtClean="0">
                <a:latin typeface="Arial" panose="020B0604020202020204" pitchFamily="34" charset="0"/>
                <a:ea typeface="Calibri" panose="020F0502020204030204" pitchFamily="34" charset="0"/>
                <a:cs typeface="Arial" panose="020B0604020202020204" pitchFamily="34" charset="0"/>
              </a:rPr>
              <a:t>påsketradisjon.</a:t>
            </a:r>
          </a:p>
          <a:p>
            <a:pPr marL="171450" indent="-171450">
              <a:buFont typeface="Arial" panose="020B0604020202020204" pitchFamily="34" charset="0"/>
              <a:buChar char="•"/>
            </a:pPr>
            <a:r>
              <a:rPr lang="nn-NO" sz="1200" dirty="0" smtClean="0">
                <a:latin typeface="Arial" panose="020B0604020202020204" pitchFamily="34" charset="0"/>
                <a:ea typeface="Calibri" panose="020F0502020204030204" pitchFamily="34" charset="0"/>
                <a:cs typeface="Arial" panose="020B0604020202020204" pitchFamily="34" charset="0"/>
              </a:rPr>
              <a:t>Gjennom bilete og konkretar, lære vi oss songar relatert til påske. </a:t>
            </a:r>
          </a:p>
          <a:p>
            <a:pPr marL="171450" indent="-171450">
              <a:buFont typeface="Arial" panose="020B0604020202020204" pitchFamily="34" charset="0"/>
              <a:buChar char="•"/>
            </a:pPr>
            <a:r>
              <a:rPr lang="nn-NO" sz="1200" dirty="0" smtClean="0">
                <a:latin typeface="Arial" panose="020B0604020202020204" pitchFamily="34" charset="0"/>
                <a:ea typeface="Calibri" panose="020F0502020204030204" pitchFamily="34" charset="0"/>
                <a:cs typeface="Arial" panose="020B0604020202020204" pitchFamily="34" charset="0"/>
              </a:rPr>
              <a:t>Vi snakkar med og får kjennskap til kva «vaskedama» vår gjer og kvifor.</a:t>
            </a:r>
          </a:p>
          <a:p>
            <a:pPr marL="171450" indent="-171450">
              <a:buFont typeface="Arial" panose="020B0604020202020204" pitchFamily="34" charset="0"/>
              <a:buChar char="•"/>
            </a:pPr>
            <a:endParaRPr lang="nn-NO" sz="1200" dirty="0"/>
          </a:p>
        </p:txBody>
      </p:sp>
      <p:sp>
        <p:nvSpPr>
          <p:cNvPr id="8" name="TekstSylinder 7"/>
          <p:cNvSpPr txBox="1"/>
          <p:nvPr/>
        </p:nvSpPr>
        <p:spPr>
          <a:xfrm>
            <a:off x="204796" y="3916204"/>
            <a:ext cx="4356236" cy="2339102"/>
          </a:xfrm>
          <a:prstGeom prst="rect">
            <a:avLst/>
          </a:prstGeom>
          <a:noFill/>
        </p:spPr>
        <p:txBody>
          <a:bodyPr wrap="square" rtlCol="0">
            <a:spAutoFit/>
          </a:bodyPr>
          <a:lstStyle/>
          <a:p>
            <a:r>
              <a:rPr lang="nn-NO" sz="1400" u="sng" dirty="0">
                <a:solidFill>
                  <a:prstClr val="black"/>
                </a:solidFill>
              </a:rPr>
              <a:t>Slik jobbar vi på </a:t>
            </a:r>
            <a:r>
              <a:rPr lang="nn-NO" sz="1400" u="sng" dirty="0" smtClean="0">
                <a:solidFill>
                  <a:prstClr val="black"/>
                </a:solidFill>
              </a:rPr>
              <a:t>Blåmann:</a:t>
            </a:r>
          </a:p>
          <a:p>
            <a:pPr marL="171450" indent="-171450">
              <a:buFont typeface="Arial" panose="020B0604020202020204" pitchFamily="34" charset="0"/>
              <a:buChar char="•"/>
            </a:pPr>
            <a:r>
              <a:rPr lang="nn-NO" sz="1200" dirty="0" smtClean="0"/>
              <a:t>Gjennom litteratur, media og språkleg aktivitet får vi kjennskap til ulike yrke og </a:t>
            </a:r>
            <a:r>
              <a:rPr lang="nn-NO" sz="1200" dirty="0"/>
              <a:t>institusjonar </a:t>
            </a:r>
            <a:r>
              <a:rPr lang="nn-NO" sz="1200" dirty="0" smtClean="0"/>
              <a:t>i samfunnet.</a:t>
            </a:r>
          </a:p>
          <a:p>
            <a:pPr marL="171450" indent="-171450">
              <a:buFont typeface="Arial" panose="020B0604020202020204" pitchFamily="34" charset="0"/>
              <a:buChar char="•"/>
            </a:pPr>
            <a:r>
              <a:rPr lang="nn-NO" sz="1200" dirty="0"/>
              <a:t>Gjennom refleksjon og samtale kan vi skape forståing for kva det enkelte yrke inneber.</a:t>
            </a:r>
          </a:p>
          <a:p>
            <a:pPr marL="171450" indent="-171450">
              <a:buFont typeface="Arial" panose="020B0604020202020204" pitchFamily="34" charset="0"/>
              <a:buChar char="•"/>
            </a:pPr>
            <a:r>
              <a:rPr lang="nn-NO" sz="1200" dirty="0" smtClean="0"/>
              <a:t>Vi går på besøk i kyrkja.</a:t>
            </a:r>
          </a:p>
          <a:p>
            <a:pPr marL="171450" indent="-171450">
              <a:buFont typeface="Arial" panose="020B0604020202020204" pitchFamily="34" charset="0"/>
              <a:buChar char="•"/>
            </a:pPr>
            <a:r>
              <a:rPr lang="nn-NO" sz="1200" dirty="0" smtClean="0"/>
              <a:t>Personale legg til rette slik at borna gjennom forteljingar får kjennskap til det kristne påskebodskap. </a:t>
            </a:r>
          </a:p>
          <a:p>
            <a:pPr marL="171450" indent="-171450">
              <a:buFont typeface="Arial" panose="020B0604020202020204" pitchFamily="34" charset="0"/>
              <a:buChar char="•"/>
            </a:pPr>
            <a:r>
              <a:rPr lang="nn-NO" sz="1200" dirty="0" smtClean="0"/>
              <a:t>Gjennom felles aktivitetar lærer borna å inkludere og ta vare på kvarandre.</a:t>
            </a:r>
          </a:p>
          <a:p>
            <a:pPr marL="171450" indent="-171450">
              <a:buFont typeface="Arial" panose="020B0604020202020204" pitchFamily="34" charset="0"/>
              <a:buChar char="•"/>
            </a:pPr>
            <a:r>
              <a:rPr lang="nn-NO" sz="1200" dirty="0" smtClean="0"/>
              <a:t>Personale skapar ei støttande og undrande atmosfære der alle barn er deltakande.</a:t>
            </a:r>
          </a:p>
        </p:txBody>
      </p:sp>
      <p:sp>
        <p:nvSpPr>
          <p:cNvPr id="2" name="Rektangel 1"/>
          <p:cNvSpPr/>
          <p:nvPr/>
        </p:nvSpPr>
        <p:spPr>
          <a:xfrm>
            <a:off x="4449106" y="344745"/>
            <a:ext cx="2821209" cy="1384995"/>
          </a:xfrm>
          <a:prstGeom prst="rect">
            <a:avLst/>
          </a:prstGeom>
        </p:spPr>
        <p:txBody>
          <a:bodyPr wrap="square">
            <a:spAutoFit/>
          </a:bodyPr>
          <a:lstStyle/>
          <a:p>
            <a:r>
              <a:rPr lang="nn-NO" sz="1400" dirty="0" smtClean="0">
                <a:solidFill>
                  <a:srgbClr val="000000"/>
                </a:solidFill>
                <a:latin typeface="Museo Sans 100"/>
              </a:rPr>
              <a:t>Å ha </a:t>
            </a:r>
            <a:r>
              <a:rPr lang="nn-NO" sz="1400" dirty="0">
                <a:solidFill>
                  <a:srgbClr val="000000"/>
                </a:solidFill>
                <a:latin typeface="Museo Sans 100"/>
              </a:rPr>
              <a:t>forståing for at det finst mange ulike måtar å forstå ting på og leve saman </a:t>
            </a:r>
            <a:r>
              <a:rPr lang="nn-NO" sz="1400" dirty="0" smtClean="0">
                <a:solidFill>
                  <a:srgbClr val="000000"/>
                </a:solidFill>
                <a:latin typeface="Museo Sans 100"/>
              </a:rPr>
              <a:t>på, er eit viktig ledd i å skape eit samfunn prega av respekt, toleranse og</a:t>
            </a:r>
            <a:r>
              <a:rPr lang="nn-NO" sz="1400" dirty="0">
                <a:solidFill>
                  <a:srgbClr val="000000"/>
                </a:solidFill>
                <a:latin typeface="Museo Sans 100"/>
              </a:rPr>
              <a:t> </a:t>
            </a:r>
            <a:r>
              <a:rPr lang="nn-NO" sz="1400" dirty="0" err="1" smtClean="0">
                <a:solidFill>
                  <a:srgbClr val="000000"/>
                </a:solidFill>
                <a:latin typeface="Museo Sans 100"/>
              </a:rPr>
              <a:t>inkludering</a:t>
            </a:r>
            <a:r>
              <a:rPr lang="nn-NO" sz="1400" dirty="0" smtClean="0">
                <a:solidFill>
                  <a:srgbClr val="000000"/>
                </a:solidFill>
                <a:latin typeface="Museo Sans 100"/>
              </a:rPr>
              <a:t>.</a:t>
            </a:r>
            <a:endParaRPr lang="nn-NO" sz="1400" dirty="0"/>
          </a:p>
        </p:txBody>
      </p:sp>
      <p:sp>
        <p:nvSpPr>
          <p:cNvPr id="6" name="Rektangel 5"/>
          <p:cNvSpPr/>
          <p:nvPr/>
        </p:nvSpPr>
        <p:spPr>
          <a:xfrm>
            <a:off x="4419285" y="6364530"/>
            <a:ext cx="3928541" cy="307777"/>
          </a:xfrm>
          <a:prstGeom prst="rect">
            <a:avLst/>
          </a:prstGeom>
          <a:solidFill>
            <a:srgbClr val="FFFF00"/>
          </a:solidFill>
        </p:spPr>
        <p:txBody>
          <a:bodyPr wrap="square">
            <a:spAutoFit/>
          </a:bodyPr>
          <a:lstStyle/>
          <a:p>
            <a:pPr eaLnBrk="1" hangingPunct="1"/>
            <a:r>
              <a:rPr lang="nn-NO" altLang="nb-NO" sz="1400" b="1" u="sng" dirty="0" smtClean="0">
                <a:latin typeface="Arial" panose="020B0604020202020204" pitchFamily="34" charset="0"/>
                <a:cs typeface="Arial" panose="020B0604020202020204" pitchFamily="34" charset="0"/>
              </a:rPr>
              <a:t>Innlevering av påskeferielapp onsdag 10.3. </a:t>
            </a:r>
            <a:endParaRPr lang="nn-NO" altLang="nb-NO" sz="1400" b="1" u="sng" dirty="0">
              <a:latin typeface="Arial" panose="020B0604020202020204" pitchFamily="34" charset="0"/>
              <a:cs typeface="Arial" panose="020B0604020202020204" pitchFamily="34" charset="0"/>
            </a:endParaRPr>
          </a:p>
        </p:txBody>
      </p:sp>
      <p:sp>
        <p:nvSpPr>
          <p:cNvPr id="9" name="TekstSylinder 8"/>
          <p:cNvSpPr txBox="1"/>
          <p:nvPr/>
        </p:nvSpPr>
        <p:spPr>
          <a:xfrm>
            <a:off x="1883679" y="6364530"/>
            <a:ext cx="2304255" cy="307777"/>
          </a:xfrm>
          <a:prstGeom prst="rect">
            <a:avLst/>
          </a:prstGeom>
          <a:solidFill>
            <a:srgbClr val="CC57FB"/>
          </a:solidFill>
        </p:spPr>
        <p:txBody>
          <a:bodyPr wrap="square" rtlCol="0">
            <a:spAutoFit/>
          </a:bodyPr>
          <a:lstStyle/>
          <a:p>
            <a:r>
              <a:rPr lang="nn-NO" sz="1400" dirty="0" smtClean="0"/>
              <a:t>Planleggingsdag 12.03</a:t>
            </a:r>
            <a:endParaRPr lang="nn-NO" sz="1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311957902"/>
              </p:ext>
            </p:extLst>
          </p:nvPr>
        </p:nvGraphicFramePr>
        <p:xfrm>
          <a:off x="4585720" y="3199380"/>
          <a:ext cx="4268853" cy="2762148"/>
        </p:xfrm>
        <a:graphic>
          <a:graphicData uri="http://schemas.openxmlformats.org/drawingml/2006/table">
            <a:tbl>
              <a:tblPr firstRow="1" bandRow="1">
                <a:tableStyleId>{BC89EF96-8CEA-46FF-86C4-4CE0E7609802}</a:tableStyleId>
              </a:tblPr>
              <a:tblGrid>
                <a:gridCol w="620035">
                  <a:extLst>
                    <a:ext uri="{9D8B030D-6E8A-4147-A177-3AD203B41FA5}">
                      <a16:colId xmlns:a16="http://schemas.microsoft.com/office/drawing/2014/main" xmlns="" val="20000"/>
                    </a:ext>
                  </a:extLst>
                </a:gridCol>
                <a:gridCol w="545887">
                  <a:extLst>
                    <a:ext uri="{9D8B030D-6E8A-4147-A177-3AD203B41FA5}">
                      <a16:colId xmlns:a16="http://schemas.microsoft.com/office/drawing/2014/main" xmlns="" val="20001"/>
                    </a:ext>
                  </a:extLst>
                </a:gridCol>
                <a:gridCol w="545887">
                  <a:extLst>
                    <a:ext uri="{9D8B030D-6E8A-4147-A177-3AD203B41FA5}">
                      <a16:colId xmlns:a16="http://schemas.microsoft.com/office/drawing/2014/main" xmlns="" val="20002"/>
                    </a:ext>
                  </a:extLst>
                </a:gridCol>
                <a:gridCol w="477653">
                  <a:extLst>
                    <a:ext uri="{9D8B030D-6E8A-4147-A177-3AD203B41FA5}">
                      <a16:colId xmlns:a16="http://schemas.microsoft.com/office/drawing/2014/main" xmlns="" val="20003"/>
                    </a:ext>
                  </a:extLst>
                </a:gridCol>
                <a:gridCol w="545887">
                  <a:extLst>
                    <a:ext uri="{9D8B030D-6E8A-4147-A177-3AD203B41FA5}">
                      <a16:colId xmlns:a16="http://schemas.microsoft.com/office/drawing/2014/main" xmlns="" val="20004"/>
                    </a:ext>
                  </a:extLst>
                </a:gridCol>
                <a:gridCol w="545887">
                  <a:extLst>
                    <a:ext uri="{9D8B030D-6E8A-4147-A177-3AD203B41FA5}">
                      <a16:colId xmlns:a16="http://schemas.microsoft.com/office/drawing/2014/main" xmlns="" val="20005"/>
                    </a:ext>
                  </a:extLst>
                </a:gridCol>
                <a:gridCol w="545887">
                  <a:extLst>
                    <a:ext uri="{9D8B030D-6E8A-4147-A177-3AD203B41FA5}">
                      <a16:colId xmlns:a16="http://schemas.microsoft.com/office/drawing/2014/main" xmlns="" val="20006"/>
                    </a:ext>
                  </a:extLst>
                </a:gridCol>
                <a:gridCol w="441730">
                  <a:extLst>
                    <a:ext uri="{9D8B030D-6E8A-4147-A177-3AD203B41FA5}">
                      <a16:colId xmlns:a16="http://schemas.microsoft.com/office/drawing/2014/main" xmlns="" val="20007"/>
                    </a:ext>
                  </a:extLst>
                </a:gridCol>
              </a:tblGrid>
              <a:tr h="366900">
                <a:tc>
                  <a:txBody>
                    <a:bodyPr/>
                    <a:lstStyle/>
                    <a:p>
                      <a:pPr algn="ctr"/>
                      <a:r>
                        <a:rPr lang="nn-NO" sz="1200" b="1" dirty="0" smtClean="0">
                          <a:solidFill>
                            <a:schemeClr val="tx1"/>
                          </a:solidFill>
                          <a:effectLst/>
                          <a:latin typeface="Arial" panose="020B0604020202020204" pitchFamily="34" charset="0"/>
                          <a:cs typeface="Arial" panose="020B0604020202020204" pitchFamily="34" charset="0"/>
                        </a:rPr>
                        <a:t>Veke</a:t>
                      </a:r>
                      <a:endParaRPr lang="nn-NO" sz="1200" b="1" dirty="0">
                        <a:solidFill>
                          <a:schemeClr val="tx1"/>
                        </a:solidFill>
                        <a:effectLst/>
                        <a:latin typeface="Arial" panose="020B0604020202020204" pitchFamily="34" charset="0"/>
                        <a:cs typeface="Arial" panose="020B0604020202020204" pitchFamily="34" charset="0"/>
                      </a:endParaRP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Ma</a:t>
                      </a: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Ti</a:t>
                      </a: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On</a:t>
                      </a:r>
                    </a:p>
                  </a:txBody>
                  <a:tcPr marL="38100" marR="38100" marT="38100" marB="38100"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To</a:t>
                      </a: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Fr</a:t>
                      </a: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Lø</a:t>
                      </a:r>
                    </a:p>
                  </a:txBody>
                  <a:tcPr marL="38100" marR="38100" marT="38100" marB="38100"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Sø</a:t>
                      </a:r>
                    </a:p>
                  </a:txBody>
                  <a:tcPr marL="38100" marR="38100" marT="38100" marB="38100" anchor="ctr">
                    <a:noFill/>
                  </a:tcPr>
                </a:tc>
                <a:extLst>
                  <a:ext uri="{0D108BD9-81ED-4DB2-BD59-A6C34878D82A}">
                    <a16:rowId xmlns:a16="http://schemas.microsoft.com/office/drawing/2014/main" xmlns="" val="354212779"/>
                  </a:ext>
                </a:extLst>
              </a:tr>
              <a:tr h="366900">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13</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 </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 </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 </a:t>
                      </a:r>
                    </a:p>
                  </a:txBody>
                  <a:tcPr marL="38100" marR="38100" marT="38100" marB="38100" anchor="ctr">
                    <a:noFill/>
                  </a:tcPr>
                </a:tc>
                <a:tc>
                  <a:txBody>
                    <a:bodyPr/>
                    <a:lstStyle/>
                    <a:p>
                      <a:pPr algn="ctr"/>
                      <a:r>
                        <a:rPr lang="nn-NO" sz="1400" b="1" dirty="0">
                          <a:solidFill>
                            <a:srgbClr val="FF0000"/>
                          </a:solidFill>
                          <a:effectLst/>
                          <a:latin typeface="Arial" panose="020B0604020202020204" pitchFamily="34" charset="0"/>
                          <a:cs typeface="Arial" panose="020B0604020202020204" pitchFamily="34" charset="0"/>
                        </a:rPr>
                        <a:t>1</a:t>
                      </a:r>
                      <a:endParaRPr lang="nn-NO" sz="1400" dirty="0">
                        <a:solidFill>
                          <a:srgbClr val="FF0000"/>
                        </a:solidFill>
                        <a:effectLst/>
                        <a:latin typeface="Arial" panose="020B0604020202020204" pitchFamily="34" charset="0"/>
                        <a:cs typeface="Arial" panose="020B0604020202020204" pitchFamily="34" charset="0"/>
                      </a:endParaRPr>
                    </a:p>
                  </a:txBody>
                  <a:tcPr marL="38100" marR="38100" marT="38100" marB="38100" anchor="ctr">
                    <a:noFill/>
                  </a:tcPr>
                </a:tc>
                <a:tc>
                  <a:txBody>
                    <a:bodyPr/>
                    <a:lstStyle/>
                    <a:p>
                      <a:pPr algn="ctr"/>
                      <a:r>
                        <a:rPr lang="nn-NO" sz="1400" b="1" dirty="0">
                          <a:solidFill>
                            <a:srgbClr val="FF0000"/>
                          </a:solidFill>
                          <a:effectLst/>
                          <a:latin typeface="Arial" panose="020B0604020202020204" pitchFamily="34" charset="0"/>
                          <a:cs typeface="Arial" panose="020B0604020202020204" pitchFamily="34" charset="0"/>
                        </a:rPr>
                        <a:t>2</a:t>
                      </a:r>
                      <a:endParaRPr lang="nn-NO" sz="1400" dirty="0">
                        <a:solidFill>
                          <a:srgbClr val="FF0000"/>
                        </a:solidFill>
                        <a:effectLst/>
                        <a:latin typeface="Arial" panose="020B0604020202020204" pitchFamily="34" charset="0"/>
                        <a:cs typeface="Arial" panose="020B0604020202020204" pitchFamily="34" charset="0"/>
                      </a:endParaRP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3</a:t>
                      </a:r>
                    </a:p>
                  </a:txBody>
                  <a:tcPr marL="38100" marR="38100" marT="38100" marB="38100" anchor="ctr">
                    <a:noFill/>
                  </a:tcPr>
                </a:tc>
                <a:tc>
                  <a:txBody>
                    <a:bodyPr/>
                    <a:lstStyle/>
                    <a:p>
                      <a:pPr algn="ctr"/>
                      <a:r>
                        <a:rPr lang="nn-NO" sz="1400" b="1" dirty="0">
                          <a:solidFill>
                            <a:srgbClr val="FF0000"/>
                          </a:solidFill>
                          <a:effectLst/>
                          <a:latin typeface="Arial" panose="020B0604020202020204" pitchFamily="34" charset="0"/>
                          <a:cs typeface="Arial" panose="020B0604020202020204" pitchFamily="34" charset="0"/>
                        </a:rPr>
                        <a:t>4</a:t>
                      </a:r>
                      <a:endParaRPr lang="nn-NO" sz="1400" dirty="0">
                        <a:solidFill>
                          <a:srgbClr val="FF0000"/>
                        </a:solidFill>
                        <a:effectLst/>
                        <a:latin typeface="Arial" panose="020B0604020202020204" pitchFamily="34" charset="0"/>
                        <a:cs typeface="Arial" panose="020B0604020202020204" pitchFamily="34" charset="0"/>
                      </a:endParaRPr>
                    </a:p>
                  </a:txBody>
                  <a:tcPr marL="38100" marR="38100" marT="38100" marB="38100" anchor="ctr">
                    <a:noFill/>
                  </a:tcPr>
                </a:tc>
                <a:extLst>
                  <a:ext uri="{0D108BD9-81ED-4DB2-BD59-A6C34878D82A}">
                    <a16:rowId xmlns:a16="http://schemas.microsoft.com/office/drawing/2014/main" xmlns="" val="10005"/>
                  </a:ext>
                </a:extLst>
              </a:tr>
              <a:tr h="469113">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14</a:t>
                      </a:r>
                    </a:p>
                  </a:txBody>
                  <a:tcPr marL="38100" marR="38100" marT="38100" marB="38100" anchor="ctr">
                    <a:noFill/>
                  </a:tcPr>
                </a:tc>
                <a:tc>
                  <a:txBody>
                    <a:bodyPr/>
                    <a:lstStyle/>
                    <a:p>
                      <a:pPr algn="ctr"/>
                      <a:r>
                        <a:rPr lang="nn-NO" sz="1400" b="1" dirty="0">
                          <a:solidFill>
                            <a:srgbClr val="FF0000"/>
                          </a:solidFill>
                          <a:effectLst/>
                          <a:latin typeface="Arial" panose="020B0604020202020204" pitchFamily="34" charset="0"/>
                          <a:cs typeface="Arial" panose="020B0604020202020204" pitchFamily="34" charset="0"/>
                        </a:rPr>
                        <a:t>5</a:t>
                      </a:r>
                      <a:endParaRPr lang="nn-NO" sz="1400" dirty="0">
                        <a:solidFill>
                          <a:srgbClr val="FF0000"/>
                        </a:solidFill>
                        <a:effectLst/>
                        <a:latin typeface="Arial" panose="020B0604020202020204" pitchFamily="34" charset="0"/>
                        <a:cs typeface="Arial" panose="020B0604020202020204" pitchFamily="34" charset="0"/>
                      </a:endParaRP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6</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7</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8</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9</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10</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11</a:t>
                      </a:r>
                    </a:p>
                  </a:txBody>
                  <a:tcPr marL="38100" marR="38100" marT="38100" marB="38100" anchor="ctr">
                    <a:noFill/>
                  </a:tcPr>
                </a:tc>
                <a:extLst>
                  <a:ext uri="{0D108BD9-81ED-4DB2-BD59-A6C34878D82A}">
                    <a16:rowId xmlns:a16="http://schemas.microsoft.com/office/drawing/2014/main" xmlns="" val="10006"/>
                  </a:ext>
                </a:extLst>
              </a:tr>
              <a:tr h="418938">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15</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12</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13</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14</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15</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16</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17</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18</a:t>
                      </a:r>
                    </a:p>
                  </a:txBody>
                  <a:tcPr marL="38100" marR="38100" marT="38100" marB="38100" anchor="ctr">
                    <a:noFill/>
                  </a:tcPr>
                </a:tc>
                <a:extLst>
                  <a:ext uri="{0D108BD9-81ED-4DB2-BD59-A6C34878D82A}">
                    <a16:rowId xmlns:a16="http://schemas.microsoft.com/office/drawing/2014/main" xmlns="" val="10002"/>
                  </a:ext>
                </a:extLst>
              </a:tr>
              <a:tr h="538206">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16</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19</a:t>
                      </a:r>
                    </a:p>
                  </a:txBody>
                  <a:tcPr marL="38100" marR="38100" marT="38100" marB="38100" anchor="ctr">
                    <a:noFill/>
                  </a:tcPr>
                </a:tc>
                <a:tc>
                  <a:txBody>
                    <a:bodyPr/>
                    <a:lstStyle/>
                    <a:p>
                      <a:pPr algn="ctr"/>
                      <a:r>
                        <a:rPr lang="nn-NO" sz="1400">
                          <a:effectLst/>
                          <a:latin typeface="Arial" panose="020B0604020202020204" pitchFamily="34" charset="0"/>
                          <a:cs typeface="Arial" panose="020B0604020202020204" pitchFamily="34" charset="0"/>
                        </a:rPr>
                        <a:t>20</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21</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22</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23</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24</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25</a:t>
                      </a:r>
                    </a:p>
                  </a:txBody>
                  <a:tcPr marL="38100" marR="38100" marT="38100" marB="38100" anchor="ctr">
                    <a:noFill/>
                  </a:tcPr>
                </a:tc>
                <a:extLst>
                  <a:ext uri="{0D108BD9-81ED-4DB2-BD59-A6C34878D82A}">
                    <a16:rowId xmlns:a16="http://schemas.microsoft.com/office/drawing/2014/main" xmlns="" val="1074004218"/>
                  </a:ext>
                </a:extLst>
              </a:tr>
              <a:tr h="602091">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17</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26</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27</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28</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29</a:t>
                      </a:r>
                    </a:p>
                  </a:txBody>
                  <a:tcPr marL="38100" marR="38100" marT="38100" marB="38100" anchor="ctr">
                    <a:noFill/>
                  </a:tcPr>
                </a:tc>
                <a:tc>
                  <a:txBody>
                    <a:bodyPr/>
                    <a:lstStyle/>
                    <a:p>
                      <a:pPr algn="ctr"/>
                      <a:r>
                        <a:rPr lang="nn-NO" sz="1400" dirty="0">
                          <a:effectLst/>
                          <a:latin typeface="Arial" panose="020B0604020202020204" pitchFamily="34" charset="0"/>
                          <a:cs typeface="Arial" panose="020B0604020202020204" pitchFamily="34" charset="0"/>
                        </a:rPr>
                        <a:t>30</a:t>
                      </a:r>
                    </a:p>
                  </a:txBody>
                  <a:tcPr marL="38100" marR="38100" marT="38100" marB="38100" anchor="ctr">
                    <a:noFill/>
                  </a:tcPr>
                </a:tc>
                <a:tc>
                  <a:txBody>
                    <a:bodyPr/>
                    <a:lstStyle/>
                    <a:p>
                      <a:endParaRPr lang="nn-NO" sz="1400" dirty="0"/>
                    </a:p>
                  </a:txBody>
                  <a:tcPr marL="38100" marR="38100" marT="38100" marB="38100" anchor="ctr">
                    <a:noFill/>
                  </a:tcPr>
                </a:tc>
                <a:tc>
                  <a:txBody>
                    <a:bodyPr/>
                    <a:lstStyle/>
                    <a:p>
                      <a:endParaRPr lang="nn-NO" sz="1400" dirty="0"/>
                    </a:p>
                  </a:txBody>
                  <a:tcPr marL="38100" marR="38100" marT="38100" marB="38100" anchor="ctr">
                    <a:noFill/>
                  </a:tcPr>
                </a:tc>
                <a:extLst>
                  <a:ext uri="{0D108BD9-81ED-4DB2-BD59-A6C34878D82A}">
                    <a16:rowId xmlns:a16="http://schemas.microsoft.com/office/drawing/2014/main" xmlns="" val="10003"/>
                  </a:ext>
                </a:extLst>
              </a:tr>
            </a:tbl>
          </a:graphicData>
        </a:graphic>
      </p:graphicFrame>
      <p:sp>
        <p:nvSpPr>
          <p:cNvPr id="34885" name="TekstSylinder 3"/>
          <p:cNvSpPr txBox="1">
            <a:spLocks noChangeArrowheads="1"/>
          </p:cNvSpPr>
          <p:nvPr/>
        </p:nvSpPr>
        <p:spPr bwMode="auto">
          <a:xfrm>
            <a:off x="207217" y="2093684"/>
            <a:ext cx="3168352" cy="2862322"/>
          </a:xfrm>
          <a:prstGeom prst="rect">
            <a:avLst/>
          </a:prstGeom>
          <a:noFill/>
          <a:ln w="9525">
            <a:noFill/>
            <a:miter lim="800000"/>
            <a:headEnd/>
            <a:tailEnd/>
          </a:ln>
        </p:spPr>
        <p:txBody>
          <a:bodyPr wrap="square">
            <a:spAutoFit/>
          </a:bodyPr>
          <a:lstStyle/>
          <a:p>
            <a:pPr eaLnBrk="1" hangingPunct="1">
              <a:defRPr/>
            </a:pPr>
            <a:endParaRPr lang="nn-NO">
              <a:solidFill>
                <a:schemeClr val="bg1"/>
              </a:solidFill>
            </a:endParaRPr>
          </a:p>
          <a:p>
            <a:pPr eaLnBrk="1" hangingPunct="1">
              <a:defRPr/>
            </a:pPr>
            <a:endParaRPr lang="nn-NO">
              <a:solidFill>
                <a:schemeClr val="bg1"/>
              </a:solidFill>
            </a:endParaRPr>
          </a:p>
          <a:p>
            <a:pPr eaLnBrk="1" hangingPunct="1">
              <a:defRPr/>
            </a:pPr>
            <a:endParaRPr lang="nn-NO">
              <a:solidFill>
                <a:schemeClr val="bg1">
                  <a:lumMod val="95000"/>
                  <a:lumOff val="5000"/>
                </a:schemeClr>
              </a:solidFill>
            </a:endParaRPr>
          </a:p>
          <a:p>
            <a:pPr eaLnBrk="1" hangingPunct="1">
              <a:buFont typeface="Wingdings" pitchFamily="2" charset="2"/>
              <a:buChar char="v"/>
              <a:defRPr/>
            </a:pPr>
            <a:endParaRPr lang="nn-NO">
              <a:solidFill>
                <a:schemeClr val="bg1">
                  <a:lumMod val="95000"/>
                  <a:lumOff val="5000"/>
                </a:schemeClr>
              </a:solidFill>
            </a:endParaRPr>
          </a:p>
          <a:p>
            <a:pPr eaLnBrk="1" hangingPunct="1">
              <a:buFont typeface="Wingdings" pitchFamily="2" charset="2"/>
              <a:buChar char="v"/>
              <a:defRPr/>
            </a:pPr>
            <a:endParaRPr lang="nn-NO">
              <a:solidFill>
                <a:schemeClr val="bg1">
                  <a:lumMod val="95000"/>
                  <a:lumOff val="5000"/>
                </a:schemeClr>
              </a:solidFill>
            </a:endParaRPr>
          </a:p>
          <a:p>
            <a:pPr eaLnBrk="1" hangingPunct="1">
              <a:buFont typeface="Wingdings" pitchFamily="2" charset="2"/>
              <a:buChar char="v"/>
              <a:defRPr/>
            </a:pPr>
            <a:endParaRPr lang="nn-NO">
              <a:solidFill>
                <a:schemeClr val="bg1">
                  <a:lumMod val="95000"/>
                  <a:lumOff val="5000"/>
                </a:schemeClr>
              </a:solidFill>
            </a:endParaRPr>
          </a:p>
          <a:p>
            <a:pPr eaLnBrk="1" hangingPunct="1">
              <a:buFont typeface="Wingdings" pitchFamily="2" charset="2"/>
              <a:buChar char="v"/>
              <a:defRPr/>
            </a:pPr>
            <a:endParaRPr lang="nn-NO">
              <a:solidFill>
                <a:schemeClr val="bg1">
                  <a:lumMod val="95000"/>
                  <a:lumOff val="5000"/>
                </a:schemeClr>
              </a:solidFill>
            </a:endParaRPr>
          </a:p>
          <a:p>
            <a:pPr eaLnBrk="1" hangingPunct="1">
              <a:buFont typeface="Wingdings" pitchFamily="2" charset="2"/>
              <a:buChar char="v"/>
              <a:defRPr/>
            </a:pPr>
            <a:endParaRPr lang="nn-NO">
              <a:solidFill>
                <a:schemeClr val="bg1">
                  <a:lumMod val="95000"/>
                  <a:lumOff val="5000"/>
                </a:schemeClr>
              </a:solidFill>
            </a:endParaRPr>
          </a:p>
          <a:p>
            <a:pPr eaLnBrk="1" hangingPunct="1">
              <a:defRPr/>
            </a:pPr>
            <a:endParaRPr lang="nn-NO">
              <a:solidFill>
                <a:schemeClr val="bg1"/>
              </a:solidFill>
            </a:endParaRPr>
          </a:p>
          <a:p>
            <a:pPr eaLnBrk="1" hangingPunct="1">
              <a:defRPr/>
            </a:pPr>
            <a:endParaRPr lang="nn-NO">
              <a:solidFill>
                <a:schemeClr val="bg1"/>
              </a:solidFill>
            </a:endParaRPr>
          </a:p>
        </p:txBody>
      </p:sp>
      <p:sp>
        <p:nvSpPr>
          <p:cNvPr id="19518" name="TekstSylinder 5"/>
          <p:cNvSpPr txBox="1">
            <a:spLocks noChangeArrowheads="1"/>
          </p:cNvSpPr>
          <p:nvPr/>
        </p:nvSpPr>
        <p:spPr bwMode="auto">
          <a:xfrm>
            <a:off x="268863" y="647586"/>
            <a:ext cx="4167312" cy="2893100"/>
          </a:xfrm>
          <a:prstGeom prst="rect">
            <a:avLst/>
          </a:prstGeom>
          <a:noFill/>
          <a:ln w="9525">
            <a:noFill/>
            <a:miter lim="800000"/>
            <a:headEnd/>
            <a:tailEnd/>
          </a:ln>
        </p:spPr>
        <p:txBody>
          <a:bodyPr wrap="square">
            <a:spAutoFit/>
          </a:bodyPr>
          <a:lstStyle/>
          <a:p>
            <a:pPr marL="285750" indent="-285750" eaLnBrk="1" hangingPunct="1">
              <a:defRPr/>
            </a:pPr>
            <a:r>
              <a:rPr lang="nn-NO" sz="1400" b="1" dirty="0" smtClean="0"/>
              <a:t>Tema : livet i naturen.</a:t>
            </a:r>
          </a:p>
          <a:p>
            <a:pPr marL="285750" indent="-285750" eaLnBrk="1" hangingPunct="1">
              <a:defRPr/>
            </a:pPr>
            <a:endParaRPr lang="nn-NO" sz="1200" b="1" dirty="0"/>
          </a:p>
          <a:p>
            <a:pPr marL="171450" indent="-171450">
              <a:buFont typeface="Arial" panose="020B0604020202020204" pitchFamily="34" charset="0"/>
              <a:buChar char="•"/>
            </a:pPr>
            <a:r>
              <a:rPr lang="nn-NO" sz="1200" b="1" dirty="0" smtClean="0"/>
              <a:t>Mål for Perioden</a:t>
            </a:r>
          </a:p>
          <a:p>
            <a:pPr marL="171450" indent="-171450">
              <a:buFont typeface="Arial" panose="020B0604020202020204" pitchFamily="34" charset="0"/>
              <a:buChar char="•"/>
            </a:pPr>
            <a:r>
              <a:rPr lang="nn-NO" sz="1200" dirty="0" smtClean="0"/>
              <a:t>Barna skal få erfaring med å gje omsorg og ta vare på omgivnadane og naturen. </a:t>
            </a:r>
          </a:p>
          <a:p>
            <a:pPr marL="171450" indent="-171450">
              <a:buFont typeface="Arial" panose="020B0604020202020204" pitchFamily="34" charset="0"/>
              <a:buChar char="•"/>
            </a:pPr>
            <a:r>
              <a:rPr lang="nn-NO" sz="1200" dirty="0" smtClean="0"/>
              <a:t>Forståing </a:t>
            </a:r>
            <a:r>
              <a:rPr lang="nn-NO" sz="1200" dirty="0"/>
              <a:t>for den viktige jobben insekt og bier gjer.</a:t>
            </a:r>
          </a:p>
          <a:p>
            <a:pPr marL="171450" indent="-171450">
              <a:buFont typeface="Arial" panose="020B0604020202020204" pitchFamily="34" charset="0"/>
              <a:buChar char="•"/>
            </a:pPr>
            <a:r>
              <a:rPr lang="nn-NO" sz="1200" dirty="0" smtClean="0"/>
              <a:t>Lære å ta vare på livet </a:t>
            </a:r>
            <a:r>
              <a:rPr lang="nn-NO" sz="1200" dirty="0"/>
              <a:t>i naturen, dyr, insekt og samspel mellom dyreliv </a:t>
            </a:r>
            <a:r>
              <a:rPr lang="nn-NO" sz="1200" dirty="0" smtClean="0"/>
              <a:t>og menneske.</a:t>
            </a:r>
          </a:p>
          <a:p>
            <a:pPr marL="171450" indent="-171450">
              <a:buFont typeface="Arial" panose="020B0604020202020204" pitchFamily="34" charset="0"/>
              <a:buChar char="•"/>
            </a:pPr>
            <a:r>
              <a:rPr lang="nn-NO" sz="1200" dirty="0"/>
              <a:t>Oppmuntre borna til undring og samtale kring naturen og fenomen som skjer omkring oss</a:t>
            </a:r>
            <a:r>
              <a:rPr lang="nn-NO" sz="1200" dirty="0" smtClean="0"/>
              <a:t>.</a:t>
            </a:r>
          </a:p>
          <a:p>
            <a:pPr marL="171450" indent="-171450">
              <a:buFont typeface="Arial" panose="020B0604020202020204" pitchFamily="34" charset="0"/>
              <a:buChar char="•"/>
            </a:pPr>
            <a:r>
              <a:rPr lang="nn-NO" sz="1200" dirty="0" smtClean="0"/>
              <a:t>Fokus på </a:t>
            </a:r>
            <a:r>
              <a:rPr lang="nn-NO" sz="1200" dirty="0" err="1" smtClean="0"/>
              <a:t>empati</a:t>
            </a:r>
            <a:r>
              <a:rPr lang="nn-NO" sz="1200" dirty="0" smtClean="0"/>
              <a:t>.</a:t>
            </a:r>
            <a:endParaRPr lang="nn-NO" sz="1200" dirty="0"/>
          </a:p>
          <a:p>
            <a:pPr marL="171450" indent="-171450">
              <a:buFont typeface="Arial" panose="020B0604020202020204" pitchFamily="34" charset="0"/>
              <a:buChar char="•"/>
            </a:pPr>
            <a:endParaRPr lang="nn-NO" sz="1200" dirty="0" smtClean="0"/>
          </a:p>
          <a:p>
            <a:endParaRPr lang="nn-NO" sz="1200" dirty="0"/>
          </a:p>
          <a:p>
            <a:pPr marL="285750" indent="-285750" eaLnBrk="1" hangingPunct="1">
              <a:defRPr/>
            </a:pPr>
            <a:endParaRPr lang="nn-NO" sz="1200" b="1" dirty="0" smtClean="0"/>
          </a:p>
          <a:p>
            <a:pPr marL="285750" indent="-285750" eaLnBrk="1" hangingPunct="1">
              <a:defRPr/>
            </a:pPr>
            <a:endParaRPr lang="nn-NO" sz="1200" b="1" dirty="0"/>
          </a:p>
        </p:txBody>
      </p:sp>
      <p:sp>
        <p:nvSpPr>
          <p:cNvPr id="4" name="TekstSylinder 3"/>
          <p:cNvSpPr txBox="1"/>
          <p:nvPr/>
        </p:nvSpPr>
        <p:spPr>
          <a:xfrm>
            <a:off x="4585720" y="6043312"/>
            <a:ext cx="4090736" cy="461665"/>
          </a:xfrm>
          <a:prstGeom prst="rect">
            <a:avLst/>
          </a:prstGeom>
          <a:solidFill>
            <a:srgbClr val="FFFF00"/>
          </a:solidFill>
        </p:spPr>
        <p:txBody>
          <a:bodyPr wrap="square" rtlCol="0">
            <a:spAutoFit/>
          </a:bodyPr>
          <a:lstStyle/>
          <a:p>
            <a:r>
              <a:rPr lang="nn-NO" sz="1200" b="1" i="1" dirty="0" smtClean="0">
                <a:solidFill>
                  <a:srgbClr val="FF0000"/>
                </a:solidFill>
              </a:rPr>
              <a:t>1.4</a:t>
            </a:r>
            <a:r>
              <a:rPr lang="nn-NO" sz="1200" i="1" dirty="0"/>
              <a:t>: </a:t>
            </a:r>
            <a:r>
              <a:rPr lang="nn-NO" sz="1200" i="1" dirty="0" smtClean="0"/>
              <a:t>Skjærtorsdag.</a:t>
            </a:r>
            <a:r>
              <a:rPr lang="nn-NO" sz="1200" i="1" dirty="0"/>
              <a:t> </a:t>
            </a:r>
            <a:r>
              <a:rPr lang="nn-NO" sz="1200" b="1" i="1" dirty="0">
                <a:solidFill>
                  <a:srgbClr val="FF0000"/>
                </a:solidFill>
              </a:rPr>
              <a:t>2.4</a:t>
            </a:r>
            <a:r>
              <a:rPr lang="nn-NO" sz="1200" i="1" dirty="0"/>
              <a:t>: </a:t>
            </a:r>
            <a:r>
              <a:rPr lang="nn-NO" sz="1200" i="1" dirty="0" smtClean="0"/>
              <a:t>Langfredag.</a:t>
            </a:r>
            <a:r>
              <a:rPr lang="nn-NO" sz="1200" i="1" dirty="0"/>
              <a:t> </a:t>
            </a:r>
            <a:r>
              <a:rPr lang="nn-NO" sz="1200" b="1" i="1" dirty="0">
                <a:solidFill>
                  <a:srgbClr val="FF0000"/>
                </a:solidFill>
              </a:rPr>
              <a:t>4.4</a:t>
            </a:r>
            <a:r>
              <a:rPr lang="nn-NO" sz="1200" i="1" dirty="0"/>
              <a:t>: 1. </a:t>
            </a:r>
            <a:r>
              <a:rPr lang="nn-NO" sz="1200" i="1" dirty="0" smtClean="0"/>
              <a:t>påskedag</a:t>
            </a:r>
            <a:r>
              <a:rPr lang="nn-NO" sz="1200" i="1" dirty="0"/>
              <a:t>.</a:t>
            </a:r>
            <a:endParaRPr lang="nn-NO" sz="1200" i="1" dirty="0" smtClean="0"/>
          </a:p>
          <a:p>
            <a:r>
              <a:rPr lang="nn-NO" sz="1200" b="1" i="1" dirty="0" smtClean="0">
                <a:solidFill>
                  <a:srgbClr val="FF0000"/>
                </a:solidFill>
              </a:rPr>
              <a:t>5.4</a:t>
            </a:r>
            <a:r>
              <a:rPr lang="nn-NO" sz="1200" i="1" dirty="0"/>
              <a:t>: 2. </a:t>
            </a:r>
            <a:r>
              <a:rPr lang="nn-NO" sz="1200" i="1" dirty="0" smtClean="0"/>
              <a:t>påskedag.</a:t>
            </a:r>
            <a:endParaRPr lang="nn-NO" sz="1200" dirty="0">
              <a:effectLst/>
            </a:endParaRPr>
          </a:p>
        </p:txBody>
      </p:sp>
      <p:sp>
        <p:nvSpPr>
          <p:cNvPr id="12" name="TekstSylinder 11"/>
          <p:cNvSpPr txBox="1"/>
          <p:nvPr/>
        </p:nvSpPr>
        <p:spPr>
          <a:xfrm>
            <a:off x="251520" y="153828"/>
            <a:ext cx="4930985" cy="369332"/>
          </a:xfrm>
          <a:prstGeom prst="rect">
            <a:avLst/>
          </a:prstGeom>
          <a:solidFill>
            <a:srgbClr val="CC57FB">
              <a:alpha val="35000"/>
            </a:srgbClr>
          </a:solidFill>
        </p:spPr>
        <p:txBody>
          <a:bodyPr wrap="square" rtlCol="0">
            <a:spAutoFit/>
          </a:bodyPr>
          <a:lstStyle/>
          <a:p>
            <a:r>
              <a:rPr lang="nn-NO" altLang="nb-NO" b="1" dirty="0">
                <a:solidFill>
                  <a:prstClr val="black"/>
                </a:solidFill>
              </a:rPr>
              <a:t>PERIODEPLAN </a:t>
            </a:r>
            <a:r>
              <a:rPr lang="nn-NO" altLang="nb-NO" b="1" dirty="0" smtClean="0">
                <a:solidFill>
                  <a:prstClr val="black"/>
                </a:solidFill>
              </a:rPr>
              <a:t>FOR</a:t>
            </a:r>
            <a:r>
              <a:rPr lang="nn-NO" altLang="nb-NO" b="1" noProof="1"/>
              <a:t> </a:t>
            </a:r>
            <a:r>
              <a:rPr lang="nn-NO" altLang="nb-NO" b="1" noProof="1" smtClean="0"/>
              <a:t>APRIL</a:t>
            </a:r>
            <a:r>
              <a:rPr lang="nn-NO" altLang="nb-NO" b="1" noProof="1" smtClean="0">
                <a:cs typeface="Trebuchet MS" pitchFamily="34" charset="0"/>
              </a:rPr>
              <a:t> 2021</a:t>
            </a:r>
          </a:p>
        </p:txBody>
      </p:sp>
      <p:sp>
        <p:nvSpPr>
          <p:cNvPr id="2" name="TekstSylinder 1"/>
          <p:cNvSpPr txBox="1"/>
          <p:nvPr/>
        </p:nvSpPr>
        <p:spPr>
          <a:xfrm>
            <a:off x="271305" y="2841923"/>
            <a:ext cx="4062520" cy="3201389"/>
          </a:xfrm>
          <a:prstGeom prst="rect">
            <a:avLst/>
          </a:prstGeom>
          <a:noFill/>
        </p:spPr>
        <p:txBody>
          <a:bodyPr wrap="square" rtlCol="0">
            <a:spAutoFit/>
          </a:bodyPr>
          <a:lstStyle/>
          <a:p>
            <a:r>
              <a:rPr lang="nn-NO" sz="1400" u="sng" dirty="0" smtClean="0"/>
              <a:t>Slik jobbar vi på Nøtteliten:</a:t>
            </a:r>
          </a:p>
          <a:p>
            <a:pPr marL="144000">
              <a:spcBef>
                <a:spcPts val="0"/>
              </a:spcBef>
              <a:spcAft>
                <a:spcPts val="0"/>
              </a:spcAft>
              <a:buFont typeface="Arial" panose="020B0604020202020204" pitchFamily="34" charset="0"/>
              <a:buChar char="•"/>
            </a:pPr>
            <a:r>
              <a:rPr lang="nn-NO" sz="1200" dirty="0" smtClean="0">
                <a:latin typeface="Calibri" panose="020F0502020204030204" pitchFamily="34" charset="0"/>
                <a:ea typeface="Calibri" panose="020F0502020204030204" pitchFamily="34" charset="0"/>
                <a:cs typeface="Times New Roman" panose="02020603050405020304" pitchFamily="18" charset="0"/>
              </a:rPr>
              <a:t>  </a:t>
            </a:r>
            <a:r>
              <a:rPr lang="nn-NO" sz="1200" dirty="0" smtClean="0">
                <a:latin typeface="Arial" panose="020B0604020202020204" pitchFamily="34" charset="0"/>
                <a:ea typeface="Calibri" panose="020F0502020204030204" pitchFamily="34" charset="0"/>
                <a:cs typeface="Arial" panose="020B0604020202020204" pitchFamily="34" charset="0"/>
              </a:rPr>
              <a:t>Barna </a:t>
            </a:r>
            <a:r>
              <a:rPr lang="nn-NO" sz="1200" dirty="0">
                <a:latin typeface="Arial" panose="020B0604020202020204" pitchFamily="34" charset="0"/>
                <a:ea typeface="Calibri" panose="020F0502020204030204" pitchFamily="34" charset="0"/>
                <a:cs typeface="Arial" panose="020B0604020202020204" pitchFamily="34" charset="0"/>
              </a:rPr>
              <a:t>skal få kjennskap til at våren er tida </a:t>
            </a:r>
            <a:r>
              <a:rPr lang="nn-NO" sz="1200" dirty="0" smtClean="0">
                <a:latin typeface="Arial" panose="020B0604020202020204" pitchFamily="34" charset="0"/>
                <a:ea typeface="Calibri" panose="020F0502020204030204" pitchFamily="34" charset="0"/>
                <a:cs typeface="Arial" panose="020B0604020202020204" pitchFamily="34" charset="0"/>
              </a:rPr>
              <a:t>då nytt  </a:t>
            </a:r>
          </a:p>
          <a:p>
            <a:pPr marL="144000">
              <a:spcAft>
                <a:spcPts val="0"/>
              </a:spcAft>
            </a:pPr>
            <a:r>
              <a:rPr lang="nn-NO" sz="1200" dirty="0">
                <a:latin typeface="Arial" panose="020B0604020202020204" pitchFamily="34" charset="0"/>
                <a:ea typeface="Calibri" panose="020F0502020204030204" pitchFamily="34" charset="0"/>
                <a:cs typeface="Arial" panose="020B0604020202020204" pitchFamily="34" charset="0"/>
              </a:rPr>
              <a:t> </a:t>
            </a:r>
            <a:r>
              <a:rPr lang="nn-NO" sz="1200" dirty="0" smtClean="0">
                <a:latin typeface="Arial" panose="020B0604020202020204" pitchFamily="34" charset="0"/>
                <a:ea typeface="Calibri" panose="020F0502020204030204" pitchFamily="34" charset="0"/>
                <a:cs typeface="Arial" panose="020B0604020202020204" pitchFamily="34" charset="0"/>
              </a:rPr>
              <a:t>  liv </a:t>
            </a:r>
            <a:r>
              <a:rPr lang="nn-NO" sz="1200" dirty="0">
                <a:latin typeface="Arial" panose="020B0604020202020204" pitchFamily="34" charset="0"/>
                <a:ea typeface="Calibri" panose="020F0502020204030204" pitchFamily="34" charset="0"/>
                <a:cs typeface="Arial" panose="020B0604020202020204" pitchFamily="34" charset="0"/>
              </a:rPr>
              <a:t>kjem </a:t>
            </a:r>
            <a:r>
              <a:rPr lang="nn-NO" sz="1200" dirty="0" smtClean="0">
                <a:latin typeface="Arial" panose="020B0604020202020204" pitchFamily="34" charset="0"/>
                <a:ea typeface="Calibri" panose="020F0502020204030204" pitchFamily="34" charset="0"/>
                <a:cs typeface="Arial" panose="020B0604020202020204" pitchFamily="34" charset="0"/>
              </a:rPr>
              <a:t>til, både i naturen </a:t>
            </a:r>
            <a:r>
              <a:rPr lang="nn-NO" sz="1200" dirty="0">
                <a:latin typeface="Arial" panose="020B0604020202020204" pitchFamily="34" charset="0"/>
                <a:ea typeface="Calibri" panose="020F0502020204030204" pitchFamily="34" charset="0"/>
                <a:cs typeface="Arial" panose="020B0604020202020204" pitchFamily="34" charset="0"/>
              </a:rPr>
              <a:t>og i fjøsen</a:t>
            </a:r>
            <a:r>
              <a:rPr lang="nn-NO" sz="1200" dirty="0" smtClean="0">
                <a:latin typeface="Arial" panose="020B0604020202020204" pitchFamily="34" charset="0"/>
                <a:ea typeface="Calibri" panose="020F0502020204030204" pitchFamily="34" charset="0"/>
                <a:cs typeface="Arial" panose="020B0604020202020204" pitchFamily="34" charset="0"/>
              </a:rPr>
              <a:t>.</a:t>
            </a:r>
          </a:p>
          <a:p>
            <a:pPr marL="144000">
              <a:spcAft>
                <a:spcPts val="0"/>
              </a:spcAft>
              <a:buFont typeface="Arial" panose="020B0604020202020204" pitchFamily="34" charset="0"/>
              <a:buChar char="•"/>
            </a:pPr>
            <a:r>
              <a:rPr lang="nn-NO" sz="1200" dirty="0">
                <a:latin typeface="Arial" panose="020B0604020202020204" pitchFamily="34" charset="0"/>
                <a:ea typeface="Calibri" panose="020F0502020204030204" pitchFamily="34" charset="0"/>
                <a:cs typeface="Arial" panose="020B0604020202020204" pitchFamily="34" charset="0"/>
              </a:rPr>
              <a:t> </a:t>
            </a:r>
            <a:r>
              <a:rPr lang="nn-NO" sz="1200" dirty="0" smtClean="0">
                <a:latin typeface="Arial" panose="020B0604020202020204" pitchFamily="34" charset="0"/>
                <a:ea typeface="Calibri" panose="020F0502020204030204" pitchFamily="34" charset="0"/>
                <a:cs typeface="Arial" panose="020B0604020202020204" pitchFamily="34" charset="0"/>
              </a:rPr>
              <a:t> Vere aktive og støtte barna til variert kroppsleg </a:t>
            </a:r>
          </a:p>
          <a:p>
            <a:pPr marL="144000">
              <a:spcAft>
                <a:spcPts val="0"/>
              </a:spcAft>
            </a:pPr>
            <a:r>
              <a:rPr lang="nn-NO" sz="1200" dirty="0">
                <a:latin typeface="Arial" panose="020B0604020202020204" pitchFamily="34" charset="0"/>
                <a:ea typeface="Calibri" panose="020F0502020204030204" pitchFamily="34" charset="0"/>
                <a:cs typeface="Arial" panose="020B0604020202020204" pitchFamily="34" charset="0"/>
              </a:rPr>
              <a:t> </a:t>
            </a:r>
            <a:r>
              <a:rPr lang="nn-NO" sz="1200" dirty="0" smtClean="0">
                <a:latin typeface="Arial" panose="020B0604020202020204" pitchFamily="34" charset="0"/>
                <a:ea typeface="Calibri" panose="020F0502020204030204" pitchFamily="34" charset="0"/>
                <a:cs typeface="Arial" panose="020B0604020202020204" pitchFamily="34" charset="0"/>
              </a:rPr>
              <a:t>  utvikling i naturen.</a:t>
            </a:r>
          </a:p>
          <a:p>
            <a:pPr marL="315450" indent="-171450">
              <a:spcAft>
                <a:spcPts val="0"/>
              </a:spcAft>
              <a:buFont typeface="Arial" panose="020B0604020202020204" pitchFamily="34" charset="0"/>
              <a:buChar char="•"/>
            </a:pPr>
            <a:r>
              <a:rPr lang="nn-NO" sz="1200" dirty="0" smtClean="0">
                <a:latin typeface="Arial" panose="020B0604020202020204" pitchFamily="34" charset="0"/>
                <a:ea typeface="Calibri" panose="020F0502020204030204" pitchFamily="34" charset="0"/>
                <a:cs typeface="Arial" panose="020B0604020202020204" pitchFamily="34" charset="0"/>
              </a:rPr>
              <a:t>Bruke nærområdet til utforsking.</a:t>
            </a:r>
          </a:p>
          <a:p>
            <a:pPr marL="315450" indent="-171450">
              <a:spcAft>
                <a:spcPts val="0"/>
              </a:spcAft>
              <a:buFont typeface="Arial" panose="020B0604020202020204" pitchFamily="34" charset="0"/>
              <a:buChar char="•"/>
            </a:pPr>
            <a:r>
              <a:rPr lang="nn-NO" altLang="nb-NO" sz="1200" dirty="0">
                <a:solidFill>
                  <a:prstClr val="black"/>
                </a:solidFill>
              </a:rPr>
              <a:t>V</a:t>
            </a:r>
            <a:r>
              <a:rPr lang="nn-NO" altLang="nb-NO" sz="1200" dirty="0" smtClean="0">
                <a:solidFill>
                  <a:prstClr val="black"/>
                </a:solidFill>
              </a:rPr>
              <a:t>i </a:t>
            </a:r>
            <a:r>
              <a:rPr lang="nn-NO" altLang="nb-NO" sz="1200" dirty="0">
                <a:solidFill>
                  <a:prstClr val="black"/>
                </a:solidFill>
              </a:rPr>
              <a:t>undrar oss over kva som lever under stein, blad, i dammar og i </a:t>
            </a:r>
            <a:r>
              <a:rPr lang="nn-NO" altLang="nb-NO" sz="1200" dirty="0" smtClean="0">
                <a:solidFill>
                  <a:prstClr val="black"/>
                </a:solidFill>
              </a:rPr>
              <a:t>jorda</a:t>
            </a:r>
          </a:p>
          <a:p>
            <a:pPr marL="315450" indent="-171450">
              <a:spcAft>
                <a:spcPts val="0"/>
              </a:spcAft>
              <a:buFont typeface="Arial" panose="020B0604020202020204" pitchFamily="34" charset="0"/>
              <a:buChar char="•"/>
            </a:pPr>
            <a:r>
              <a:rPr lang="nn-NO" sz="1200" dirty="0" smtClean="0">
                <a:solidFill>
                  <a:prstClr val="black"/>
                </a:solidFill>
                <a:latin typeface="Arial" panose="020B0604020202020204" pitchFamily="34" charset="0"/>
                <a:ea typeface="Calibri" panose="020F0502020204030204" pitchFamily="34" charset="0"/>
                <a:cs typeface="Arial" panose="020B0604020202020204" pitchFamily="34" charset="0"/>
              </a:rPr>
              <a:t>Vi jobbar med «frå jord til bord.»</a:t>
            </a:r>
            <a:endParaRPr lang="nn-NO" sz="1200" dirty="0" smtClean="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nn-NO" sz="1200" dirty="0" smtClean="0">
              <a:latin typeface="Calibri" panose="020F0502020204030204" pitchFamily="34" charset="0"/>
              <a:ea typeface="Calibri" panose="020F0502020204030204" pitchFamily="34" charset="0"/>
              <a:cs typeface="Times New Roman" panose="02020603050405020304" pitchFamily="18" charset="0"/>
            </a:endParaRPr>
          </a:p>
          <a:p>
            <a:pPr marL="144000" indent="-180000">
              <a:lnSpc>
                <a:spcPct val="107000"/>
              </a:lnSpc>
              <a:spcAft>
                <a:spcPts val="800"/>
              </a:spcAft>
              <a:buFont typeface="Arial" panose="020B0604020202020204" pitchFamily="34" charset="0"/>
              <a:buChar char="•"/>
            </a:pPr>
            <a:endParaRPr lang="nn-NO" sz="12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nn-NO"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n-NO" sz="1200" dirty="0" smtClean="0">
                <a:latin typeface="Calibri" panose="020F0502020204030204" pitchFamily="34" charset="0"/>
                <a:ea typeface="Calibri" panose="020F0502020204030204" pitchFamily="34" charset="0"/>
                <a:cs typeface="Times New Roman" panose="02020603050405020304" pitchFamily="18" charset="0"/>
              </a:rPr>
              <a:t> </a:t>
            </a:r>
            <a:endParaRPr lang="nn-NO" sz="1200" dirty="0">
              <a:latin typeface="Calibri" panose="020F0502020204030204" pitchFamily="34" charset="0"/>
              <a:ea typeface="Calibri" panose="020F0502020204030204" pitchFamily="34" charset="0"/>
              <a:cs typeface="Times New Roman" panose="02020603050405020304" pitchFamily="18" charset="0"/>
            </a:endParaRPr>
          </a:p>
          <a:p>
            <a:endParaRPr lang="nn-NO" sz="1400" dirty="0"/>
          </a:p>
        </p:txBody>
      </p:sp>
      <p:sp>
        <p:nvSpPr>
          <p:cNvPr id="3" name="TekstSylinder 2"/>
          <p:cNvSpPr txBox="1"/>
          <p:nvPr/>
        </p:nvSpPr>
        <p:spPr>
          <a:xfrm>
            <a:off x="226568" y="4627992"/>
            <a:ext cx="4796831" cy="2185214"/>
          </a:xfrm>
          <a:prstGeom prst="rect">
            <a:avLst/>
          </a:prstGeom>
          <a:noFill/>
        </p:spPr>
        <p:txBody>
          <a:bodyPr wrap="square" rtlCol="0">
            <a:spAutoFit/>
          </a:bodyPr>
          <a:lstStyle/>
          <a:p>
            <a:r>
              <a:rPr lang="nn-NO" sz="1400" u="sng" dirty="0">
                <a:solidFill>
                  <a:prstClr val="black"/>
                </a:solidFill>
              </a:rPr>
              <a:t>Slik jobbar vi på Blåmann</a:t>
            </a:r>
            <a:r>
              <a:rPr lang="nn-NO" sz="1400" u="sng" dirty="0" smtClean="0">
                <a:solidFill>
                  <a:prstClr val="black"/>
                </a:solidFill>
              </a:rPr>
              <a:t>:</a:t>
            </a:r>
            <a:r>
              <a:rPr lang="nn-NO" sz="1200" u="sng" dirty="0" smtClean="0">
                <a:solidFill>
                  <a:srgbClr val="000000"/>
                </a:solidFill>
                <a:latin typeface="Museo Sans 100"/>
              </a:rPr>
              <a:t> </a:t>
            </a:r>
          </a:p>
          <a:p>
            <a:pPr marL="171450" indent="-171450">
              <a:buFont typeface="Arial" panose="020B0604020202020204" pitchFamily="34" charset="0"/>
              <a:buChar char="•"/>
            </a:pPr>
            <a:r>
              <a:rPr lang="nn-NO" sz="1200" dirty="0" smtClean="0">
                <a:solidFill>
                  <a:srgbClr val="000000"/>
                </a:solidFill>
                <a:latin typeface="Museo Sans 100"/>
              </a:rPr>
              <a:t>Introdusere </a:t>
            </a:r>
            <a:r>
              <a:rPr lang="nn-NO" sz="1200" dirty="0">
                <a:solidFill>
                  <a:srgbClr val="000000"/>
                </a:solidFill>
                <a:latin typeface="Museo Sans 100"/>
              </a:rPr>
              <a:t>nye situasjonar, </a:t>
            </a:r>
            <a:r>
              <a:rPr lang="nn-NO" sz="1200" dirty="0" smtClean="0">
                <a:solidFill>
                  <a:srgbClr val="000000"/>
                </a:solidFill>
                <a:latin typeface="Museo Sans 100"/>
              </a:rPr>
              <a:t>tema og fenomen som kan</a:t>
            </a:r>
          </a:p>
          <a:p>
            <a:r>
              <a:rPr lang="nn-NO" sz="1200" dirty="0" smtClean="0">
                <a:solidFill>
                  <a:srgbClr val="000000"/>
                </a:solidFill>
                <a:latin typeface="Museo Sans 100"/>
              </a:rPr>
              <a:t>     bidra til samhandling og språkleg utvikling i barnegruppa</a:t>
            </a:r>
            <a:r>
              <a:rPr lang="nn-NO" sz="1400" dirty="0" smtClean="0">
                <a:solidFill>
                  <a:srgbClr val="000000"/>
                </a:solidFill>
                <a:latin typeface="Museo Sans 100"/>
              </a:rPr>
              <a:t>. </a:t>
            </a:r>
          </a:p>
          <a:p>
            <a:pPr marL="171450" indent="-171450">
              <a:buFont typeface="Arial" panose="020B0604020202020204" pitchFamily="34" charset="0"/>
              <a:buChar char="•"/>
            </a:pPr>
            <a:r>
              <a:rPr lang="nn-NO" sz="1200" dirty="0" smtClean="0">
                <a:solidFill>
                  <a:srgbClr val="000000"/>
                </a:solidFill>
                <a:latin typeface="Museo Sans 100"/>
              </a:rPr>
              <a:t>Oppmuntre og legge </a:t>
            </a:r>
            <a:r>
              <a:rPr lang="nn-NO" sz="1200" dirty="0">
                <a:solidFill>
                  <a:srgbClr val="000000"/>
                </a:solidFill>
                <a:latin typeface="Museo Sans 100"/>
              </a:rPr>
              <a:t>til rette </a:t>
            </a:r>
            <a:r>
              <a:rPr lang="nn-NO" sz="1200" dirty="0" smtClean="0">
                <a:solidFill>
                  <a:srgbClr val="000000"/>
                </a:solidFill>
                <a:latin typeface="Museo Sans 100"/>
              </a:rPr>
              <a:t>slik </a:t>
            </a:r>
            <a:r>
              <a:rPr lang="nn-NO" sz="1200" dirty="0">
                <a:solidFill>
                  <a:srgbClr val="000000"/>
                </a:solidFill>
                <a:latin typeface="Museo Sans 100"/>
              </a:rPr>
              <a:t>at alle </a:t>
            </a:r>
            <a:r>
              <a:rPr lang="nn-NO" sz="1200" dirty="0" smtClean="0">
                <a:solidFill>
                  <a:srgbClr val="000000"/>
                </a:solidFill>
                <a:latin typeface="Museo Sans 100"/>
              </a:rPr>
              <a:t>barn får forståing for miljøretta tiltak.</a:t>
            </a:r>
          </a:p>
          <a:p>
            <a:pPr marL="171450" indent="-171450">
              <a:buFont typeface="Arial" panose="020B0604020202020204" pitchFamily="34" charset="0"/>
              <a:buChar char="•"/>
            </a:pPr>
            <a:r>
              <a:rPr lang="nn-NO" sz="1200" dirty="0" smtClean="0">
                <a:solidFill>
                  <a:srgbClr val="000000"/>
                </a:solidFill>
                <a:latin typeface="Museo Sans 100"/>
              </a:rPr>
              <a:t>Utfordre </a:t>
            </a:r>
            <a:r>
              <a:rPr lang="nn-NO" sz="1200" dirty="0">
                <a:solidFill>
                  <a:srgbClr val="000000"/>
                </a:solidFill>
                <a:latin typeface="Museo Sans 100"/>
              </a:rPr>
              <a:t>tenkinga til </a:t>
            </a:r>
            <a:r>
              <a:rPr lang="nn-NO" sz="1200" dirty="0" smtClean="0">
                <a:solidFill>
                  <a:srgbClr val="000000"/>
                </a:solidFill>
                <a:latin typeface="Museo Sans 100"/>
              </a:rPr>
              <a:t>barna gjennom </a:t>
            </a:r>
            <a:r>
              <a:rPr lang="nn-NO" sz="1200" dirty="0">
                <a:solidFill>
                  <a:srgbClr val="000000"/>
                </a:solidFill>
                <a:latin typeface="Museo Sans 100"/>
              </a:rPr>
              <a:t>utforskande </a:t>
            </a:r>
            <a:r>
              <a:rPr lang="nn-NO" sz="1200" dirty="0" smtClean="0">
                <a:solidFill>
                  <a:srgbClr val="000000"/>
                </a:solidFill>
                <a:latin typeface="Museo Sans 100"/>
              </a:rPr>
              <a:t>samtalar.</a:t>
            </a:r>
          </a:p>
          <a:p>
            <a:pPr marL="171450" indent="-171450">
              <a:buFont typeface="Arial" panose="020B0604020202020204" pitchFamily="34" charset="0"/>
              <a:buChar char="•"/>
            </a:pPr>
            <a:r>
              <a:rPr lang="nn-NO" sz="1200" dirty="0" smtClean="0">
                <a:solidFill>
                  <a:srgbClr val="000000"/>
                </a:solidFill>
                <a:latin typeface="Museo Sans 100"/>
              </a:rPr>
              <a:t>Fremje </a:t>
            </a:r>
            <a:r>
              <a:rPr lang="nn-NO" sz="1200" dirty="0">
                <a:solidFill>
                  <a:srgbClr val="000000"/>
                </a:solidFill>
                <a:latin typeface="Museo Sans 100"/>
              </a:rPr>
              <a:t>forståing og kjærleik til </a:t>
            </a:r>
            <a:r>
              <a:rPr lang="nn-NO" sz="1200" dirty="0" smtClean="0">
                <a:solidFill>
                  <a:srgbClr val="000000"/>
                </a:solidFill>
                <a:latin typeface="Museo Sans 100"/>
              </a:rPr>
              <a:t>naturen gjennom positive opplevingar </a:t>
            </a:r>
            <a:r>
              <a:rPr lang="nn-NO" sz="1200" dirty="0">
                <a:solidFill>
                  <a:srgbClr val="000000"/>
                </a:solidFill>
                <a:latin typeface="Museo Sans 100"/>
              </a:rPr>
              <a:t>og </a:t>
            </a:r>
            <a:r>
              <a:rPr lang="nn-NO" sz="1200" dirty="0" smtClean="0">
                <a:solidFill>
                  <a:srgbClr val="000000"/>
                </a:solidFill>
                <a:latin typeface="Museo Sans 100"/>
              </a:rPr>
              <a:t>erfaringar</a:t>
            </a:r>
          </a:p>
          <a:p>
            <a:pPr marL="171450" indent="-171450">
              <a:buFont typeface="Arial" panose="020B0604020202020204" pitchFamily="34" charset="0"/>
              <a:buChar char="•"/>
            </a:pPr>
            <a:r>
              <a:rPr lang="nn-NO" altLang="nb-NO" sz="1200" dirty="0">
                <a:solidFill>
                  <a:prstClr val="black"/>
                </a:solidFill>
              </a:rPr>
              <a:t>Vi forskar på småkryp. – vi undrar oss over kva som </a:t>
            </a:r>
            <a:r>
              <a:rPr lang="nn-NO" altLang="nb-NO" sz="1200" dirty="0" smtClean="0">
                <a:solidFill>
                  <a:prstClr val="black"/>
                </a:solidFill>
              </a:rPr>
              <a:t>lever</a:t>
            </a:r>
          </a:p>
          <a:p>
            <a:r>
              <a:rPr lang="nn-NO" altLang="nb-NO" sz="1200" dirty="0" smtClean="0">
                <a:solidFill>
                  <a:prstClr val="black"/>
                </a:solidFill>
              </a:rPr>
              <a:t>    under </a:t>
            </a:r>
            <a:r>
              <a:rPr lang="nn-NO" altLang="nb-NO" sz="1200" dirty="0">
                <a:solidFill>
                  <a:prstClr val="black"/>
                </a:solidFill>
              </a:rPr>
              <a:t>stein, blad, i dammar og i </a:t>
            </a:r>
            <a:r>
              <a:rPr lang="nn-NO" altLang="nb-NO" sz="1200" dirty="0" smtClean="0">
                <a:solidFill>
                  <a:prstClr val="black"/>
                </a:solidFill>
              </a:rPr>
              <a:t>jorda.</a:t>
            </a:r>
            <a:endParaRPr lang="nn-NO" sz="1200" dirty="0" smtClean="0">
              <a:solidFill>
                <a:srgbClr val="000000"/>
              </a:solidFill>
              <a:latin typeface="Museo Sans 100"/>
            </a:endParaRPr>
          </a:p>
          <a:p>
            <a:pPr marL="171450" indent="-171450">
              <a:buFont typeface="Arial" panose="020B0604020202020204" pitchFamily="34" charset="0"/>
              <a:buChar char="•"/>
            </a:pPr>
            <a:endParaRPr lang="nn-NO" sz="1200" dirty="0">
              <a:solidFill>
                <a:prstClr val="black"/>
              </a:solidFill>
            </a:endParaRPr>
          </a:p>
        </p:txBody>
      </p:sp>
      <p:sp>
        <p:nvSpPr>
          <p:cNvPr id="10" name="Plassholder for lysbildenummer 9"/>
          <p:cNvSpPr>
            <a:spLocks noGrp="1"/>
          </p:cNvSpPr>
          <p:nvPr>
            <p:ph type="sldNum" sz="quarter" idx="12"/>
          </p:nvPr>
        </p:nvSpPr>
        <p:spPr>
          <a:xfrm>
            <a:off x="8146056" y="6230640"/>
            <a:ext cx="608012" cy="365125"/>
          </a:xfrm>
        </p:spPr>
        <p:txBody>
          <a:bodyPr/>
          <a:lstStyle/>
          <a:p>
            <a:fld id="{E3D78890-5982-476E-9655-82F7D0080D54}" type="slidenum">
              <a:rPr lang="nn-NO" altLang="nb-NO" smtClean="0"/>
              <a:pPr/>
              <a:t>33</a:t>
            </a:fld>
            <a:endParaRPr lang="nn-NO" altLang="nb-NO" dirty="0"/>
          </a:p>
        </p:txBody>
      </p:sp>
      <p:pic>
        <p:nvPicPr>
          <p:cNvPr id="7" name="Bilde 6"/>
          <p:cNvPicPr>
            <a:picLocks noChangeAspect="1"/>
          </p:cNvPicPr>
          <p:nvPr/>
        </p:nvPicPr>
        <p:blipFill rotWithShape="1">
          <a:blip r:embed="rId3" cstate="print">
            <a:extLst>
              <a:ext uri="{28A0092B-C50C-407E-A947-70E740481C1C}">
                <a14:useLocalDpi xmlns:a14="http://schemas.microsoft.com/office/drawing/2010/main" val="0"/>
              </a:ext>
            </a:extLst>
          </a:blip>
          <a:srcRect l="6920" t="28745"/>
          <a:stretch/>
        </p:blipFill>
        <p:spPr>
          <a:xfrm>
            <a:off x="4835093" y="604944"/>
            <a:ext cx="1093910" cy="1488740"/>
          </a:xfrm>
          <a:prstGeom prst="rect">
            <a:avLst/>
          </a:prstGeom>
        </p:spPr>
      </p:pic>
      <p:pic>
        <p:nvPicPr>
          <p:cNvPr id="8" name="Bilde 7"/>
          <p:cNvPicPr>
            <a:picLocks noChangeAspect="1"/>
          </p:cNvPicPr>
          <p:nvPr/>
        </p:nvPicPr>
        <p:blipFill rotWithShape="1">
          <a:blip r:embed="rId4" cstate="print">
            <a:extLst>
              <a:ext uri="{28A0092B-C50C-407E-A947-70E740481C1C}">
                <a14:useLocalDpi xmlns:a14="http://schemas.microsoft.com/office/drawing/2010/main" val="0"/>
              </a:ext>
            </a:extLst>
          </a:blip>
          <a:srcRect l="27540" b="17290"/>
          <a:stretch/>
        </p:blipFill>
        <p:spPr>
          <a:xfrm rot="5400000">
            <a:off x="5846700" y="1158169"/>
            <a:ext cx="1812778" cy="1163949"/>
          </a:xfrm>
          <a:prstGeom prst="rect">
            <a:avLst/>
          </a:prstGeom>
        </p:spPr>
      </p:pic>
      <p:pic>
        <p:nvPicPr>
          <p:cNvPr id="9" name="Bilde 8"/>
          <p:cNvPicPr>
            <a:picLocks noChangeAspect="1"/>
          </p:cNvPicPr>
          <p:nvPr/>
        </p:nvPicPr>
        <p:blipFill rotWithShape="1">
          <a:blip r:embed="rId5" cstate="print">
            <a:extLst>
              <a:ext uri="{28A0092B-C50C-407E-A947-70E740481C1C}">
                <a14:useLocalDpi xmlns:a14="http://schemas.microsoft.com/office/drawing/2010/main" val="0"/>
              </a:ext>
            </a:extLst>
          </a:blip>
          <a:srcRect l="21964" t="27344" r="34986" b="16657"/>
          <a:stretch/>
        </p:blipFill>
        <p:spPr>
          <a:xfrm rot="5400000">
            <a:off x="7246545" y="577072"/>
            <a:ext cx="1534445" cy="1122764"/>
          </a:xfrm>
          <a:prstGeom prst="rect">
            <a:avLst/>
          </a:prstGeom>
        </p:spPr>
      </p:pic>
      <p:pic>
        <p:nvPicPr>
          <p:cNvPr id="14" name="Bild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856494">
            <a:off x="7269369" y="1851719"/>
            <a:ext cx="1488799" cy="1116598"/>
          </a:xfrm>
          <a:prstGeom prst="rect">
            <a:avLst/>
          </a:prstGeom>
        </p:spPr>
      </p:pic>
      <p:pic>
        <p:nvPicPr>
          <p:cNvPr id="15" name="Bilde 14"/>
          <p:cNvPicPr>
            <a:picLocks noChangeAspect="1"/>
          </p:cNvPicPr>
          <p:nvPr/>
        </p:nvPicPr>
        <p:blipFill rotWithShape="1">
          <a:blip r:embed="rId7" cstate="print">
            <a:extLst>
              <a:ext uri="{28A0092B-C50C-407E-A947-70E740481C1C}">
                <a14:useLocalDpi xmlns:a14="http://schemas.microsoft.com/office/drawing/2010/main" val="0"/>
              </a:ext>
            </a:extLst>
          </a:blip>
          <a:srcRect l="19551" t="-2266" r="23750" b="3335"/>
          <a:stretch/>
        </p:blipFill>
        <p:spPr>
          <a:xfrm rot="5400000">
            <a:off x="5127182" y="1860075"/>
            <a:ext cx="1286855" cy="1263025"/>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Bil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72519">
            <a:off x="6069268" y="236479"/>
            <a:ext cx="1152128" cy="1536170"/>
          </a:xfrm>
          <a:prstGeom prst="rect">
            <a:avLst/>
          </a:prstGeom>
          <a:ln w="19050">
            <a:solidFill>
              <a:schemeClr val="tx1"/>
            </a:solidFill>
          </a:ln>
        </p:spPr>
      </p:pic>
      <p:graphicFrame>
        <p:nvGraphicFramePr>
          <p:cNvPr id="5" name="Table 4"/>
          <p:cNvGraphicFramePr>
            <a:graphicFrameLocks noGrp="1"/>
          </p:cNvGraphicFramePr>
          <p:nvPr>
            <p:extLst>
              <p:ext uri="{D42A27DB-BD31-4B8C-83A1-F6EECF244321}">
                <p14:modId xmlns:p14="http://schemas.microsoft.com/office/powerpoint/2010/main" val="3191885852"/>
              </p:ext>
            </p:extLst>
          </p:nvPr>
        </p:nvGraphicFramePr>
        <p:xfrm>
          <a:off x="4579443" y="2627958"/>
          <a:ext cx="4075269" cy="2664298"/>
        </p:xfrm>
        <a:graphic>
          <a:graphicData uri="http://schemas.openxmlformats.org/drawingml/2006/table">
            <a:tbl>
              <a:tblPr firstRow="1" bandRow="1">
                <a:tableStyleId>{BC89EF96-8CEA-46FF-86C4-4CE0E7609802}</a:tableStyleId>
              </a:tblPr>
              <a:tblGrid>
                <a:gridCol w="553852">
                  <a:extLst>
                    <a:ext uri="{9D8B030D-6E8A-4147-A177-3AD203B41FA5}">
                      <a16:colId xmlns:a16="http://schemas.microsoft.com/office/drawing/2014/main" xmlns="" val="20000"/>
                    </a:ext>
                  </a:extLst>
                </a:gridCol>
                <a:gridCol w="487204">
                  <a:extLst>
                    <a:ext uri="{9D8B030D-6E8A-4147-A177-3AD203B41FA5}">
                      <a16:colId xmlns:a16="http://schemas.microsoft.com/office/drawing/2014/main" xmlns="" val="20001"/>
                    </a:ext>
                  </a:extLst>
                </a:gridCol>
                <a:gridCol w="487204">
                  <a:extLst>
                    <a:ext uri="{9D8B030D-6E8A-4147-A177-3AD203B41FA5}">
                      <a16:colId xmlns:a16="http://schemas.microsoft.com/office/drawing/2014/main" xmlns="" val="20002"/>
                    </a:ext>
                  </a:extLst>
                </a:gridCol>
                <a:gridCol w="487204">
                  <a:extLst>
                    <a:ext uri="{9D8B030D-6E8A-4147-A177-3AD203B41FA5}">
                      <a16:colId xmlns:a16="http://schemas.microsoft.com/office/drawing/2014/main" xmlns="" val="20003"/>
                    </a:ext>
                  </a:extLst>
                </a:gridCol>
                <a:gridCol w="556804">
                  <a:extLst>
                    <a:ext uri="{9D8B030D-6E8A-4147-A177-3AD203B41FA5}">
                      <a16:colId xmlns:a16="http://schemas.microsoft.com/office/drawing/2014/main" xmlns="" val="20004"/>
                    </a:ext>
                  </a:extLst>
                </a:gridCol>
                <a:gridCol w="483345">
                  <a:extLst>
                    <a:ext uri="{9D8B030D-6E8A-4147-A177-3AD203B41FA5}">
                      <a16:colId xmlns:a16="http://schemas.microsoft.com/office/drawing/2014/main" xmlns="" val="20005"/>
                    </a:ext>
                  </a:extLst>
                </a:gridCol>
                <a:gridCol w="509828">
                  <a:extLst>
                    <a:ext uri="{9D8B030D-6E8A-4147-A177-3AD203B41FA5}">
                      <a16:colId xmlns:a16="http://schemas.microsoft.com/office/drawing/2014/main" xmlns="" val="20006"/>
                    </a:ext>
                  </a:extLst>
                </a:gridCol>
                <a:gridCol w="509828">
                  <a:extLst>
                    <a:ext uri="{9D8B030D-6E8A-4147-A177-3AD203B41FA5}">
                      <a16:colId xmlns:a16="http://schemas.microsoft.com/office/drawing/2014/main" xmlns="" val="20007"/>
                    </a:ext>
                  </a:extLst>
                </a:gridCol>
              </a:tblGrid>
              <a:tr h="375058">
                <a:tc>
                  <a:txBody>
                    <a:bodyPr/>
                    <a:lstStyle/>
                    <a:p>
                      <a:pPr algn="ctr"/>
                      <a:r>
                        <a:rPr lang="nn-NO" sz="1200" b="1" dirty="0" smtClean="0">
                          <a:solidFill>
                            <a:schemeClr val="tx1"/>
                          </a:solidFill>
                          <a:effectLst/>
                          <a:latin typeface="Arial" panose="020B0604020202020204" pitchFamily="34" charset="0"/>
                          <a:cs typeface="Arial" panose="020B0604020202020204" pitchFamily="34" charset="0"/>
                        </a:rPr>
                        <a:t>veke</a:t>
                      </a:r>
                      <a:endParaRPr lang="nn-NO" sz="1200" b="1" dirty="0">
                        <a:solidFill>
                          <a:schemeClr val="tx1"/>
                        </a:solidFill>
                        <a:effectLst/>
                        <a:latin typeface="Arial" panose="020B0604020202020204" pitchFamily="34" charset="0"/>
                        <a:cs typeface="Arial" panose="020B0604020202020204" pitchFamily="34" charset="0"/>
                      </a:endParaRPr>
                    </a:p>
                  </a:txBody>
                  <a:tcPr anchor="ctr">
                    <a:noFill/>
                  </a:tcPr>
                </a:tc>
                <a:tc>
                  <a:txBody>
                    <a:bodyPr/>
                    <a:lstStyle/>
                    <a:p>
                      <a:pPr algn="ctr"/>
                      <a:r>
                        <a:rPr lang="nn-NO" sz="1400" b="1" dirty="0" err="1">
                          <a:solidFill>
                            <a:srgbClr val="333333"/>
                          </a:solidFill>
                          <a:effectLst/>
                          <a:latin typeface="Arial" panose="020B0604020202020204" pitchFamily="34" charset="0"/>
                          <a:cs typeface="Arial" panose="020B0604020202020204" pitchFamily="34" charset="0"/>
                        </a:rPr>
                        <a:t>Ma</a:t>
                      </a:r>
                      <a:endParaRPr lang="nn-NO" sz="1400" b="1" dirty="0">
                        <a:solidFill>
                          <a:srgbClr val="333333"/>
                        </a:solidFill>
                        <a:effectLst/>
                        <a:latin typeface="Arial" panose="020B0604020202020204" pitchFamily="34" charset="0"/>
                        <a:cs typeface="Arial" panose="020B0604020202020204" pitchFamily="34" charset="0"/>
                      </a:endParaRP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Ti</a:t>
                      </a: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On</a:t>
                      </a: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To</a:t>
                      </a: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Fr</a:t>
                      </a: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Lø</a:t>
                      </a: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Sø</a:t>
                      </a:r>
                    </a:p>
                  </a:txBody>
                  <a:tcPr anchor="ctr">
                    <a:noFill/>
                  </a:tcPr>
                </a:tc>
                <a:extLst>
                  <a:ext uri="{0D108BD9-81ED-4DB2-BD59-A6C34878D82A}">
                    <a16:rowId xmlns:a16="http://schemas.microsoft.com/office/drawing/2014/main" xmlns="" val="905179229"/>
                  </a:ext>
                </a:extLst>
              </a:tr>
              <a:tr h="330929">
                <a:tc>
                  <a:txBody>
                    <a:bodyPr/>
                    <a:lstStyle/>
                    <a:p>
                      <a:pPr algn="ctr"/>
                      <a:r>
                        <a:rPr lang="nn-NO" sz="1400" i="1" dirty="0">
                          <a:solidFill>
                            <a:schemeClr val="tx1"/>
                          </a:solidFill>
                          <a:effectLst/>
                          <a:latin typeface="Arial" panose="020B0604020202020204" pitchFamily="34" charset="0"/>
                          <a:cs typeface="Arial" panose="020B0604020202020204" pitchFamily="34" charset="0"/>
                        </a:rPr>
                        <a:t>17</a:t>
                      </a:r>
                    </a:p>
                  </a:txBody>
                  <a:tcPr anchor="ctr">
                    <a:noFill/>
                  </a:tcPr>
                </a:tc>
                <a:tc>
                  <a:txBody>
                    <a:bodyPr/>
                    <a:lstStyle/>
                    <a:p>
                      <a:pPr algn="ctr"/>
                      <a:r>
                        <a:rPr lang="nn-NO" sz="1400">
                          <a:effectLst/>
                          <a:latin typeface="Arial" panose="020B0604020202020204" pitchFamily="34" charset="0"/>
                          <a:cs typeface="Arial" panose="020B0604020202020204" pitchFamily="34" charset="0"/>
                        </a:rPr>
                        <a:t> </a:t>
                      </a:r>
                    </a:p>
                  </a:txBody>
                  <a:tcPr anchor="ctr">
                    <a:noFill/>
                  </a:tcPr>
                </a:tc>
                <a:tc>
                  <a:txBody>
                    <a:bodyPr/>
                    <a:lstStyle/>
                    <a:p>
                      <a:pPr algn="ctr"/>
                      <a:r>
                        <a:rPr lang="nn-NO" sz="1400">
                          <a:effectLst/>
                          <a:latin typeface="Arial" panose="020B0604020202020204" pitchFamily="34" charset="0"/>
                          <a:cs typeface="Arial" panose="020B0604020202020204" pitchFamily="34" charset="0"/>
                        </a:rPr>
                        <a:t> </a:t>
                      </a:r>
                    </a:p>
                  </a:txBody>
                  <a:tcPr anchor="ctr">
                    <a:noFill/>
                  </a:tcPr>
                </a:tc>
                <a:tc>
                  <a:txBody>
                    <a:bodyPr/>
                    <a:lstStyle/>
                    <a:p>
                      <a:pPr algn="ctr"/>
                      <a:r>
                        <a:rPr lang="nn-NO" sz="1400">
                          <a:effectLst/>
                          <a:latin typeface="Arial" panose="020B0604020202020204" pitchFamily="34" charset="0"/>
                          <a:cs typeface="Arial" panose="020B0604020202020204" pitchFamily="34" charset="0"/>
                        </a:rPr>
                        <a:t> </a:t>
                      </a:r>
                    </a:p>
                  </a:txBody>
                  <a:tcPr anchor="ctr">
                    <a:noFill/>
                  </a:tcPr>
                </a:tc>
                <a:tc>
                  <a:txBody>
                    <a:bodyPr/>
                    <a:lstStyle/>
                    <a:p>
                      <a:pPr algn="ctr"/>
                      <a:r>
                        <a:rPr lang="nn-NO" sz="1400">
                          <a:effectLst/>
                          <a:latin typeface="Arial" panose="020B0604020202020204" pitchFamily="34" charset="0"/>
                          <a:cs typeface="Arial" panose="020B0604020202020204" pitchFamily="34" charset="0"/>
                        </a:rPr>
                        <a:t> </a:t>
                      </a:r>
                    </a:p>
                  </a:txBody>
                  <a:tcPr anchor="ctr">
                    <a:noFill/>
                  </a:tcPr>
                </a:tc>
                <a:tc>
                  <a:txBody>
                    <a:bodyPr/>
                    <a:lstStyle/>
                    <a:p>
                      <a:pPr algn="ctr"/>
                      <a:r>
                        <a:rPr lang="nn-NO" sz="1400">
                          <a:effectLst/>
                          <a:latin typeface="Arial" panose="020B0604020202020204" pitchFamily="34" charset="0"/>
                          <a:cs typeface="Arial" panose="020B0604020202020204" pitchFamily="34" charset="0"/>
                        </a:rPr>
                        <a:t> </a:t>
                      </a:r>
                    </a:p>
                  </a:txBody>
                  <a:tcPr anchor="ctr">
                    <a:noFill/>
                  </a:tcPr>
                </a:tc>
                <a:tc>
                  <a:txBody>
                    <a:bodyPr/>
                    <a:lstStyle/>
                    <a:p>
                      <a:pPr algn="ctr"/>
                      <a:r>
                        <a:rPr lang="nn-NO" sz="1400" b="1" dirty="0">
                          <a:solidFill>
                            <a:srgbClr val="FF0000"/>
                          </a:solidFill>
                          <a:effectLst/>
                          <a:latin typeface="Arial" panose="020B0604020202020204" pitchFamily="34" charset="0"/>
                          <a:cs typeface="Arial" panose="020B0604020202020204" pitchFamily="34" charset="0"/>
                        </a:rPr>
                        <a:t>1</a:t>
                      </a:r>
                      <a:endParaRPr lang="nn-NO" sz="1400" dirty="0">
                        <a:solidFill>
                          <a:srgbClr val="FF0000"/>
                        </a:solidFill>
                        <a:effectLst/>
                        <a:latin typeface="Arial" panose="020B0604020202020204" pitchFamily="34" charset="0"/>
                        <a:cs typeface="Arial" panose="020B0604020202020204" pitchFamily="34" charset="0"/>
                      </a:endParaRP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a:t>
                      </a:r>
                    </a:p>
                  </a:txBody>
                  <a:tcPr anchor="ctr">
                    <a:noFill/>
                  </a:tcPr>
                </a:tc>
                <a:extLst>
                  <a:ext uri="{0D108BD9-81ED-4DB2-BD59-A6C34878D82A}">
                    <a16:rowId xmlns:a16="http://schemas.microsoft.com/office/drawing/2014/main" xmlns="" val="1811967620"/>
                  </a:ext>
                </a:extLst>
              </a:tr>
              <a:tr h="371614">
                <a:tc>
                  <a:txBody>
                    <a:bodyPr/>
                    <a:lstStyle/>
                    <a:p>
                      <a:pPr algn="ctr"/>
                      <a:r>
                        <a:rPr lang="nn-NO" sz="1400" i="1" dirty="0">
                          <a:solidFill>
                            <a:schemeClr val="tx1"/>
                          </a:solidFill>
                          <a:effectLst/>
                          <a:latin typeface="Arial" panose="020B0604020202020204" pitchFamily="34" charset="0"/>
                          <a:cs typeface="Arial" panose="020B0604020202020204" pitchFamily="34" charset="0"/>
                        </a:rPr>
                        <a:t>18</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3</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4</a:t>
                      </a:r>
                    </a:p>
                  </a:txBody>
                  <a:tcPr anchor="ctr">
                    <a:noFill/>
                  </a:tcPr>
                </a:tc>
                <a:tc>
                  <a:txBody>
                    <a:bodyPr/>
                    <a:lstStyle/>
                    <a:p>
                      <a:pPr algn="ctr"/>
                      <a:r>
                        <a:rPr lang="nn-NO" sz="1400">
                          <a:effectLst/>
                          <a:latin typeface="Arial" panose="020B0604020202020204" pitchFamily="34" charset="0"/>
                          <a:cs typeface="Arial" panose="020B0604020202020204" pitchFamily="34" charset="0"/>
                        </a:rPr>
                        <a:t>5</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6</a:t>
                      </a:r>
                    </a:p>
                  </a:txBody>
                  <a:tcPr anchor="ctr">
                    <a:noFill/>
                  </a:tcPr>
                </a:tc>
                <a:tc>
                  <a:txBody>
                    <a:bodyPr/>
                    <a:lstStyle/>
                    <a:p>
                      <a:pPr algn="ctr"/>
                      <a:r>
                        <a:rPr lang="nn-NO" sz="1400">
                          <a:effectLst/>
                          <a:latin typeface="Arial" panose="020B0604020202020204" pitchFamily="34" charset="0"/>
                          <a:cs typeface="Arial" panose="020B0604020202020204" pitchFamily="34" charset="0"/>
                        </a:rPr>
                        <a:t>7</a:t>
                      </a:r>
                    </a:p>
                  </a:txBody>
                  <a:tcPr anchor="ctr">
                    <a:noFill/>
                  </a:tcPr>
                </a:tc>
                <a:tc>
                  <a:txBody>
                    <a:bodyPr/>
                    <a:lstStyle/>
                    <a:p>
                      <a:pPr algn="ctr"/>
                      <a:r>
                        <a:rPr lang="nn-NO" sz="1400">
                          <a:effectLst/>
                          <a:latin typeface="Arial" panose="020B0604020202020204" pitchFamily="34" charset="0"/>
                          <a:cs typeface="Arial" panose="020B0604020202020204" pitchFamily="34" charset="0"/>
                        </a:rPr>
                        <a:t>8</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9</a:t>
                      </a:r>
                    </a:p>
                  </a:txBody>
                  <a:tcPr anchor="ctr">
                    <a:noFill/>
                  </a:tcPr>
                </a:tc>
                <a:extLst>
                  <a:ext uri="{0D108BD9-81ED-4DB2-BD59-A6C34878D82A}">
                    <a16:rowId xmlns:a16="http://schemas.microsoft.com/office/drawing/2014/main" xmlns="" val="10001"/>
                  </a:ext>
                </a:extLst>
              </a:tr>
              <a:tr h="391660">
                <a:tc>
                  <a:txBody>
                    <a:bodyPr/>
                    <a:lstStyle/>
                    <a:p>
                      <a:pPr algn="ctr"/>
                      <a:r>
                        <a:rPr lang="nn-NO" sz="1400" i="1" dirty="0">
                          <a:solidFill>
                            <a:schemeClr val="tx1"/>
                          </a:solidFill>
                          <a:effectLst/>
                          <a:latin typeface="Arial" panose="020B0604020202020204" pitchFamily="34" charset="0"/>
                          <a:cs typeface="Arial" panose="020B0604020202020204" pitchFamily="34" charset="0"/>
                        </a:rPr>
                        <a:t>19</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10</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11</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12</a:t>
                      </a:r>
                    </a:p>
                  </a:txBody>
                  <a:tcPr anchor="ctr">
                    <a:noFill/>
                  </a:tcPr>
                </a:tc>
                <a:tc>
                  <a:txBody>
                    <a:bodyPr/>
                    <a:lstStyle/>
                    <a:p>
                      <a:pPr algn="ctr"/>
                      <a:r>
                        <a:rPr lang="nn-NO" sz="1400" b="1" dirty="0">
                          <a:solidFill>
                            <a:srgbClr val="FF0000"/>
                          </a:solidFill>
                          <a:effectLst/>
                          <a:latin typeface="Arial" panose="020B0604020202020204" pitchFamily="34" charset="0"/>
                          <a:cs typeface="Arial" panose="020B0604020202020204" pitchFamily="34" charset="0"/>
                        </a:rPr>
                        <a:t>13</a:t>
                      </a:r>
                      <a:endParaRPr lang="nn-NO" sz="1400" dirty="0">
                        <a:solidFill>
                          <a:srgbClr val="FF0000"/>
                        </a:solidFill>
                        <a:effectLst/>
                        <a:latin typeface="Arial" panose="020B0604020202020204" pitchFamily="34" charset="0"/>
                        <a:cs typeface="Arial" panose="020B0604020202020204" pitchFamily="34" charset="0"/>
                      </a:endParaRP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14</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15</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16</a:t>
                      </a:r>
                    </a:p>
                  </a:txBody>
                  <a:tcPr anchor="ctr">
                    <a:noFill/>
                  </a:tcPr>
                </a:tc>
                <a:extLst>
                  <a:ext uri="{0D108BD9-81ED-4DB2-BD59-A6C34878D82A}">
                    <a16:rowId xmlns:a16="http://schemas.microsoft.com/office/drawing/2014/main" xmlns="" val="10005"/>
                  </a:ext>
                </a:extLst>
              </a:tr>
              <a:tr h="369792">
                <a:tc>
                  <a:txBody>
                    <a:bodyPr/>
                    <a:lstStyle/>
                    <a:p>
                      <a:pPr algn="ctr"/>
                      <a:r>
                        <a:rPr lang="nn-NO" sz="1400" i="1" dirty="0">
                          <a:solidFill>
                            <a:schemeClr val="tx1"/>
                          </a:solidFill>
                          <a:effectLst/>
                          <a:latin typeface="Arial" panose="020B0604020202020204" pitchFamily="34" charset="0"/>
                          <a:cs typeface="Arial" panose="020B0604020202020204" pitchFamily="34" charset="0"/>
                        </a:rPr>
                        <a:t>20</a:t>
                      </a:r>
                    </a:p>
                  </a:txBody>
                  <a:tcPr anchor="ctr">
                    <a:noFill/>
                  </a:tcPr>
                </a:tc>
                <a:tc>
                  <a:txBody>
                    <a:bodyPr/>
                    <a:lstStyle/>
                    <a:p>
                      <a:pPr algn="ctr"/>
                      <a:r>
                        <a:rPr lang="nn-NO" sz="1400" b="1" dirty="0">
                          <a:solidFill>
                            <a:srgbClr val="FF0000"/>
                          </a:solidFill>
                          <a:effectLst/>
                          <a:latin typeface="Arial" panose="020B0604020202020204" pitchFamily="34" charset="0"/>
                          <a:cs typeface="Arial" panose="020B0604020202020204" pitchFamily="34" charset="0"/>
                        </a:rPr>
                        <a:t>17</a:t>
                      </a:r>
                      <a:endParaRPr lang="nn-NO" sz="1400" dirty="0">
                        <a:solidFill>
                          <a:srgbClr val="FF0000"/>
                        </a:solidFill>
                        <a:effectLst/>
                        <a:latin typeface="Arial" panose="020B0604020202020204" pitchFamily="34" charset="0"/>
                        <a:cs typeface="Arial" panose="020B0604020202020204" pitchFamily="34" charset="0"/>
                      </a:endParaRP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18</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19</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20</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21</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22</a:t>
                      </a:r>
                    </a:p>
                  </a:txBody>
                  <a:tcPr anchor="ctr">
                    <a:noFill/>
                  </a:tcPr>
                </a:tc>
                <a:tc>
                  <a:txBody>
                    <a:bodyPr/>
                    <a:lstStyle/>
                    <a:p>
                      <a:pPr algn="ctr"/>
                      <a:r>
                        <a:rPr lang="nn-NO" sz="1400" b="1" dirty="0">
                          <a:solidFill>
                            <a:srgbClr val="FF0000"/>
                          </a:solidFill>
                          <a:effectLst/>
                          <a:latin typeface="Arial" panose="020B0604020202020204" pitchFamily="34" charset="0"/>
                          <a:cs typeface="Arial" panose="020B0604020202020204" pitchFamily="34" charset="0"/>
                        </a:rPr>
                        <a:t>23</a:t>
                      </a:r>
                      <a:endParaRPr lang="nn-NO" sz="1400" dirty="0">
                        <a:solidFill>
                          <a:srgbClr val="FF0000"/>
                        </a:solidFill>
                        <a:effectLst/>
                        <a:latin typeface="Arial" panose="020B0604020202020204" pitchFamily="34" charset="0"/>
                        <a:cs typeface="Arial" panose="020B0604020202020204" pitchFamily="34" charset="0"/>
                      </a:endParaRPr>
                    </a:p>
                  </a:txBody>
                  <a:tcPr anchor="ctr">
                    <a:noFill/>
                  </a:tcPr>
                </a:tc>
                <a:extLst>
                  <a:ext uri="{0D108BD9-81ED-4DB2-BD59-A6C34878D82A}">
                    <a16:rowId xmlns:a16="http://schemas.microsoft.com/office/drawing/2014/main" xmlns="" val="10002"/>
                  </a:ext>
                </a:extLst>
              </a:tr>
              <a:tr h="408657">
                <a:tc>
                  <a:txBody>
                    <a:bodyPr/>
                    <a:lstStyle/>
                    <a:p>
                      <a:pPr algn="ctr"/>
                      <a:r>
                        <a:rPr lang="nn-NO" sz="1400" i="1" dirty="0">
                          <a:solidFill>
                            <a:schemeClr val="tx1"/>
                          </a:solidFill>
                          <a:effectLst/>
                          <a:latin typeface="Arial" panose="020B0604020202020204" pitchFamily="34" charset="0"/>
                          <a:cs typeface="Arial" panose="020B0604020202020204" pitchFamily="34" charset="0"/>
                        </a:rPr>
                        <a:t>21</a:t>
                      </a:r>
                    </a:p>
                  </a:txBody>
                  <a:tcPr anchor="ctr">
                    <a:noFill/>
                  </a:tcPr>
                </a:tc>
                <a:tc>
                  <a:txBody>
                    <a:bodyPr/>
                    <a:lstStyle/>
                    <a:p>
                      <a:pPr algn="ctr"/>
                      <a:r>
                        <a:rPr lang="nn-NO" sz="1400" b="1" dirty="0">
                          <a:solidFill>
                            <a:srgbClr val="FF0000"/>
                          </a:solidFill>
                          <a:effectLst/>
                          <a:latin typeface="Arial" panose="020B0604020202020204" pitchFamily="34" charset="0"/>
                          <a:cs typeface="Arial" panose="020B0604020202020204" pitchFamily="34" charset="0"/>
                        </a:rPr>
                        <a:t>24</a:t>
                      </a:r>
                      <a:endParaRPr lang="nn-NO" sz="1400" dirty="0">
                        <a:solidFill>
                          <a:srgbClr val="FF0000"/>
                        </a:solidFill>
                        <a:effectLst/>
                        <a:latin typeface="Arial" panose="020B0604020202020204" pitchFamily="34" charset="0"/>
                        <a:cs typeface="Arial" panose="020B0604020202020204" pitchFamily="34" charset="0"/>
                      </a:endParaRP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25</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26</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27</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28</a:t>
                      </a:r>
                    </a:p>
                  </a:txBody>
                  <a:tcPr anchor="ctr">
                    <a:noFill/>
                  </a:tcPr>
                </a:tc>
                <a:tc>
                  <a:txBody>
                    <a:bodyPr/>
                    <a:lstStyle/>
                    <a:p>
                      <a:pPr algn="ctr"/>
                      <a:r>
                        <a:rPr lang="nn-NO" sz="1400">
                          <a:effectLst/>
                          <a:latin typeface="Arial" panose="020B0604020202020204" pitchFamily="34" charset="0"/>
                          <a:cs typeface="Arial" panose="020B0604020202020204" pitchFamily="34" charset="0"/>
                        </a:rPr>
                        <a:t>29</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30</a:t>
                      </a:r>
                    </a:p>
                  </a:txBody>
                  <a:tcPr anchor="ctr">
                    <a:noFill/>
                  </a:tcPr>
                </a:tc>
                <a:extLst>
                  <a:ext uri="{0D108BD9-81ED-4DB2-BD59-A6C34878D82A}">
                    <a16:rowId xmlns:a16="http://schemas.microsoft.com/office/drawing/2014/main" xmlns="" val="10003"/>
                  </a:ext>
                </a:extLst>
              </a:tr>
              <a:tr h="416588">
                <a:tc>
                  <a:txBody>
                    <a:bodyPr/>
                    <a:lstStyle/>
                    <a:p>
                      <a:pPr algn="ctr"/>
                      <a:r>
                        <a:rPr lang="nn-NO" sz="1400" i="1" dirty="0" smtClean="0">
                          <a:solidFill>
                            <a:schemeClr val="tx1"/>
                          </a:solidFill>
                          <a:effectLst/>
                          <a:latin typeface="Arial" panose="020B0604020202020204" pitchFamily="34" charset="0"/>
                          <a:cs typeface="Arial" panose="020B0604020202020204" pitchFamily="34" charset="0"/>
                        </a:rPr>
                        <a:t>22</a:t>
                      </a:r>
                      <a:endParaRPr lang="nn-NO" sz="1400" i="1" dirty="0">
                        <a:solidFill>
                          <a:schemeClr val="tx1"/>
                        </a:solidFill>
                        <a:effectLst/>
                        <a:latin typeface="Arial" panose="020B0604020202020204" pitchFamily="34" charset="0"/>
                        <a:cs typeface="Arial" panose="020B0604020202020204" pitchFamily="34" charset="0"/>
                      </a:endParaRPr>
                    </a:p>
                  </a:txBody>
                  <a:tcPr anchor="ctr">
                    <a:noFill/>
                  </a:tcPr>
                </a:tc>
                <a:tc>
                  <a:txBody>
                    <a:bodyPr/>
                    <a:lstStyle/>
                    <a:p>
                      <a:pPr algn="ctr"/>
                      <a:r>
                        <a:rPr lang="nn-NO" sz="1400" dirty="0" smtClean="0">
                          <a:effectLst/>
                          <a:latin typeface="Arial" panose="020B0604020202020204" pitchFamily="34" charset="0"/>
                          <a:cs typeface="Arial" panose="020B0604020202020204" pitchFamily="34" charset="0"/>
                        </a:rPr>
                        <a:t>31</a:t>
                      </a:r>
                      <a:endParaRPr lang="nn-NO" sz="1400" dirty="0">
                        <a:effectLst/>
                        <a:latin typeface="Arial" panose="020B0604020202020204" pitchFamily="34" charset="0"/>
                        <a:cs typeface="Arial" panose="020B0604020202020204" pitchFamily="34" charset="0"/>
                      </a:endParaRPr>
                    </a:p>
                  </a:txBody>
                  <a:tcPr anchor="ctr">
                    <a:noFill/>
                  </a:tcPr>
                </a:tc>
                <a:tc>
                  <a:txBody>
                    <a:bodyPr/>
                    <a:lstStyle/>
                    <a:p>
                      <a:endParaRPr lang="nn-NO" sz="1400" dirty="0">
                        <a:latin typeface="Arial" panose="020B0604020202020204" pitchFamily="34" charset="0"/>
                        <a:cs typeface="Arial" panose="020B0604020202020204" pitchFamily="34" charset="0"/>
                      </a:endParaRPr>
                    </a:p>
                  </a:txBody>
                  <a:tcPr>
                    <a:noFill/>
                  </a:tcPr>
                </a:tc>
                <a:tc>
                  <a:txBody>
                    <a:bodyPr/>
                    <a:lstStyle/>
                    <a:p>
                      <a:endParaRPr lang="nn-NO" sz="1400" dirty="0">
                        <a:latin typeface="Arial" panose="020B0604020202020204" pitchFamily="34" charset="0"/>
                        <a:cs typeface="Arial" panose="020B0604020202020204" pitchFamily="34" charset="0"/>
                      </a:endParaRPr>
                    </a:p>
                  </a:txBody>
                  <a:tcPr>
                    <a:noFill/>
                  </a:tcPr>
                </a:tc>
                <a:tc>
                  <a:txBody>
                    <a:bodyPr/>
                    <a:lstStyle/>
                    <a:p>
                      <a:endParaRPr lang="nn-NO" sz="1400" dirty="0">
                        <a:latin typeface="Arial" panose="020B0604020202020204" pitchFamily="34" charset="0"/>
                        <a:cs typeface="Arial" panose="020B0604020202020204" pitchFamily="34" charset="0"/>
                      </a:endParaRPr>
                    </a:p>
                  </a:txBody>
                  <a:tcPr>
                    <a:noFill/>
                  </a:tcPr>
                </a:tc>
                <a:tc>
                  <a:txBody>
                    <a:bodyPr/>
                    <a:lstStyle/>
                    <a:p>
                      <a:endParaRPr lang="nn-NO" sz="1400" dirty="0">
                        <a:latin typeface="Arial" panose="020B0604020202020204" pitchFamily="34" charset="0"/>
                        <a:cs typeface="Arial" panose="020B0604020202020204" pitchFamily="34" charset="0"/>
                      </a:endParaRPr>
                    </a:p>
                  </a:txBody>
                  <a:tcPr>
                    <a:noFill/>
                  </a:tcPr>
                </a:tc>
                <a:tc>
                  <a:txBody>
                    <a:bodyPr/>
                    <a:lstStyle/>
                    <a:p>
                      <a:endParaRPr lang="nn-NO" sz="1400" dirty="0">
                        <a:latin typeface="Arial" panose="020B0604020202020204" pitchFamily="34" charset="0"/>
                        <a:cs typeface="Arial" panose="020B0604020202020204" pitchFamily="34" charset="0"/>
                      </a:endParaRPr>
                    </a:p>
                  </a:txBody>
                  <a:tcPr>
                    <a:noFill/>
                  </a:tcPr>
                </a:tc>
                <a:tc>
                  <a:txBody>
                    <a:bodyPr/>
                    <a:lstStyle/>
                    <a:p>
                      <a:endParaRPr lang="nn-NO" sz="140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xmlns="" val="10004"/>
                  </a:ext>
                </a:extLst>
              </a:tr>
            </a:tbl>
          </a:graphicData>
        </a:graphic>
      </p:graphicFrame>
      <p:sp>
        <p:nvSpPr>
          <p:cNvPr id="63566" name="Plassholder for lysbildenummer 1"/>
          <p:cNvSpPr>
            <a:spLocks noGrp="1"/>
          </p:cNvSpPr>
          <p:nvPr>
            <p:ph type="sldNum" sz="quarter" idx="12"/>
          </p:nvPr>
        </p:nvSpPr>
        <p:spPr bwMode="auto">
          <a:xfrm>
            <a:off x="8316913" y="6308725"/>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1605CBF6-79B0-4704-B58D-8C30FFBC0494}" type="slidenum">
              <a:rPr lang="nn-NO" altLang="nb-NO">
                <a:solidFill>
                  <a:schemeClr val="tx2"/>
                </a:solidFill>
                <a:latin typeface="Arial" charset="0"/>
              </a:rPr>
              <a:pPr>
                <a:spcBef>
                  <a:spcPct val="0"/>
                </a:spcBef>
                <a:spcAft>
                  <a:spcPct val="0"/>
                </a:spcAft>
                <a:buClrTx/>
                <a:buFontTx/>
                <a:buNone/>
              </a:pPr>
              <a:t>34</a:t>
            </a:fld>
            <a:endParaRPr lang="nn-NO" altLang="nb-NO" dirty="0">
              <a:solidFill>
                <a:schemeClr val="tx2"/>
              </a:solidFill>
              <a:latin typeface="Arial" charset="0"/>
            </a:endParaRPr>
          </a:p>
        </p:txBody>
      </p:sp>
      <p:sp>
        <p:nvSpPr>
          <p:cNvPr id="63569" name="TekstSylinder 5"/>
          <p:cNvSpPr txBox="1">
            <a:spLocks noChangeArrowheads="1"/>
          </p:cNvSpPr>
          <p:nvPr/>
        </p:nvSpPr>
        <p:spPr bwMode="auto">
          <a:xfrm>
            <a:off x="282168" y="579728"/>
            <a:ext cx="4201274"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defRPr/>
            </a:pPr>
            <a:r>
              <a:rPr lang="nn-NO" altLang="nb-NO" sz="1600" b="1" dirty="0" smtClean="0">
                <a:latin typeface="Arial" charset="0"/>
              </a:rPr>
              <a:t>Tema: landet vårt vaknar.</a:t>
            </a:r>
          </a:p>
          <a:p>
            <a:pPr eaLnBrk="1" hangingPunct="1">
              <a:spcBef>
                <a:spcPct val="0"/>
              </a:spcBef>
              <a:spcAft>
                <a:spcPct val="0"/>
              </a:spcAft>
              <a:buClrTx/>
              <a:buFontTx/>
              <a:buNone/>
              <a:defRPr/>
            </a:pPr>
            <a:endParaRPr lang="nn-NO" altLang="nb-NO" sz="800" b="1" dirty="0" smtClean="0">
              <a:latin typeface="Arial" charset="0"/>
            </a:endParaRPr>
          </a:p>
          <a:p>
            <a:pPr eaLnBrk="1" hangingPunct="1">
              <a:spcBef>
                <a:spcPct val="0"/>
              </a:spcBef>
              <a:spcAft>
                <a:spcPct val="0"/>
              </a:spcAft>
              <a:buClrTx/>
              <a:buNone/>
              <a:defRPr/>
            </a:pPr>
            <a:r>
              <a:rPr lang="nn-NO" altLang="nb-NO" sz="1400" b="1" dirty="0" smtClean="0">
                <a:latin typeface="Arial" charset="0"/>
              </a:rPr>
              <a:t>Mål for Perioden: </a:t>
            </a:r>
          </a:p>
          <a:p>
            <a:pPr marL="144000" indent="-144000" eaLnBrk="1" hangingPunct="1">
              <a:spcBef>
                <a:spcPct val="0"/>
              </a:spcBef>
              <a:spcAft>
                <a:spcPct val="0"/>
              </a:spcAft>
              <a:buClrTx/>
              <a:buFont typeface="Arial" panose="020B0604020202020204" pitchFamily="34" charset="0"/>
              <a:buChar char="•"/>
              <a:defRPr/>
            </a:pPr>
            <a:r>
              <a:rPr lang="nb-NO" sz="1200" dirty="0" err="1" smtClean="0">
                <a:latin typeface="Arial" panose="020B0604020202020204" pitchFamily="34" charset="0"/>
                <a:cs typeface="Arial" panose="020B0604020202020204" pitchFamily="34" charset="0"/>
              </a:rPr>
              <a:t>Borna</a:t>
            </a:r>
            <a:r>
              <a:rPr lang="nb-NO" sz="1200" dirty="0" smtClean="0">
                <a:latin typeface="Arial" panose="020B0604020202020204" pitchFamily="34" charset="0"/>
                <a:cs typeface="Arial" panose="020B0604020202020204" pitchFamily="34" charset="0"/>
              </a:rPr>
              <a:t> får kjennskap til </a:t>
            </a:r>
            <a:r>
              <a:rPr lang="nb-NO" sz="1200" dirty="0" err="1" smtClean="0">
                <a:latin typeface="Arial" panose="020B0604020202020204" pitchFamily="34" charset="0"/>
                <a:cs typeface="Arial" panose="020B0604020202020204" pitchFamily="34" charset="0"/>
              </a:rPr>
              <a:t>kvifor</a:t>
            </a:r>
            <a:r>
              <a:rPr lang="nb-NO" sz="1200" dirty="0" smtClean="0">
                <a:latin typeface="Arial" panose="020B0604020202020204" pitchFamily="34" charset="0"/>
                <a:cs typeface="Arial" panose="020B0604020202020204" pitchFamily="34" charset="0"/>
              </a:rPr>
              <a:t> vi </a:t>
            </a:r>
            <a:r>
              <a:rPr lang="nb-NO" sz="1200" dirty="0" err="1" smtClean="0">
                <a:latin typeface="Arial" panose="020B0604020202020204" pitchFamily="34" charset="0"/>
                <a:cs typeface="Arial" panose="020B0604020202020204" pitchFamily="34" charset="0"/>
              </a:rPr>
              <a:t>feirar</a:t>
            </a:r>
            <a:r>
              <a:rPr lang="nb-NO" sz="1200" dirty="0" smtClean="0">
                <a:latin typeface="Arial" panose="020B0604020202020204" pitchFamily="34" charset="0"/>
                <a:cs typeface="Arial" panose="020B0604020202020204" pitchFamily="34" charset="0"/>
              </a:rPr>
              <a:t> 17 mai.</a:t>
            </a:r>
          </a:p>
          <a:p>
            <a:pPr marL="144000" indent="-144000" eaLnBrk="1" hangingPunct="1">
              <a:spcBef>
                <a:spcPct val="0"/>
              </a:spcBef>
              <a:spcAft>
                <a:spcPct val="0"/>
              </a:spcAft>
              <a:buClrTx/>
              <a:buFont typeface="Arial" panose="020B0604020202020204" pitchFamily="34" charset="0"/>
              <a:buChar char="•"/>
              <a:defRPr/>
            </a:pPr>
            <a:r>
              <a:rPr lang="nb-NO" sz="1200" dirty="0" smtClean="0">
                <a:latin typeface="Arial" panose="020B0604020202020204" pitchFamily="34" charset="0"/>
                <a:cs typeface="Arial" panose="020B0604020202020204" pitchFamily="34" charset="0"/>
              </a:rPr>
              <a:t>Fokus </a:t>
            </a:r>
            <a:r>
              <a:rPr lang="nb-NO" sz="1200" dirty="0">
                <a:latin typeface="Arial" panose="020B0604020202020204" pitchFamily="34" charset="0"/>
                <a:cs typeface="Arial" panose="020B0604020202020204" pitchFamily="34" charset="0"/>
              </a:rPr>
              <a:t>på </a:t>
            </a:r>
            <a:r>
              <a:rPr lang="nb-NO" sz="1200" dirty="0" err="1">
                <a:latin typeface="Arial" panose="020B0604020202020204" pitchFamily="34" charset="0"/>
                <a:cs typeface="Arial" panose="020B0604020202020204" pitchFamily="34" charset="0"/>
              </a:rPr>
              <a:t>fargar</a:t>
            </a:r>
            <a:r>
              <a:rPr lang="nb-NO" sz="1200" dirty="0">
                <a:latin typeface="Arial" panose="020B0604020202020204" pitchFamily="34" charset="0"/>
                <a:cs typeface="Arial" panose="020B0604020202020204" pitchFamily="34" charset="0"/>
              </a:rPr>
              <a:t> og </a:t>
            </a:r>
            <a:r>
              <a:rPr lang="nb-NO" sz="1200" dirty="0" smtClean="0">
                <a:latin typeface="Arial" panose="020B0604020202020204" pitchFamily="34" charset="0"/>
                <a:cs typeface="Arial" panose="020B0604020202020204" pitchFamily="34" charset="0"/>
              </a:rPr>
              <a:t>former.</a:t>
            </a:r>
          </a:p>
          <a:p>
            <a:pPr marL="144000" indent="-144000" eaLnBrk="1" hangingPunct="1">
              <a:spcBef>
                <a:spcPct val="0"/>
              </a:spcBef>
              <a:spcAft>
                <a:spcPct val="0"/>
              </a:spcAft>
              <a:buClrTx/>
              <a:buFont typeface="Arial" panose="020B0604020202020204" pitchFamily="34" charset="0"/>
              <a:buChar char="•"/>
              <a:defRPr/>
            </a:pPr>
            <a:r>
              <a:rPr lang="nb-NO" sz="1200" dirty="0" smtClean="0">
                <a:latin typeface="Arial" panose="020B0604020202020204" pitchFamily="34" charset="0"/>
                <a:cs typeface="Arial" panose="020B0604020202020204" pitchFamily="34" charset="0"/>
              </a:rPr>
              <a:t>Bli kjent med lokal historie og </a:t>
            </a:r>
            <a:r>
              <a:rPr lang="nb-NO" sz="1200" dirty="0" err="1" smtClean="0">
                <a:latin typeface="Arial" panose="020B0604020202020204" pitchFamily="34" charset="0"/>
                <a:cs typeface="Arial" panose="020B0604020202020204" pitchFamily="34" charset="0"/>
              </a:rPr>
              <a:t>tradisjonar</a:t>
            </a:r>
            <a:r>
              <a:rPr lang="nb-NO" sz="1200" dirty="0" smtClean="0">
                <a:latin typeface="Arial" panose="020B0604020202020204" pitchFamily="34" charset="0"/>
                <a:cs typeface="Arial" panose="020B0604020202020204" pitchFamily="34" charset="0"/>
              </a:rPr>
              <a:t>.</a:t>
            </a:r>
          </a:p>
          <a:p>
            <a:pPr marL="144000" indent="-144000" eaLnBrk="1" hangingPunct="1">
              <a:spcBef>
                <a:spcPct val="0"/>
              </a:spcBef>
              <a:spcAft>
                <a:spcPct val="0"/>
              </a:spcAft>
              <a:buClrTx/>
              <a:buFont typeface="Arial" panose="020B0604020202020204" pitchFamily="34" charset="0"/>
              <a:buChar char="•"/>
              <a:defRPr/>
            </a:pPr>
            <a:r>
              <a:rPr lang="nb-NO" sz="1200" dirty="0" smtClean="0">
                <a:latin typeface="Arial" panose="020B0604020202020204" pitchFamily="34" charset="0"/>
                <a:cs typeface="Arial" panose="020B0604020202020204" pitchFamily="34" charset="0"/>
              </a:rPr>
              <a:t>Blir oppmuntra til å medvirke i eigen </a:t>
            </a:r>
            <a:r>
              <a:rPr lang="nb-NO" sz="1200" dirty="0" err="1" smtClean="0">
                <a:latin typeface="Arial" panose="020B0604020202020204" pitchFamily="34" charset="0"/>
                <a:cs typeface="Arial" panose="020B0604020202020204" pitchFamily="34" charset="0"/>
              </a:rPr>
              <a:t>kvardag</a:t>
            </a:r>
            <a:r>
              <a:rPr lang="nb-NO" sz="1200" dirty="0" smtClean="0">
                <a:latin typeface="Arial" panose="020B0604020202020204" pitchFamily="34" charset="0"/>
                <a:cs typeface="Arial" panose="020B0604020202020204" pitchFamily="34" charset="0"/>
              </a:rPr>
              <a:t> og utvikle forståing for samfunnsdeltaking.</a:t>
            </a:r>
          </a:p>
          <a:p>
            <a:pPr marL="144000" indent="-144000" eaLnBrk="1" hangingPunct="1">
              <a:spcBef>
                <a:spcPct val="0"/>
              </a:spcBef>
              <a:spcAft>
                <a:spcPct val="0"/>
              </a:spcAft>
              <a:buClrTx/>
              <a:buFont typeface="Arial" panose="020B0604020202020204" pitchFamily="34" charset="0"/>
              <a:buChar char="•"/>
              <a:defRPr/>
            </a:pPr>
            <a:r>
              <a:rPr lang="nb-NO" sz="1200" dirty="0" smtClean="0">
                <a:latin typeface="Arial" panose="020B0604020202020204" pitchFamily="34" charset="0"/>
                <a:cs typeface="Arial" panose="020B0604020202020204" pitchFamily="34" charset="0"/>
              </a:rPr>
              <a:t>Barna opplever kjensla av fellesskap og å høyre til.</a:t>
            </a:r>
          </a:p>
          <a:p>
            <a:pPr marL="144000" indent="-144000" eaLnBrk="1" hangingPunct="1">
              <a:spcBef>
                <a:spcPct val="0"/>
              </a:spcBef>
              <a:spcAft>
                <a:spcPct val="0"/>
              </a:spcAft>
              <a:buClrTx/>
              <a:buFont typeface="Arial" panose="020B0604020202020204" pitchFamily="34" charset="0"/>
              <a:buChar char="•"/>
              <a:defRPr/>
            </a:pPr>
            <a:r>
              <a:rPr lang="nb-NO" sz="1200" dirty="0" smtClean="0">
                <a:latin typeface="Arial" panose="020B0604020202020204" pitchFamily="34" charset="0"/>
                <a:cs typeface="Arial" panose="020B0604020202020204" pitchFamily="34" charset="0"/>
              </a:rPr>
              <a:t>Vi finn ut kva som </a:t>
            </a:r>
            <a:r>
              <a:rPr lang="nb-NO" sz="1200" dirty="0" err="1" smtClean="0">
                <a:latin typeface="Arial" panose="020B0604020202020204" pitchFamily="34" charset="0"/>
                <a:cs typeface="Arial" panose="020B0604020202020204" pitchFamily="34" charset="0"/>
              </a:rPr>
              <a:t>vaknar</a:t>
            </a:r>
            <a:r>
              <a:rPr lang="nb-NO" sz="1200" dirty="0" smtClean="0">
                <a:latin typeface="Arial" panose="020B0604020202020204" pitchFamily="34" charset="0"/>
                <a:cs typeface="Arial" panose="020B0604020202020204" pitchFamily="34" charset="0"/>
              </a:rPr>
              <a:t> i naturen.</a:t>
            </a:r>
          </a:p>
          <a:p>
            <a:pPr eaLnBrk="1" hangingPunct="1">
              <a:spcBef>
                <a:spcPct val="0"/>
              </a:spcBef>
              <a:spcAft>
                <a:spcPct val="0"/>
              </a:spcAft>
              <a:buClrTx/>
              <a:buFontTx/>
              <a:buNone/>
              <a:defRPr/>
            </a:pPr>
            <a:endParaRPr lang="nn-NO" altLang="nb-NO" sz="1400" b="1" dirty="0">
              <a:latin typeface="Arial" charset="0"/>
            </a:endParaRPr>
          </a:p>
          <a:p>
            <a:pPr eaLnBrk="1" hangingPunct="1">
              <a:spcBef>
                <a:spcPct val="0"/>
              </a:spcBef>
              <a:spcAft>
                <a:spcPct val="0"/>
              </a:spcAft>
              <a:buClrTx/>
              <a:buFontTx/>
              <a:buNone/>
              <a:defRPr/>
            </a:pPr>
            <a:r>
              <a:rPr lang="nn-NO" altLang="nb-NO" sz="1400" b="1" u="sng" dirty="0" smtClean="0">
                <a:latin typeface="Arial" charset="0"/>
              </a:rPr>
              <a:t>Slik jobbar vi på Nøtteliten</a:t>
            </a:r>
          </a:p>
          <a:p>
            <a:pPr marL="144000" indent="-144000" eaLnBrk="1" hangingPunct="1">
              <a:spcBef>
                <a:spcPct val="0"/>
              </a:spcBef>
              <a:spcAft>
                <a:spcPct val="0"/>
              </a:spcAft>
              <a:buClrTx/>
              <a:buFont typeface="Arial" panose="020B0604020202020204" pitchFamily="34" charset="0"/>
              <a:buChar char="•"/>
              <a:defRPr/>
            </a:pPr>
            <a:r>
              <a:rPr lang="nn-NO" altLang="nb-NO" sz="1200" dirty="0">
                <a:latin typeface="Arial" charset="0"/>
              </a:rPr>
              <a:t>Vi lagar </a:t>
            </a:r>
            <a:r>
              <a:rPr lang="nn-NO" altLang="nb-NO" sz="1200" dirty="0" smtClean="0">
                <a:latin typeface="Arial" charset="0"/>
              </a:rPr>
              <a:t>flagg.</a:t>
            </a:r>
            <a:endParaRPr lang="nn-NO" altLang="nb-NO" sz="1200" dirty="0">
              <a:latin typeface="Arial" charset="0"/>
            </a:endParaRPr>
          </a:p>
          <a:p>
            <a:pPr marL="144000" indent="-144000" eaLnBrk="1" hangingPunct="1">
              <a:spcBef>
                <a:spcPct val="0"/>
              </a:spcBef>
              <a:spcAft>
                <a:spcPct val="0"/>
              </a:spcAft>
              <a:buClrTx/>
              <a:buFont typeface="Arial" panose="020B0604020202020204" pitchFamily="34" charset="0"/>
              <a:buChar char="•"/>
              <a:defRPr/>
            </a:pPr>
            <a:r>
              <a:rPr lang="nn-NO" altLang="nb-NO" sz="1200" dirty="0" smtClean="0">
                <a:latin typeface="Arial" charset="0"/>
              </a:rPr>
              <a:t>Vi </a:t>
            </a:r>
            <a:r>
              <a:rPr lang="nn-NO" altLang="nb-NO" sz="1200" dirty="0">
                <a:latin typeface="Arial" charset="0"/>
              </a:rPr>
              <a:t>leitar etter fargar og blomar i </a:t>
            </a:r>
            <a:r>
              <a:rPr lang="nn-NO" altLang="nb-NO" sz="1200" dirty="0" smtClean="0">
                <a:latin typeface="Arial" charset="0"/>
              </a:rPr>
              <a:t>naturen.</a:t>
            </a:r>
          </a:p>
          <a:p>
            <a:pPr marL="144000" indent="-144000" eaLnBrk="1" hangingPunct="1">
              <a:spcBef>
                <a:spcPct val="0"/>
              </a:spcBef>
              <a:spcAft>
                <a:spcPct val="0"/>
              </a:spcAft>
              <a:buClrTx/>
              <a:buFont typeface="Arial" panose="020B0604020202020204" pitchFamily="34" charset="0"/>
              <a:buChar char="•"/>
              <a:defRPr/>
            </a:pPr>
            <a:r>
              <a:rPr lang="nn-NO" altLang="nb-NO" sz="1200" dirty="0" smtClean="0">
                <a:latin typeface="Arial" charset="0"/>
              </a:rPr>
              <a:t>Vi jobbar med frå jord til bord.</a:t>
            </a:r>
          </a:p>
          <a:p>
            <a:pPr eaLnBrk="1" hangingPunct="1">
              <a:spcBef>
                <a:spcPct val="0"/>
              </a:spcBef>
              <a:spcAft>
                <a:spcPct val="0"/>
              </a:spcAft>
              <a:buClrTx/>
              <a:buFontTx/>
              <a:buNone/>
              <a:defRPr/>
            </a:pPr>
            <a:endParaRPr lang="nn-NO" altLang="nb-NO" sz="1400" b="1" dirty="0">
              <a:latin typeface="Arial" charset="0"/>
            </a:endParaRPr>
          </a:p>
          <a:p>
            <a:pPr eaLnBrk="1" hangingPunct="1">
              <a:spcBef>
                <a:spcPct val="0"/>
              </a:spcBef>
              <a:spcAft>
                <a:spcPct val="0"/>
              </a:spcAft>
              <a:buClrTx/>
              <a:buFontTx/>
              <a:buNone/>
              <a:defRPr/>
            </a:pPr>
            <a:r>
              <a:rPr lang="nn-NO" altLang="nb-NO" sz="1400" b="1" u="sng" dirty="0" smtClean="0">
                <a:latin typeface="Arial" charset="0"/>
              </a:rPr>
              <a:t>Slik Jobbar vi på Blåmann:</a:t>
            </a:r>
          </a:p>
          <a:p>
            <a:pPr eaLnBrk="1" hangingPunct="1">
              <a:spcBef>
                <a:spcPct val="0"/>
              </a:spcBef>
              <a:spcAft>
                <a:spcPct val="0"/>
              </a:spcAft>
              <a:buClrTx/>
              <a:buNone/>
              <a:defRPr/>
            </a:pPr>
            <a:endParaRPr lang="nn-NO" altLang="nb-NO" sz="800" dirty="0" smtClean="0">
              <a:latin typeface="Arial" charset="0"/>
            </a:endParaRPr>
          </a:p>
          <a:p>
            <a:pPr marL="171450" indent="-171450" eaLnBrk="1" hangingPunct="1">
              <a:spcBef>
                <a:spcPct val="0"/>
              </a:spcBef>
              <a:spcAft>
                <a:spcPct val="0"/>
              </a:spcAft>
              <a:buClrTx/>
              <a:buFont typeface="Arial" panose="020B0604020202020204" pitchFamily="34" charset="0"/>
              <a:buChar char="•"/>
              <a:defRPr/>
            </a:pPr>
            <a:r>
              <a:rPr lang="nn-NO" altLang="nb-NO" sz="1200" dirty="0" smtClean="0">
                <a:latin typeface="Arial" charset="0"/>
              </a:rPr>
              <a:t>Vi lærer om og ser på fuglar.  t.d. kva er ein trekkfugl</a:t>
            </a:r>
            <a:r>
              <a:rPr lang="nb-NO" altLang="nb-NO" sz="1200" dirty="0">
                <a:latin typeface="Arial" panose="020B0604020202020204" pitchFamily="34" charset="0"/>
                <a:cs typeface="Arial" panose="020B0604020202020204" pitchFamily="34" charset="0"/>
              </a:rPr>
              <a:t>.</a:t>
            </a:r>
            <a:endParaRPr lang="nb-NO" sz="1200" dirty="0">
              <a:latin typeface="Arial" panose="020B0604020202020204" pitchFamily="34" charset="0"/>
              <a:cs typeface="Arial" panose="020B0604020202020204" pitchFamily="34" charset="0"/>
            </a:endParaRPr>
          </a:p>
          <a:p>
            <a:pPr marL="171450" indent="-171450" eaLnBrk="1" hangingPunct="1">
              <a:spcBef>
                <a:spcPct val="0"/>
              </a:spcBef>
              <a:spcAft>
                <a:spcPct val="0"/>
              </a:spcAft>
              <a:buClrTx/>
              <a:buFont typeface="Arial" panose="020B0604020202020204" pitchFamily="34" charset="0"/>
              <a:buChar char="•"/>
              <a:defRPr/>
            </a:pPr>
            <a:r>
              <a:rPr lang="nn-NO" altLang="nb-NO" sz="1200" dirty="0" smtClean="0">
                <a:latin typeface="Arial" charset="0"/>
              </a:rPr>
              <a:t>Bruke litteratur tilpassa tema.</a:t>
            </a:r>
          </a:p>
          <a:p>
            <a:pPr marL="171450" indent="-171450" eaLnBrk="1" hangingPunct="1">
              <a:spcBef>
                <a:spcPct val="0"/>
              </a:spcBef>
              <a:spcAft>
                <a:spcPct val="0"/>
              </a:spcAft>
              <a:buClrTx/>
              <a:buFont typeface="Arial" panose="020B0604020202020204" pitchFamily="34" charset="0"/>
              <a:buChar char="•"/>
              <a:defRPr/>
            </a:pPr>
            <a:r>
              <a:rPr lang="nn-NO" altLang="nb-NO" sz="1200" dirty="0" smtClean="0">
                <a:latin typeface="Arial" charset="0"/>
              </a:rPr>
              <a:t>Vi jobbar med «frå jord </a:t>
            </a:r>
            <a:r>
              <a:rPr lang="nn-NO" altLang="nb-NO" sz="1200" dirty="0" err="1" smtClean="0">
                <a:latin typeface="Arial" charset="0"/>
              </a:rPr>
              <a:t>tll</a:t>
            </a:r>
            <a:r>
              <a:rPr lang="nn-NO" altLang="nb-NO" sz="1200" dirty="0" smtClean="0">
                <a:latin typeface="Arial" charset="0"/>
              </a:rPr>
              <a:t> bord».</a:t>
            </a:r>
          </a:p>
          <a:p>
            <a:pPr marL="171450" indent="-171450" eaLnBrk="1" hangingPunct="1">
              <a:spcBef>
                <a:spcPct val="0"/>
              </a:spcBef>
              <a:spcAft>
                <a:spcPct val="0"/>
              </a:spcAft>
              <a:buClrTx/>
              <a:buFont typeface="Arial" panose="020B0604020202020204" pitchFamily="34" charset="0"/>
              <a:buChar char="•"/>
              <a:defRPr/>
            </a:pPr>
            <a:r>
              <a:rPr lang="nn-NO" altLang="nb-NO" sz="1200" dirty="0" smtClean="0">
                <a:latin typeface="Arial" charset="0"/>
              </a:rPr>
              <a:t>Barna lærer og erfarer kvifor det er viktig å stelle med det som voksen og gror.</a:t>
            </a:r>
          </a:p>
          <a:p>
            <a:pPr eaLnBrk="1" hangingPunct="1">
              <a:spcBef>
                <a:spcPct val="0"/>
              </a:spcBef>
              <a:spcAft>
                <a:spcPct val="0"/>
              </a:spcAft>
              <a:buClrTx/>
              <a:buNone/>
              <a:defRPr/>
            </a:pPr>
            <a:endParaRPr lang="nn-NO" altLang="nb-NO" sz="1200" dirty="0">
              <a:latin typeface="Arial" charset="0"/>
            </a:endParaRPr>
          </a:p>
          <a:p>
            <a:pPr eaLnBrk="1" hangingPunct="1">
              <a:spcBef>
                <a:spcPct val="0"/>
              </a:spcBef>
              <a:spcAft>
                <a:spcPct val="0"/>
              </a:spcAft>
              <a:buClrTx/>
              <a:buFontTx/>
              <a:buNone/>
              <a:defRPr/>
            </a:pPr>
            <a:r>
              <a:rPr lang="nn-NO" altLang="nb-NO" sz="1400" u="sng" dirty="0" smtClean="0">
                <a:latin typeface="Arial" charset="0"/>
              </a:rPr>
              <a:t>Overgangar</a:t>
            </a:r>
            <a:r>
              <a:rPr lang="nn-NO" altLang="nb-NO" sz="1400" u="sng" dirty="0">
                <a:latin typeface="Arial" charset="0"/>
              </a:rPr>
              <a:t> </a:t>
            </a:r>
            <a:r>
              <a:rPr lang="nn-NO" altLang="nb-NO" sz="1400" u="sng" dirty="0" smtClean="0">
                <a:latin typeface="Arial" charset="0"/>
              </a:rPr>
              <a:t>frå liten til stor avdeling</a:t>
            </a:r>
            <a:endParaRPr lang="nn-NO" altLang="nb-NO" sz="1400" u="sng" dirty="0">
              <a:latin typeface="Arial" charset="0"/>
            </a:endParaRPr>
          </a:p>
          <a:p>
            <a:pPr eaLnBrk="1" hangingPunct="1">
              <a:spcBef>
                <a:spcPct val="0"/>
              </a:spcBef>
              <a:spcAft>
                <a:spcPct val="0"/>
              </a:spcAft>
              <a:buClrTx/>
              <a:buFontTx/>
              <a:buNone/>
              <a:defRPr/>
            </a:pPr>
            <a:r>
              <a:rPr lang="nn-NO" altLang="nb-NO" sz="1200" dirty="0">
                <a:latin typeface="Arial" charset="0"/>
              </a:rPr>
              <a:t>Blåmann får besøk av treåringar frå Nøtteliten, dei vert med på fellesaktivitetar og gjer seg kjent med </a:t>
            </a:r>
            <a:r>
              <a:rPr lang="nn-NO" altLang="nb-NO" sz="1200" dirty="0" smtClean="0">
                <a:latin typeface="Arial" charset="0"/>
              </a:rPr>
              <a:t>avdelinga i tida </a:t>
            </a:r>
            <a:r>
              <a:rPr lang="nn-NO" altLang="nb-NO" sz="1200" dirty="0">
                <a:latin typeface="Arial" charset="0"/>
              </a:rPr>
              <a:t>fram mot nytt </a:t>
            </a:r>
            <a:r>
              <a:rPr lang="nn-NO" altLang="nb-NO" sz="1200" dirty="0" err="1">
                <a:latin typeface="Arial" charset="0"/>
              </a:rPr>
              <a:t>barnehageår</a:t>
            </a:r>
            <a:r>
              <a:rPr lang="nn-NO" altLang="nb-NO" sz="1400" dirty="0" smtClean="0">
                <a:latin typeface="Arial" charset="0"/>
              </a:rPr>
              <a:t>.</a:t>
            </a:r>
          </a:p>
          <a:p>
            <a:pPr eaLnBrk="1" hangingPunct="1">
              <a:spcBef>
                <a:spcPct val="0"/>
              </a:spcBef>
              <a:spcAft>
                <a:spcPct val="0"/>
              </a:spcAft>
              <a:buClrTx/>
              <a:buFontTx/>
              <a:buNone/>
              <a:defRPr/>
            </a:pPr>
            <a:endParaRPr lang="nn-NO" altLang="nb-NO" sz="800" dirty="0">
              <a:latin typeface="Arial" charset="0"/>
            </a:endParaRPr>
          </a:p>
          <a:p>
            <a:pPr eaLnBrk="1" hangingPunct="1">
              <a:spcBef>
                <a:spcPct val="0"/>
              </a:spcBef>
              <a:spcAft>
                <a:spcPct val="0"/>
              </a:spcAft>
              <a:buClrTx/>
              <a:buFontTx/>
              <a:buNone/>
              <a:defRPr/>
            </a:pPr>
            <a:r>
              <a:rPr lang="nn-NO" altLang="nb-NO" sz="1400" u="sng" dirty="0">
                <a:latin typeface="Arial" charset="0"/>
              </a:rPr>
              <a:t>Overgang frå barnehage til skule, </a:t>
            </a:r>
          </a:p>
          <a:p>
            <a:pPr eaLnBrk="1" hangingPunct="1">
              <a:spcBef>
                <a:spcPct val="0"/>
              </a:spcBef>
              <a:spcAft>
                <a:spcPct val="0"/>
              </a:spcAft>
              <a:buClrTx/>
              <a:buNone/>
              <a:defRPr/>
            </a:pPr>
            <a:r>
              <a:rPr lang="nn-NO" altLang="nb-NO" sz="1200" dirty="0" smtClean="0">
                <a:latin typeface="Arial" charset="0"/>
              </a:rPr>
              <a:t>Førskuleborna er </a:t>
            </a:r>
            <a:r>
              <a:rPr lang="nn-NO" altLang="nb-NO" sz="1200" dirty="0">
                <a:latin typeface="Arial" charset="0"/>
              </a:rPr>
              <a:t>på </a:t>
            </a:r>
            <a:r>
              <a:rPr lang="nn-NO" altLang="nb-NO" sz="1200" dirty="0" smtClean="0">
                <a:latin typeface="Arial" charset="0"/>
              </a:rPr>
              <a:t>skulebesøk</a:t>
            </a:r>
            <a:r>
              <a:rPr lang="nn-NO" altLang="nb-NO" sz="1400" dirty="0" smtClean="0">
                <a:latin typeface="Arial" charset="0"/>
              </a:rPr>
              <a:t> </a:t>
            </a:r>
            <a:r>
              <a:rPr lang="nn-NO" altLang="nb-NO" sz="1200" dirty="0" smtClean="0">
                <a:latin typeface="Arial" charset="0"/>
              </a:rPr>
              <a:t>og helser på lærar, fadder og deltek i ulike aktivitetar.</a:t>
            </a:r>
            <a:endParaRPr lang="nn-NO" altLang="nb-NO" sz="1400" dirty="0">
              <a:latin typeface="Arial" charset="0"/>
            </a:endParaRPr>
          </a:p>
        </p:txBody>
      </p:sp>
      <p:sp>
        <p:nvSpPr>
          <p:cNvPr id="4" name="TekstSylinder 3"/>
          <p:cNvSpPr txBox="1"/>
          <p:nvPr/>
        </p:nvSpPr>
        <p:spPr>
          <a:xfrm>
            <a:off x="4431035" y="5472774"/>
            <a:ext cx="4712965" cy="769441"/>
          </a:xfrm>
          <a:prstGeom prst="rect">
            <a:avLst/>
          </a:prstGeom>
          <a:noFill/>
        </p:spPr>
        <p:txBody>
          <a:bodyPr wrap="square" rtlCol="0">
            <a:spAutoFit/>
          </a:bodyPr>
          <a:lstStyle/>
          <a:p>
            <a:r>
              <a:rPr lang="nn-NO" sz="1400" b="1" i="1" dirty="0" smtClean="0">
                <a:solidFill>
                  <a:srgbClr val="FF0000"/>
                </a:solidFill>
              </a:rPr>
              <a:t>1.5</a:t>
            </a:r>
            <a:r>
              <a:rPr lang="nn-NO" sz="1400" i="1" dirty="0"/>
              <a:t>: Offentlig </a:t>
            </a:r>
            <a:r>
              <a:rPr lang="nn-NO" sz="1400" i="1" dirty="0" err="1"/>
              <a:t>høytidsdag</a:t>
            </a:r>
            <a:r>
              <a:rPr lang="nn-NO" sz="1400" i="1" dirty="0"/>
              <a:t>, </a:t>
            </a:r>
            <a:r>
              <a:rPr lang="nn-NO" sz="1400" b="1" i="1" dirty="0">
                <a:solidFill>
                  <a:srgbClr val="FF0000"/>
                </a:solidFill>
              </a:rPr>
              <a:t>13.5</a:t>
            </a:r>
            <a:r>
              <a:rPr lang="nn-NO" sz="1400" i="1" dirty="0"/>
              <a:t>: </a:t>
            </a:r>
            <a:r>
              <a:rPr lang="nn-NO" sz="1400" i="1" dirty="0" smtClean="0"/>
              <a:t>Kristi Himmelfartsdag, </a:t>
            </a:r>
          </a:p>
          <a:p>
            <a:r>
              <a:rPr lang="nn-NO" sz="1400" b="1" i="1" dirty="0" smtClean="0">
                <a:solidFill>
                  <a:srgbClr val="FF0000"/>
                </a:solidFill>
              </a:rPr>
              <a:t>17.5</a:t>
            </a:r>
            <a:r>
              <a:rPr lang="nn-NO" sz="1400" i="1" dirty="0" smtClean="0"/>
              <a:t>: Grunnlovsdag, </a:t>
            </a:r>
            <a:r>
              <a:rPr lang="nn-NO" sz="1400" b="1" i="1" dirty="0" smtClean="0">
                <a:solidFill>
                  <a:srgbClr val="FF0000"/>
                </a:solidFill>
              </a:rPr>
              <a:t>23.5</a:t>
            </a:r>
            <a:r>
              <a:rPr lang="nn-NO" sz="1400" i="1" dirty="0"/>
              <a:t>: </a:t>
            </a:r>
            <a:r>
              <a:rPr lang="nn-NO" sz="1400" i="1" dirty="0" smtClean="0"/>
              <a:t>1</a:t>
            </a:r>
            <a:r>
              <a:rPr lang="nn-NO" sz="1400" i="1" dirty="0"/>
              <a:t>. pinsedag, </a:t>
            </a:r>
            <a:r>
              <a:rPr lang="nn-NO" sz="1400" b="1" i="1" dirty="0">
                <a:solidFill>
                  <a:srgbClr val="FF0000"/>
                </a:solidFill>
              </a:rPr>
              <a:t>24.5</a:t>
            </a:r>
            <a:r>
              <a:rPr lang="nn-NO" sz="1400" i="1" dirty="0"/>
              <a:t>: 2. pinsedag</a:t>
            </a:r>
            <a:endParaRPr lang="nb-NO" sz="1400" dirty="0"/>
          </a:p>
          <a:p>
            <a:r>
              <a:rPr lang="nb-NO" sz="1600" dirty="0" smtClean="0"/>
              <a:t>  </a:t>
            </a:r>
            <a:r>
              <a:rPr lang="nb-NO" sz="1400" dirty="0" smtClean="0"/>
              <a:t>.</a:t>
            </a:r>
            <a:endParaRPr lang="nn-NO" sz="1400" dirty="0"/>
          </a:p>
        </p:txBody>
      </p:sp>
      <p:pic>
        <p:nvPicPr>
          <p:cNvPr id="6" name="Bild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31290">
            <a:off x="7240225" y="295529"/>
            <a:ext cx="1369430" cy="1027073"/>
          </a:xfrm>
          <a:prstGeom prst="rect">
            <a:avLst/>
          </a:prstGeom>
          <a:ln w="19050">
            <a:solidFill>
              <a:schemeClr val="tx1"/>
            </a:solidFill>
          </a:ln>
        </p:spPr>
      </p:pic>
      <p:pic>
        <p:nvPicPr>
          <p:cNvPr id="7" name="Bilde 6"/>
          <p:cNvPicPr>
            <a:picLocks noChangeAspect="1"/>
          </p:cNvPicPr>
          <p:nvPr/>
        </p:nvPicPr>
        <p:blipFill rotWithShape="1">
          <a:blip r:embed="rId5" cstate="print">
            <a:extLst>
              <a:ext uri="{28A0092B-C50C-407E-A947-70E740481C1C}">
                <a14:useLocalDpi xmlns:a14="http://schemas.microsoft.com/office/drawing/2010/main" val="0"/>
              </a:ext>
            </a:extLst>
          </a:blip>
          <a:srcRect l="-400" t="11150" r="1468" b="15350"/>
          <a:stretch/>
        </p:blipFill>
        <p:spPr>
          <a:xfrm>
            <a:off x="4869341" y="338494"/>
            <a:ext cx="990877" cy="1308705"/>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11" name="TekstSylinder 10"/>
          <p:cNvSpPr txBox="1"/>
          <p:nvPr/>
        </p:nvSpPr>
        <p:spPr>
          <a:xfrm>
            <a:off x="251520" y="153828"/>
            <a:ext cx="4930985" cy="369332"/>
          </a:xfrm>
          <a:prstGeom prst="rect">
            <a:avLst/>
          </a:prstGeom>
          <a:gradFill flip="none" rotWithShape="1">
            <a:gsLst>
              <a:gs pos="43000">
                <a:srgbClr val="FF0000"/>
              </a:gs>
              <a:gs pos="47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p:spPr>
        <p:txBody>
          <a:bodyPr wrap="square" rtlCol="0">
            <a:spAutoFit/>
          </a:bodyPr>
          <a:lstStyle/>
          <a:p>
            <a:r>
              <a:rPr lang="nn-NO" altLang="nb-NO" b="1" dirty="0">
                <a:solidFill>
                  <a:prstClr val="black"/>
                </a:solidFill>
              </a:rPr>
              <a:t>PERIODEPLAN </a:t>
            </a:r>
            <a:r>
              <a:rPr lang="nn-NO" altLang="nb-NO" b="1" dirty="0" smtClean="0">
                <a:solidFill>
                  <a:prstClr val="black"/>
                </a:solidFill>
              </a:rPr>
              <a:t>FOR</a:t>
            </a:r>
            <a:r>
              <a:rPr lang="nn-NO" altLang="nb-NO" b="1" noProof="1"/>
              <a:t> </a:t>
            </a:r>
            <a:r>
              <a:rPr lang="nn-NO" altLang="nb-NO" b="1" noProof="1" smtClean="0"/>
              <a:t>MAI</a:t>
            </a:r>
            <a:r>
              <a:rPr lang="nn-NO" altLang="nb-NO" b="1" noProof="1" smtClean="0">
                <a:cs typeface="Trebuchet MS" pitchFamily="34" charset="0"/>
              </a:rPr>
              <a:t> 2021</a:t>
            </a:r>
          </a:p>
        </p:txBody>
      </p:sp>
      <p:sp>
        <p:nvSpPr>
          <p:cNvPr id="8" name="Rektangel 7"/>
          <p:cNvSpPr/>
          <p:nvPr/>
        </p:nvSpPr>
        <p:spPr>
          <a:xfrm>
            <a:off x="4501517" y="1814413"/>
            <a:ext cx="4572000" cy="646331"/>
          </a:xfrm>
          <a:prstGeom prst="rect">
            <a:avLst/>
          </a:prstGeom>
        </p:spPr>
        <p:txBody>
          <a:bodyPr>
            <a:spAutoFit/>
          </a:bodyPr>
          <a:lstStyle/>
          <a:p>
            <a:r>
              <a:rPr lang="nb-NO" dirty="0"/>
              <a:t>Uterommet inviterer til undring, </a:t>
            </a:r>
          </a:p>
          <a:p>
            <a:r>
              <a:rPr lang="nb-NO" dirty="0"/>
              <a:t>oppdaging oppleving og sosialt </a:t>
            </a:r>
            <a:r>
              <a:rPr lang="nb-NO" dirty="0" err="1" smtClean="0"/>
              <a:t>samspel</a:t>
            </a:r>
            <a:r>
              <a:rPr lang="nb-NO" dirty="0" smtClean="0"/>
              <a:t>.</a:t>
            </a:r>
            <a:endParaRPr lang="nn-NO"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303322555"/>
              </p:ext>
            </p:extLst>
          </p:nvPr>
        </p:nvGraphicFramePr>
        <p:xfrm>
          <a:off x="4499992" y="2401102"/>
          <a:ext cx="4280470" cy="2792546"/>
        </p:xfrm>
        <a:graphic>
          <a:graphicData uri="http://schemas.openxmlformats.org/drawingml/2006/table">
            <a:tbl>
              <a:tblPr firstRow="1" bandRow="1">
                <a:tableStyleId>{BC89EF96-8CEA-46FF-86C4-4CE0E7609802}</a:tableStyleId>
              </a:tblPr>
              <a:tblGrid>
                <a:gridCol w="648072">
                  <a:extLst>
                    <a:ext uri="{9D8B030D-6E8A-4147-A177-3AD203B41FA5}">
                      <a16:colId xmlns:a16="http://schemas.microsoft.com/office/drawing/2014/main" xmlns="" val="20000"/>
                    </a:ext>
                  </a:extLst>
                </a:gridCol>
                <a:gridCol w="432048">
                  <a:extLst>
                    <a:ext uri="{9D8B030D-6E8A-4147-A177-3AD203B41FA5}">
                      <a16:colId xmlns:a16="http://schemas.microsoft.com/office/drawing/2014/main" xmlns="" val="20001"/>
                    </a:ext>
                  </a:extLst>
                </a:gridCol>
                <a:gridCol w="504056">
                  <a:extLst>
                    <a:ext uri="{9D8B030D-6E8A-4147-A177-3AD203B41FA5}">
                      <a16:colId xmlns:a16="http://schemas.microsoft.com/office/drawing/2014/main" xmlns="" val="20002"/>
                    </a:ext>
                  </a:extLst>
                </a:gridCol>
                <a:gridCol w="576064">
                  <a:extLst>
                    <a:ext uri="{9D8B030D-6E8A-4147-A177-3AD203B41FA5}">
                      <a16:colId xmlns:a16="http://schemas.microsoft.com/office/drawing/2014/main" xmlns="" val="20003"/>
                    </a:ext>
                  </a:extLst>
                </a:gridCol>
                <a:gridCol w="504056">
                  <a:extLst>
                    <a:ext uri="{9D8B030D-6E8A-4147-A177-3AD203B41FA5}">
                      <a16:colId xmlns:a16="http://schemas.microsoft.com/office/drawing/2014/main" xmlns="" val="20004"/>
                    </a:ext>
                  </a:extLst>
                </a:gridCol>
                <a:gridCol w="502042">
                  <a:extLst>
                    <a:ext uri="{9D8B030D-6E8A-4147-A177-3AD203B41FA5}">
                      <a16:colId xmlns:a16="http://schemas.microsoft.com/office/drawing/2014/main" xmlns="" val="20005"/>
                    </a:ext>
                  </a:extLst>
                </a:gridCol>
                <a:gridCol w="534783">
                  <a:extLst>
                    <a:ext uri="{9D8B030D-6E8A-4147-A177-3AD203B41FA5}">
                      <a16:colId xmlns:a16="http://schemas.microsoft.com/office/drawing/2014/main" xmlns="" val="20006"/>
                    </a:ext>
                  </a:extLst>
                </a:gridCol>
                <a:gridCol w="579349">
                  <a:extLst>
                    <a:ext uri="{9D8B030D-6E8A-4147-A177-3AD203B41FA5}">
                      <a16:colId xmlns:a16="http://schemas.microsoft.com/office/drawing/2014/main" xmlns="" val="20007"/>
                    </a:ext>
                  </a:extLst>
                </a:gridCol>
              </a:tblGrid>
              <a:tr h="602124">
                <a:tc>
                  <a:txBody>
                    <a:bodyPr/>
                    <a:lstStyle/>
                    <a:p>
                      <a:pPr algn="ctr"/>
                      <a:r>
                        <a:rPr lang="nn-NO" sz="1400" b="1" dirty="0" smtClean="0">
                          <a:solidFill>
                            <a:schemeClr val="tx1"/>
                          </a:solidFill>
                          <a:effectLst/>
                          <a:latin typeface="Arial" panose="020B0604020202020204" pitchFamily="34" charset="0"/>
                          <a:cs typeface="Arial" panose="020B0604020202020204" pitchFamily="34" charset="0"/>
                        </a:rPr>
                        <a:t>veke</a:t>
                      </a:r>
                      <a:endParaRPr lang="nn-NO" sz="1400" b="1" dirty="0">
                        <a:solidFill>
                          <a:schemeClr val="tx1"/>
                        </a:solidFill>
                        <a:effectLst/>
                        <a:latin typeface="Arial" panose="020B0604020202020204" pitchFamily="34" charset="0"/>
                        <a:cs typeface="Arial" panose="020B0604020202020204" pitchFamily="34" charset="0"/>
                      </a:endParaRPr>
                    </a:p>
                  </a:txBody>
                  <a:tcPr anchor="ctr">
                    <a:noFill/>
                  </a:tcPr>
                </a:tc>
                <a:tc>
                  <a:txBody>
                    <a:bodyPr/>
                    <a:lstStyle/>
                    <a:p>
                      <a:pPr algn="ctr"/>
                      <a:r>
                        <a:rPr lang="nn-NO" sz="1400" b="1" dirty="0" err="1">
                          <a:solidFill>
                            <a:srgbClr val="333333"/>
                          </a:solidFill>
                          <a:effectLst/>
                          <a:latin typeface="Arial" panose="020B0604020202020204" pitchFamily="34" charset="0"/>
                          <a:cs typeface="Arial" panose="020B0604020202020204" pitchFamily="34" charset="0"/>
                        </a:rPr>
                        <a:t>Ma</a:t>
                      </a:r>
                      <a:endParaRPr lang="nn-NO" sz="1400" b="1" dirty="0">
                        <a:solidFill>
                          <a:srgbClr val="333333"/>
                        </a:solidFill>
                        <a:effectLst/>
                        <a:latin typeface="Arial" panose="020B0604020202020204" pitchFamily="34" charset="0"/>
                        <a:cs typeface="Arial" panose="020B0604020202020204" pitchFamily="34" charset="0"/>
                      </a:endParaRP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Ti</a:t>
                      </a: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On</a:t>
                      </a: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To</a:t>
                      </a: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Fr</a:t>
                      </a: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Lø</a:t>
                      </a:r>
                    </a:p>
                  </a:txBody>
                  <a:tcPr anchor="ctr">
                    <a:noFill/>
                  </a:tcPr>
                </a:tc>
                <a:tc>
                  <a:txBody>
                    <a:bodyPr/>
                    <a:lstStyle/>
                    <a:p>
                      <a:pPr algn="ctr"/>
                      <a:r>
                        <a:rPr lang="nn-NO" sz="1400" b="1" dirty="0">
                          <a:solidFill>
                            <a:srgbClr val="333333"/>
                          </a:solidFill>
                          <a:effectLst/>
                          <a:latin typeface="Arial" panose="020B0604020202020204" pitchFamily="34" charset="0"/>
                          <a:cs typeface="Arial" panose="020B0604020202020204" pitchFamily="34" charset="0"/>
                        </a:rPr>
                        <a:t>Sø</a:t>
                      </a:r>
                    </a:p>
                  </a:txBody>
                  <a:tcPr anchor="ctr">
                    <a:noFill/>
                  </a:tcPr>
                </a:tc>
                <a:extLst>
                  <a:ext uri="{0D108BD9-81ED-4DB2-BD59-A6C34878D82A}">
                    <a16:rowId xmlns:a16="http://schemas.microsoft.com/office/drawing/2014/main" xmlns="" val="10001"/>
                  </a:ext>
                </a:extLst>
              </a:tr>
              <a:tr h="459199">
                <a:tc>
                  <a:txBody>
                    <a:bodyPr/>
                    <a:lstStyle/>
                    <a:p>
                      <a:pPr algn="ctr"/>
                      <a:r>
                        <a:rPr lang="nn-NO" sz="1400" i="1" dirty="0">
                          <a:solidFill>
                            <a:schemeClr val="tx1"/>
                          </a:solidFill>
                          <a:effectLst/>
                          <a:latin typeface="Arial" panose="020B0604020202020204" pitchFamily="34" charset="0"/>
                          <a:cs typeface="Arial" panose="020B0604020202020204" pitchFamily="34" charset="0"/>
                        </a:rPr>
                        <a:t>22</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 </a:t>
                      </a:r>
                    </a:p>
                  </a:txBody>
                  <a:tcPr anchor="ctr">
                    <a:noFill/>
                  </a:tcPr>
                </a:tc>
                <a:tc>
                  <a:txBody>
                    <a:bodyPr/>
                    <a:lstStyle/>
                    <a:p>
                      <a:pPr algn="ctr"/>
                      <a:r>
                        <a:rPr lang="nn-NO" sz="1400">
                          <a:effectLst/>
                          <a:latin typeface="Arial" panose="020B0604020202020204" pitchFamily="34" charset="0"/>
                          <a:cs typeface="Arial" panose="020B0604020202020204" pitchFamily="34" charset="0"/>
                        </a:rPr>
                        <a:t>1</a:t>
                      </a:r>
                    </a:p>
                  </a:txBody>
                  <a:tcPr anchor="ctr">
                    <a:noFill/>
                  </a:tcPr>
                </a:tc>
                <a:tc>
                  <a:txBody>
                    <a:bodyPr/>
                    <a:lstStyle/>
                    <a:p>
                      <a:pPr algn="ctr"/>
                      <a:r>
                        <a:rPr lang="nn-NO" sz="1400">
                          <a:effectLst/>
                          <a:latin typeface="Arial" panose="020B0604020202020204" pitchFamily="34" charset="0"/>
                          <a:cs typeface="Arial" panose="020B0604020202020204" pitchFamily="34" charset="0"/>
                        </a:rPr>
                        <a:t>2</a:t>
                      </a:r>
                    </a:p>
                  </a:txBody>
                  <a:tcPr anchor="ctr">
                    <a:noFill/>
                  </a:tcPr>
                </a:tc>
                <a:tc>
                  <a:txBody>
                    <a:bodyPr/>
                    <a:lstStyle/>
                    <a:p>
                      <a:pPr algn="ctr"/>
                      <a:r>
                        <a:rPr lang="nn-NO" sz="1400">
                          <a:effectLst/>
                          <a:latin typeface="Arial" panose="020B0604020202020204" pitchFamily="34" charset="0"/>
                          <a:cs typeface="Arial" panose="020B0604020202020204" pitchFamily="34" charset="0"/>
                        </a:rPr>
                        <a:t>3</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4</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5</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6</a:t>
                      </a:r>
                    </a:p>
                  </a:txBody>
                  <a:tcPr anchor="ctr">
                    <a:noFill/>
                  </a:tcPr>
                </a:tc>
                <a:extLst>
                  <a:ext uri="{0D108BD9-81ED-4DB2-BD59-A6C34878D82A}">
                    <a16:rowId xmlns:a16="http://schemas.microsoft.com/office/drawing/2014/main" xmlns="" val="10005"/>
                  </a:ext>
                </a:extLst>
              </a:tr>
              <a:tr h="458148">
                <a:tc>
                  <a:txBody>
                    <a:bodyPr/>
                    <a:lstStyle/>
                    <a:p>
                      <a:pPr algn="ctr"/>
                      <a:r>
                        <a:rPr lang="nn-NO" sz="1400" i="1" dirty="0">
                          <a:solidFill>
                            <a:schemeClr val="tx1"/>
                          </a:solidFill>
                          <a:effectLst/>
                          <a:latin typeface="Arial" panose="020B0604020202020204" pitchFamily="34" charset="0"/>
                          <a:cs typeface="Arial" panose="020B0604020202020204" pitchFamily="34" charset="0"/>
                        </a:rPr>
                        <a:t>23</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7</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8</a:t>
                      </a:r>
                    </a:p>
                  </a:txBody>
                  <a:tcPr anchor="ctr">
                    <a:noFill/>
                  </a:tcPr>
                </a:tc>
                <a:tc>
                  <a:txBody>
                    <a:bodyPr/>
                    <a:lstStyle/>
                    <a:p>
                      <a:pPr algn="ctr"/>
                      <a:r>
                        <a:rPr lang="nn-NO" sz="1400">
                          <a:effectLst/>
                          <a:latin typeface="Arial" panose="020B0604020202020204" pitchFamily="34" charset="0"/>
                          <a:cs typeface="Arial" panose="020B0604020202020204" pitchFamily="34" charset="0"/>
                        </a:rPr>
                        <a:t>9</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10</a:t>
                      </a:r>
                    </a:p>
                  </a:txBody>
                  <a:tcPr anchor="ctr">
                    <a:solidFill>
                      <a:srgbClr val="FFFF00"/>
                    </a:solidFill>
                  </a:tcPr>
                </a:tc>
                <a:tc>
                  <a:txBody>
                    <a:bodyPr/>
                    <a:lstStyle/>
                    <a:p>
                      <a:pPr algn="ctr"/>
                      <a:r>
                        <a:rPr lang="nn-NO" sz="1400">
                          <a:effectLst/>
                          <a:latin typeface="Arial" panose="020B0604020202020204" pitchFamily="34" charset="0"/>
                          <a:cs typeface="Arial" panose="020B0604020202020204" pitchFamily="34" charset="0"/>
                        </a:rPr>
                        <a:t>11</a:t>
                      </a:r>
                    </a:p>
                  </a:txBody>
                  <a:tcPr anchor="ctr">
                    <a:noFill/>
                  </a:tcPr>
                </a:tc>
                <a:tc>
                  <a:txBody>
                    <a:bodyPr/>
                    <a:lstStyle/>
                    <a:p>
                      <a:pPr algn="ctr"/>
                      <a:r>
                        <a:rPr lang="nn-NO" sz="1400">
                          <a:effectLst/>
                          <a:latin typeface="Arial" panose="020B0604020202020204" pitchFamily="34" charset="0"/>
                          <a:cs typeface="Arial" panose="020B0604020202020204" pitchFamily="34" charset="0"/>
                        </a:rPr>
                        <a:t>12</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13</a:t>
                      </a:r>
                    </a:p>
                  </a:txBody>
                  <a:tcPr anchor="ctr">
                    <a:noFill/>
                  </a:tcPr>
                </a:tc>
                <a:extLst>
                  <a:ext uri="{0D108BD9-81ED-4DB2-BD59-A6C34878D82A}">
                    <a16:rowId xmlns:a16="http://schemas.microsoft.com/office/drawing/2014/main" xmlns="" val="10002"/>
                  </a:ext>
                </a:extLst>
              </a:tr>
              <a:tr h="476611">
                <a:tc>
                  <a:txBody>
                    <a:bodyPr/>
                    <a:lstStyle/>
                    <a:p>
                      <a:pPr algn="ctr"/>
                      <a:r>
                        <a:rPr lang="nn-NO" sz="1400" i="1" dirty="0">
                          <a:solidFill>
                            <a:schemeClr val="tx1"/>
                          </a:solidFill>
                          <a:effectLst/>
                          <a:latin typeface="Arial" panose="020B0604020202020204" pitchFamily="34" charset="0"/>
                          <a:cs typeface="Arial" panose="020B0604020202020204" pitchFamily="34" charset="0"/>
                        </a:rPr>
                        <a:t>24</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14</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15</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16</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17</a:t>
                      </a:r>
                    </a:p>
                  </a:txBody>
                  <a:tcPr anchor="ctr">
                    <a:solidFill>
                      <a:srgbClr val="0070C0">
                        <a:alpha val="73000"/>
                      </a:srgbClr>
                    </a:solidFill>
                  </a:tcPr>
                </a:tc>
                <a:tc>
                  <a:txBody>
                    <a:bodyPr/>
                    <a:lstStyle/>
                    <a:p>
                      <a:pPr algn="ctr"/>
                      <a:r>
                        <a:rPr lang="nn-NO" sz="1400">
                          <a:effectLst/>
                          <a:latin typeface="Arial" panose="020B0604020202020204" pitchFamily="34" charset="0"/>
                          <a:cs typeface="Arial" panose="020B0604020202020204" pitchFamily="34" charset="0"/>
                        </a:rPr>
                        <a:t>18</a:t>
                      </a:r>
                    </a:p>
                  </a:txBody>
                  <a:tcPr anchor="ctr">
                    <a:noFill/>
                  </a:tcPr>
                </a:tc>
                <a:tc>
                  <a:txBody>
                    <a:bodyPr/>
                    <a:lstStyle/>
                    <a:p>
                      <a:pPr algn="ctr"/>
                      <a:r>
                        <a:rPr lang="nn-NO" sz="1400">
                          <a:effectLst/>
                          <a:latin typeface="Arial" panose="020B0604020202020204" pitchFamily="34" charset="0"/>
                          <a:cs typeface="Arial" panose="020B0604020202020204" pitchFamily="34" charset="0"/>
                        </a:rPr>
                        <a:t>19</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20</a:t>
                      </a:r>
                    </a:p>
                  </a:txBody>
                  <a:tcPr anchor="ctr">
                    <a:noFill/>
                  </a:tcPr>
                </a:tc>
                <a:extLst>
                  <a:ext uri="{0D108BD9-81ED-4DB2-BD59-A6C34878D82A}">
                    <a16:rowId xmlns:a16="http://schemas.microsoft.com/office/drawing/2014/main" xmlns="" val="10003"/>
                  </a:ext>
                </a:extLst>
              </a:tr>
              <a:tr h="399914">
                <a:tc>
                  <a:txBody>
                    <a:bodyPr/>
                    <a:lstStyle/>
                    <a:p>
                      <a:pPr algn="ctr"/>
                      <a:r>
                        <a:rPr lang="nn-NO" sz="1400" i="1" dirty="0">
                          <a:solidFill>
                            <a:schemeClr val="tx1"/>
                          </a:solidFill>
                          <a:effectLst/>
                          <a:latin typeface="Arial" panose="020B0604020202020204" pitchFamily="34" charset="0"/>
                          <a:cs typeface="Arial" panose="020B0604020202020204" pitchFamily="34" charset="0"/>
                        </a:rPr>
                        <a:t>25</a:t>
                      </a:r>
                    </a:p>
                  </a:txBody>
                  <a:tcPr anchor="ctr">
                    <a:noFill/>
                  </a:tcPr>
                </a:tc>
                <a:tc>
                  <a:txBody>
                    <a:bodyPr/>
                    <a:lstStyle/>
                    <a:p>
                      <a:pPr algn="ctr"/>
                      <a:r>
                        <a:rPr lang="nn-NO" sz="1400">
                          <a:effectLst/>
                          <a:latin typeface="Arial" panose="020B0604020202020204" pitchFamily="34" charset="0"/>
                          <a:cs typeface="Arial" panose="020B0604020202020204" pitchFamily="34" charset="0"/>
                        </a:rPr>
                        <a:t>21</a:t>
                      </a:r>
                    </a:p>
                  </a:txBody>
                  <a:tcPr anchor="ctr">
                    <a:noFill/>
                  </a:tcPr>
                </a:tc>
                <a:tc>
                  <a:txBody>
                    <a:bodyPr/>
                    <a:lstStyle/>
                    <a:p>
                      <a:pPr algn="ctr"/>
                      <a:r>
                        <a:rPr lang="nn-NO" sz="1400">
                          <a:effectLst/>
                          <a:latin typeface="Arial" panose="020B0604020202020204" pitchFamily="34" charset="0"/>
                          <a:cs typeface="Arial" panose="020B0604020202020204" pitchFamily="34" charset="0"/>
                        </a:rPr>
                        <a:t>22</a:t>
                      </a:r>
                    </a:p>
                  </a:txBody>
                  <a:tcPr anchor="ctr">
                    <a:noFill/>
                  </a:tcPr>
                </a:tc>
                <a:tc>
                  <a:txBody>
                    <a:bodyPr/>
                    <a:lstStyle/>
                    <a:p>
                      <a:pPr algn="ctr"/>
                      <a:r>
                        <a:rPr lang="nn-NO" sz="1400">
                          <a:effectLst/>
                          <a:latin typeface="Arial" panose="020B0604020202020204" pitchFamily="34" charset="0"/>
                          <a:cs typeface="Arial" panose="020B0604020202020204" pitchFamily="34" charset="0"/>
                        </a:rPr>
                        <a:t>23</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24</a:t>
                      </a:r>
                    </a:p>
                  </a:txBody>
                  <a:tcPr anchor="ctr">
                    <a:solidFill>
                      <a:srgbClr val="00B050"/>
                    </a:solidFill>
                  </a:tcPr>
                </a:tc>
                <a:tc>
                  <a:txBody>
                    <a:bodyPr/>
                    <a:lstStyle/>
                    <a:p>
                      <a:pPr algn="ctr"/>
                      <a:r>
                        <a:rPr lang="nn-NO" sz="1400" dirty="0">
                          <a:effectLst/>
                          <a:latin typeface="Arial" panose="020B0604020202020204" pitchFamily="34" charset="0"/>
                          <a:cs typeface="Arial" panose="020B0604020202020204" pitchFamily="34" charset="0"/>
                        </a:rPr>
                        <a:t>25</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26</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27</a:t>
                      </a:r>
                    </a:p>
                  </a:txBody>
                  <a:tcPr anchor="ctr">
                    <a:noFill/>
                  </a:tcPr>
                </a:tc>
                <a:extLst>
                  <a:ext uri="{0D108BD9-81ED-4DB2-BD59-A6C34878D82A}">
                    <a16:rowId xmlns:a16="http://schemas.microsoft.com/office/drawing/2014/main" xmlns="" val="10004"/>
                  </a:ext>
                </a:extLst>
              </a:tr>
              <a:tr h="396550">
                <a:tc>
                  <a:txBody>
                    <a:bodyPr/>
                    <a:lstStyle/>
                    <a:p>
                      <a:pPr algn="ctr"/>
                      <a:r>
                        <a:rPr lang="nn-NO" sz="1400" i="1" dirty="0">
                          <a:solidFill>
                            <a:schemeClr val="tx1"/>
                          </a:solidFill>
                          <a:effectLst/>
                          <a:latin typeface="Arial" panose="020B0604020202020204" pitchFamily="34" charset="0"/>
                          <a:cs typeface="Arial" panose="020B0604020202020204" pitchFamily="34" charset="0"/>
                        </a:rPr>
                        <a:t>26</a:t>
                      </a:r>
                    </a:p>
                  </a:txBody>
                  <a:tcPr anchor="ctr">
                    <a:noFill/>
                  </a:tcPr>
                </a:tc>
                <a:tc>
                  <a:txBody>
                    <a:bodyPr/>
                    <a:lstStyle/>
                    <a:p>
                      <a:pPr algn="ctr"/>
                      <a:r>
                        <a:rPr lang="nn-NO" sz="1400">
                          <a:effectLst/>
                          <a:latin typeface="Arial" panose="020B0604020202020204" pitchFamily="34" charset="0"/>
                          <a:cs typeface="Arial" panose="020B0604020202020204" pitchFamily="34" charset="0"/>
                        </a:rPr>
                        <a:t>28</a:t>
                      </a:r>
                    </a:p>
                  </a:txBody>
                  <a:tcPr anchor="ctr">
                    <a:noFill/>
                  </a:tcPr>
                </a:tc>
                <a:tc>
                  <a:txBody>
                    <a:bodyPr/>
                    <a:lstStyle/>
                    <a:p>
                      <a:pPr algn="ctr"/>
                      <a:r>
                        <a:rPr lang="nn-NO" sz="1400">
                          <a:effectLst/>
                          <a:latin typeface="Arial" panose="020B0604020202020204" pitchFamily="34" charset="0"/>
                          <a:cs typeface="Arial" panose="020B0604020202020204" pitchFamily="34" charset="0"/>
                        </a:rPr>
                        <a:t>29</a:t>
                      </a:r>
                    </a:p>
                  </a:txBody>
                  <a:tcPr anchor="ctr">
                    <a:noFill/>
                  </a:tcPr>
                </a:tc>
                <a:tc>
                  <a:txBody>
                    <a:bodyPr/>
                    <a:lstStyle/>
                    <a:p>
                      <a:pPr algn="ctr"/>
                      <a:r>
                        <a:rPr lang="nn-NO" sz="1400">
                          <a:effectLst/>
                          <a:latin typeface="Arial" panose="020B0604020202020204" pitchFamily="34" charset="0"/>
                          <a:cs typeface="Arial" panose="020B0604020202020204" pitchFamily="34" charset="0"/>
                        </a:rPr>
                        <a:t>30</a:t>
                      </a:r>
                    </a:p>
                  </a:txBody>
                  <a:tcPr anchor="ctr">
                    <a:noFill/>
                  </a:tcPr>
                </a:tc>
                <a:tc>
                  <a:txBody>
                    <a:bodyPr/>
                    <a:lstStyle/>
                    <a:p>
                      <a:endParaRPr lang="nn-NO" sz="1400">
                        <a:latin typeface="Arial" panose="020B0604020202020204" pitchFamily="34" charset="0"/>
                        <a:cs typeface="Arial" panose="020B0604020202020204" pitchFamily="34" charset="0"/>
                      </a:endParaRPr>
                    </a:p>
                  </a:txBody>
                  <a:tcPr>
                    <a:noFill/>
                  </a:tcPr>
                </a:tc>
                <a:tc>
                  <a:txBody>
                    <a:bodyPr/>
                    <a:lstStyle/>
                    <a:p>
                      <a:endParaRPr lang="nn-NO" sz="1400">
                        <a:latin typeface="Arial" panose="020B0604020202020204" pitchFamily="34" charset="0"/>
                        <a:cs typeface="Arial" panose="020B0604020202020204" pitchFamily="34" charset="0"/>
                      </a:endParaRPr>
                    </a:p>
                  </a:txBody>
                  <a:tcPr>
                    <a:noFill/>
                  </a:tcPr>
                </a:tc>
                <a:tc>
                  <a:txBody>
                    <a:bodyPr/>
                    <a:lstStyle/>
                    <a:p>
                      <a:endParaRPr lang="nn-NO" sz="1400">
                        <a:latin typeface="Arial" panose="020B0604020202020204" pitchFamily="34" charset="0"/>
                        <a:cs typeface="Arial" panose="020B0604020202020204" pitchFamily="34" charset="0"/>
                      </a:endParaRPr>
                    </a:p>
                  </a:txBody>
                  <a:tcPr>
                    <a:noFill/>
                  </a:tcPr>
                </a:tc>
                <a:tc>
                  <a:txBody>
                    <a:bodyPr/>
                    <a:lstStyle/>
                    <a:p>
                      <a:endParaRPr lang="nn-NO" sz="140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xmlns="" val="3185506290"/>
                  </a:ext>
                </a:extLst>
              </a:tr>
            </a:tbl>
          </a:graphicData>
        </a:graphic>
      </p:graphicFrame>
      <p:sp>
        <p:nvSpPr>
          <p:cNvPr id="65604" name="Plassholder for lysbildenummer 1"/>
          <p:cNvSpPr>
            <a:spLocks noGrp="1"/>
          </p:cNvSpPr>
          <p:nvPr>
            <p:ph type="sldNum" sz="quarter" idx="12"/>
          </p:nvPr>
        </p:nvSpPr>
        <p:spPr bwMode="auto">
          <a:xfrm>
            <a:off x="8172450" y="6308725"/>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AE969DB4-DFFC-41CE-B0DF-DA0DA2FCA3F1}" type="slidenum">
              <a:rPr lang="nn-NO" altLang="nb-NO">
                <a:solidFill>
                  <a:schemeClr val="tx2"/>
                </a:solidFill>
                <a:latin typeface="Arial" charset="0"/>
              </a:rPr>
              <a:pPr>
                <a:spcBef>
                  <a:spcPct val="0"/>
                </a:spcBef>
                <a:spcAft>
                  <a:spcPct val="0"/>
                </a:spcAft>
                <a:buClrTx/>
                <a:buFontTx/>
                <a:buNone/>
              </a:pPr>
              <a:t>35</a:t>
            </a:fld>
            <a:endParaRPr lang="nn-NO" altLang="nb-NO">
              <a:solidFill>
                <a:schemeClr val="tx2"/>
              </a:solidFill>
              <a:latin typeface="Arial" charset="0"/>
            </a:endParaRPr>
          </a:p>
        </p:txBody>
      </p:sp>
      <p:sp>
        <p:nvSpPr>
          <p:cNvPr id="65605" name="Title 8"/>
          <p:cNvSpPr>
            <a:spLocks noGrp="1"/>
          </p:cNvSpPr>
          <p:nvPr>
            <p:ph type="ctrTitle" idx="4294967295"/>
          </p:nvPr>
        </p:nvSpPr>
        <p:spPr bwMode="white">
          <a:xfrm>
            <a:off x="4716016" y="1816015"/>
            <a:ext cx="2891111" cy="482274"/>
          </a:xfrm>
        </p:spPr>
        <p:txBody>
          <a:bodyPr/>
          <a:lstStyle/>
          <a:p>
            <a:pPr algn="ctr" eaLnBrk="1" hangingPunct="1"/>
            <a:r>
              <a:rPr lang="nn-NO" altLang="nb-NO" sz="2000" b="1" noProof="1">
                <a:latin typeface="Arial" charset="0"/>
                <a:cs typeface="Trebuchet MS" pitchFamily="34" charset="0"/>
              </a:rPr>
              <a:t>Juni </a:t>
            </a:r>
            <a:r>
              <a:rPr lang="nn-NO" altLang="nb-NO" sz="2000" b="1" noProof="1" smtClean="0">
                <a:latin typeface="Arial" charset="0"/>
                <a:cs typeface="Trebuchet MS" pitchFamily="34" charset="0"/>
              </a:rPr>
              <a:t>2021</a:t>
            </a:r>
            <a:endParaRPr lang="nn-NO" altLang="nb-NO" sz="2000" b="1" noProof="1">
              <a:latin typeface="Arial" charset="0"/>
              <a:cs typeface="Trebuchet MS" pitchFamily="34" charset="0"/>
            </a:endParaRPr>
          </a:p>
        </p:txBody>
      </p:sp>
      <p:pic>
        <p:nvPicPr>
          <p:cNvPr id="3" name="Bil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32397">
            <a:off x="2700938" y="5272386"/>
            <a:ext cx="1216017" cy="912013"/>
          </a:xfrm>
          <a:prstGeom prst="rect">
            <a:avLst/>
          </a:prstGeom>
        </p:spPr>
      </p:pic>
      <p:sp>
        <p:nvSpPr>
          <p:cNvPr id="65606" name="TekstSylinder 5"/>
          <p:cNvSpPr txBox="1">
            <a:spLocks noChangeArrowheads="1"/>
          </p:cNvSpPr>
          <p:nvPr/>
        </p:nvSpPr>
        <p:spPr bwMode="auto">
          <a:xfrm>
            <a:off x="454462" y="2795349"/>
            <a:ext cx="358672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400" b="1" dirty="0" smtClean="0">
                <a:latin typeface="Arial" charset="0"/>
              </a:rPr>
              <a:t>Avdelingane legg vekt på:</a:t>
            </a:r>
          </a:p>
          <a:p>
            <a:pPr eaLnBrk="1" hangingPunct="1">
              <a:spcBef>
                <a:spcPct val="0"/>
              </a:spcBef>
              <a:spcAft>
                <a:spcPct val="0"/>
              </a:spcAft>
              <a:buClrTx/>
              <a:buFontTx/>
              <a:buNone/>
            </a:pPr>
            <a:r>
              <a:rPr lang="nn-NO" altLang="nb-NO" sz="1400" b="1" dirty="0" smtClean="0">
                <a:latin typeface="Arial" charset="0"/>
              </a:rPr>
              <a:t> </a:t>
            </a:r>
            <a:endParaRPr lang="nn-NO" altLang="nb-NO" sz="1400" dirty="0">
              <a:latin typeface="Arial" charset="0"/>
            </a:endParaRPr>
          </a:p>
          <a:p>
            <a:pPr eaLnBrk="1" hangingPunct="1">
              <a:spcBef>
                <a:spcPct val="0"/>
              </a:spcBef>
              <a:spcAft>
                <a:spcPct val="0"/>
              </a:spcAft>
              <a:buClrTx/>
              <a:buNone/>
            </a:pPr>
            <a:r>
              <a:rPr lang="nn-NO" altLang="nb-NO" sz="1200" dirty="0" smtClean="0">
                <a:latin typeface="Arial" charset="0"/>
              </a:rPr>
              <a:t>Uteleik, regelleikar og turar i nærmiljøet .</a:t>
            </a:r>
          </a:p>
          <a:p>
            <a:pPr eaLnBrk="1" hangingPunct="1">
              <a:spcBef>
                <a:spcPct val="0"/>
              </a:spcBef>
              <a:spcAft>
                <a:spcPct val="0"/>
              </a:spcAft>
              <a:buClrTx/>
              <a:buNone/>
            </a:pPr>
            <a:endParaRPr lang="nn-NO" altLang="nb-NO" sz="1200" dirty="0">
              <a:latin typeface="Arial" charset="0"/>
            </a:endParaRPr>
          </a:p>
          <a:p>
            <a:pPr eaLnBrk="1" hangingPunct="1">
              <a:spcBef>
                <a:spcPct val="0"/>
              </a:spcBef>
              <a:spcAft>
                <a:spcPct val="0"/>
              </a:spcAft>
              <a:buClrTx/>
              <a:buFontTx/>
              <a:buNone/>
            </a:pPr>
            <a:r>
              <a:rPr lang="nn-NO" altLang="nb-NO" sz="1200" dirty="0" smtClean="0">
                <a:latin typeface="Arial" charset="0"/>
              </a:rPr>
              <a:t>Vi utforskar mengd og form.</a:t>
            </a:r>
          </a:p>
          <a:p>
            <a:pPr eaLnBrk="1" hangingPunct="1">
              <a:spcBef>
                <a:spcPct val="0"/>
              </a:spcBef>
              <a:spcAft>
                <a:spcPct val="0"/>
              </a:spcAft>
              <a:buClrTx/>
              <a:buFontTx/>
              <a:buNone/>
            </a:pPr>
            <a:endParaRPr lang="nn-NO" altLang="nb-NO" sz="1200" dirty="0">
              <a:latin typeface="Arial" charset="0"/>
            </a:endParaRPr>
          </a:p>
          <a:p>
            <a:pPr eaLnBrk="1" hangingPunct="1">
              <a:spcBef>
                <a:spcPct val="0"/>
              </a:spcBef>
              <a:spcAft>
                <a:spcPct val="0"/>
              </a:spcAft>
              <a:buClrTx/>
              <a:buFontTx/>
              <a:buNone/>
            </a:pPr>
            <a:r>
              <a:rPr lang="nn-NO" altLang="nb-NO" sz="1200" dirty="0">
                <a:latin typeface="Arial" charset="0"/>
              </a:rPr>
              <a:t>Vi legg til rette aktivtetar ut i frå borna sine </a:t>
            </a:r>
            <a:r>
              <a:rPr lang="nn-NO" altLang="nb-NO" sz="1200" dirty="0" smtClean="0">
                <a:latin typeface="Arial" charset="0"/>
              </a:rPr>
              <a:t>ynskjer.</a:t>
            </a:r>
          </a:p>
          <a:p>
            <a:pPr eaLnBrk="1" hangingPunct="1">
              <a:spcBef>
                <a:spcPct val="0"/>
              </a:spcBef>
              <a:spcAft>
                <a:spcPct val="0"/>
              </a:spcAft>
              <a:buClrTx/>
              <a:buFontTx/>
              <a:buNone/>
            </a:pPr>
            <a:endParaRPr lang="nn-NO" altLang="nb-NO" sz="1200" dirty="0">
              <a:latin typeface="Arial" charset="0"/>
            </a:endParaRPr>
          </a:p>
          <a:p>
            <a:pPr lvl="0" eaLnBrk="1" hangingPunct="1">
              <a:spcBef>
                <a:spcPct val="0"/>
              </a:spcBef>
              <a:spcAft>
                <a:spcPct val="0"/>
              </a:spcAft>
              <a:buClrTx/>
              <a:buNone/>
            </a:pPr>
            <a:r>
              <a:rPr lang="nn-NO" altLang="nb-NO" sz="1200" dirty="0">
                <a:solidFill>
                  <a:prstClr val="black"/>
                </a:solidFill>
                <a:latin typeface="Arial" charset="0"/>
              </a:rPr>
              <a:t>Ferien nærmar </a:t>
            </a:r>
            <a:r>
              <a:rPr lang="nn-NO" altLang="nb-NO" sz="1200" dirty="0" smtClean="0">
                <a:solidFill>
                  <a:prstClr val="black"/>
                </a:solidFill>
                <a:latin typeface="Arial" charset="0"/>
              </a:rPr>
              <a:t>seg</a:t>
            </a:r>
            <a:r>
              <a:rPr lang="nn-NO" altLang="nb-NO" sz="1200" dirty="0">
                <a:solidFill>
                  <a:prstClr val="black"/>
                </a:solidFill>
                <a:latin typeface="Arial" charset="0"/>
              </a:rPr>
              <a:t>.</a:t>
            </a:r>
          </a:p>
          <a:p>
            <a:pPr lvl="0" eaLnBrk="1" hangingPunct="1">
              <a:spcBef>
                <a:spcPct val="0"/>
              </a:spcBef>
              <a:spcAft>
                <a:spcPct val="0"/>
              </a:spcAft>
              <a:buClrTx/>
              <a:buNone/>
            </a:pPr>
            <a:endParaRPr lang="nn-NO" altLang="nb-NO" sz="1200" dirty="0" smtClean="0">
              <a:solidFill>
                <a:prstClr val="black"/>
              </a:solidFill>
              <a:latin typeface="Arial" charset="0"/>
            </a:endParaRPr>
          </a:p>
          <a:p>
            <a:pPr lvl="0" eaLnBrk="1" hangingPunct="1">
              <a:spcBef>
                <a:spcPct val="0"/>
              </a:spcBef>
              <a:spcAft>
                <a:spcPct val="0"/>
              </a:spcAft>
              <a:buClrTx/>
              <a:buNone/>
            </a:pPr>
            <a:r>
              <a:rPr lang="nn-NO" altLang="nb-NO" sz="1200" dirty="0" smtClean="0">
                <a:solidFill>
                  <a:prstClr val="black"/>
                </a:solidFill>
                <a:latin typeface="Arial" charset="0"/>
              </a:rPr>
              <a:t>Vi brukar litteratur knytt til sommar og ferie.</a:t>
            </a:r>
          </a:p>
          <a:p>
            <a:pPr lvl="0" eaLnBrk="1" hangingPunct="1">
              <a:spcBef>
                <a:spcPct val="0"/>
              </a:spcBef>
              <a:spcAft>
                <a:spcPct val="0"/>
              </a:spcAft>
              <a:buClrTx/>
              <a:buNone/>
            </a:pPr>
            <a:endParaRPr lang="nn-NO" altLang="nb-NO" sz="1200" dirty="0">
              <a:solidFill>
                <a:prstClr val="black"/>
              </a:solidFill>
              <a:latin typeface="Arial" charset="0"/>
            </a:endParaRPr>
          </a:p>
          <a:p>
            <a:pPr eaLnBrk="1" hangingPunct="1">
              <a:spcBef>
                <a:spcPct val="0"/>
              </a:spcBef>
              <a:spcAft>
                <a:spcPct val="0"/>
              </a:spcAft>
              <a:buClrTx/>
              <a:buFontTx/>
              <a:buNone/>
            </a:pPr>
            <a:r>
              <a:rPr lang="nn-NO" altLang="nb-NO" sz="1200" dirty="0" smtClean="0">
                <a:solidFill>
                  <a:prstClr val="black"/>
                </a:solidFill>
                <a:latin typeface="Arial" charset="0"/>
              </a:rPr>
              <a:t>Vi </a:t>
            </a:r>
            <a:r>
              <a:rPr lang="nn-NO" altLang="nb-NO" sz="1200" dirty="0">
                <a:solidFill>
                  <a:prstClr val="black"/>
                </a:solidFill>
                <a:latin typeface="Arial" charset="0"/>
              </a:rPr>
              <a:t>får besøk av nye </a:t>
            </a:r>
            <a:r>
              <a:rPr lang="nn-NO" altLang="nb-NO" sz="1200" dirty="0" smtClean="0">
                <a:solidFill>
                  <a:prstClr val="black"/>
                </a:solidFill>
                <a:latin typeface="Arial" charset="0"/>
              </a:rPr>
              <a:t>born.</a:t>
            </a:r>
            <a:endParaRPr lang="nn-NO" altLang="nb-NO" sz="1200" dirty="0">
              <a:latin typeface="Arial" charset="0"/>
            </a:endParaRPr>
          </a:p>
        </p:txBody>
      </p:sp>
      <p:sp>
        <p:nvSpPr>
          <p:cNvPr id="4" name="Rektangel 3">
            <a:extLst>
              <a:ext uri="{FF2B5EF4-FFF2-40B4-BE49-F238E27FC236}">
                <a16:creationId xmlns:a16="http://schemas.microsoft.com/office/drawing/2014/main" xmlns="" id="{2117B694-FAC2-4CD6-9CDA-1E348EFA2DF8}"/>
              </a:ext>
            </a:extLst>
          </p:cNvPr>
          <p:cNvSpPr/>
          <p:nvPr/>
        </p:nvSpPr>
        <p:spPr>
          <a:xfrm>
            <a:off x="4499992" y="790927"/>
            <a:ext cx="2346637" cy="738664"/>
          </a:xfrm>
          <a:prstGeom prst="rect">
            <a:avLst/>
          </a:prstGeom>
        </p:spPr>
        <p:txBody>
          <a:bodyPr wrap="square">
            <a:spAutoFit/>
          </a:bodyPr>
          <a:lstStyle/>
          <a:p>
            <a:pPr eaLnBrk="1" hangingPunct="1"/>
            <a:r>
              <a:rPr lang="nn-NO" altLang="nb-NO" sz="1400" dirty="0" smtClean="0"/>
              <a:t>Vi </a:t>
            </a:r>
            <a:r>
              <a:rPr lang="nn-NO" altLang="nb-NO" sz="1400" dirty="0"/>
              <a:t>vil nyte sommaren med </a:t>
            </a:r>
            <a:r>
              <a:rPr lang="nn-NO" altLang="nb-NO" sz="1400" dirty="0" smtClean="0"/>
              <a:t>sosial samhandling, </a:t>
            </a:r>
          </a:p>
          <a:p>
            <a:pPr eaLnBrk="1" hangingPunct="1"/>
            <a:r>
              <a:rPr lang="nn-NO" altLang="nb-NO" sz="1400" dirty="0"/>
              <a:t>t</a:t>
            </a:r>
            <a:r>
              <a:rPr lang="nn-NO" altLang="nb-NO" sz="1400" dirty="0" smtClean="0"/>
              <a:t>urar leik</a:t>
            </a:r>
            <a:r>
              <a:rPr lang="nn-NO" altLang="nb-NO" sz="1400" dirty="0"/>
              <a:t> </a:t>
            </a:r>
            <a:r>
              <a:rPr lang="nn-NO" altLang="nb-NO" sz="1400" dirty="0" smtClean="0"/>
              <a:t>og moro</a:t>
            </a:r>
            <a:endParaRPr lang="nn-NO" altLang="nb-NO" sz="1400" dirty="0"/>
          </a:p>
        </p:txBody>
      </p:sp>
      <p:pic>
        <p:nvPicPr>
          <p:cNvPr id="8" name="Bild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47334">
            <a:off x="7285685" y="5474411"/>
            <a:ext cx="1489650" cy="1076980"/>
          </a:xfrm>
          <a:prstGeom prst="rect">
            <a:avLst/>
          </a:prstGeom>
        </p:spPr>
      </p:pic>
      <p:pic>
        <p:nvPicPr>
          <p:cNvPr id="6" name="Bild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8592" y="160920"/>
            <a:ext cx="1849771" cy="1387328"/>
          </a:xfrm>
          <a:prstGeom prst="rect">
            <a:avLst/>
          </a:prstGeom>
          <a:ln>
            <a:noFill/>
          </a:ln>
          <a:effectLst>
            <a:softEdge rad="112500"/>
          </a:effectLst>
        </p:spPr>
      </p:pic>
      <p:sp>
        <p:nvSpPr>
          <p:cNvPr id="13" name="TekstSylinder 12"/>
          <p:cNvSpPr txBox="1"/>
          <p:nvPr/>
        </p:nvSpPr>
        <p:spPr>
          <a:xfrm>
            <a:off x="251520" y="153828"/>
            <a:ext cx="4930985" cy="369332"/>
          </a:xfrm>
          <a:prstGeom prst="rect">
            <a:avLst/>
          </a:prstGeom>
          <a:solidFill>
            <a:srgbClr val="92D050"/>
          </a:solidFill>
        </p:spPr>
        <p:txBody>
          <a:bodyPr wrap="square" rtlCol="0">
            <a:spAutoFit/>
          </a:bodyPr>
          <a:lstStyle/>
          <a:p>
            <a:r>
              <a:rPr lang="nn-NO" altLang="nb-NO" b="1" dirty="0">
                <a:solidFill>
                  <a:prstClr val="black"/>
                </a:solidFill>
              </a:rPr>
              <a:t>PERIODEPLAN </a:t>
            </a:r>
            <a:r>
              <a:rPr lang="nn-NO" altLang="nb-NO" b="1" dirty="0" smtClean="0">
                <a:solidFill>
                  <a:prstClr val="black"/>
                </a:solidFill>
              </a:rPr>
              <a:t>FOR</a:t>
            </a:r>
            <a:r>
              <a:rPr lang="nn-NO" altLang="nb-NO" b="1" noProof="1"/>
              <a:t> </a:t>
            </a:r>
            <a:r>
              <a:rPr lang="nn-NO" altLang="nb-NO" b="1" noProof="1" smtClean="0"/>
              <a:t>JUNI</a:t>
            </a:r>
            <a:r>
              <a:rPr lang="nn-NO" altLang="nb-NO" b="1" noProof="1" smtClean="0">
                <a:cs typeface="Trebuchet MS" pitchFamily="34" charset="0"/>
              </a:rPr>
              <a:t>  og JULI 2021</a:t>
            </a:r>
          </a:p>
        </p:txBody>
      </p:sp>
      <p:sp>
        <p:nvSpPr>
          <p:cNvPr id="9" name="TekstSylinder 8"/>
          <p:cNvSpPr txBox="1"/>
          <p:nvPr/>
        </p:nvSpPr>
        <p:spPr>
          <a:xfrm>
            <a:off x="251520" y="719015"/>
            <a:ext cx="3364437" cy="307777"/>
          </a:xfrm>
          <a:prstGeom prst="rect">
            <a:avLst/>
          </a:prstGeom>
          <a:noFill/>
        </p:spPr>
        <p:txBody>
          <a:bodyPr wrap="square" rtlCol="0">
            <a:spAutoFit/>
          </a:bodyPr>
          <a:lstStyle/>
          <a:p>
            <a:r>
              <a:rPr lang="nn-NO" sz="1400" b="1" dirty="0" smtClean="0"/>
              <a:t>Tema: sommar og ferie</a:t>
            </a:r>
            <a:endParaRPr lang="nn-NO" sz="1400" b="1" dirty="0"/>
          </a:p>
        </p:txBody>
      </p:sp>
      <p:sp>
        <p:nvSpPr>
          <p:cNvPr id="10" name="TekstSylinder 9"/>
          <p:cNvSpPr txBox="1"/>
          <p:nvPr/>
        </p:nvSpPr>
        <p:spPr>
          <a:xfrm>
            <a:off x="323528" y="1195964"/>
            <a:ext cx="3960440" cy="1415772"/>
          </a:xfrm>
          <a:prstGeom prst="rect">
            <a:avLst/>
          </a:prstGeom>
          <a:noFill/>
        </p:spPr>
        <p:txBody>
          <a:bodyPr wrap="square" rtlCol="0">
            <a:spAutoFit/>
          </a:bodyPr>
          <a:lstStyle/>
          <a:p>
            <a:r>
              <a:rPr lang="nn-NO" sz="1400" b="1" dirty="0"/>
              <a:t>Mål for </a:t>
            </a:r>
            <a:r>
              <a:rPr lang="nn-NO" sz="1400" b="1" dirty="0" smtClean="0"/>
              <a:t>Perioden:</a:t>
            </a:r>
          </a:p>
          <a:p>
            <a:pPr marL="171450" indent="-171450">
              <a:buFont typeface="Arial" panose="020B0604020202020204" pitchFamily="34" charset="0"/>
              <a:buChar char="•"/>
            </a:pPr>
            <a:r>
              <a:rPr lang="nn-NO" altLang="nb-NO" sz="1200" dirty="0" smtClean="0"/>
              <a:t>Legge </a:t>
            </a:r>
            <a:r>
              <a:rPr lang="nn-NO" altLang="nb-NO" sz="1200" dirty="0"/>
              <a:t>til rette for uteleikar i </a:t>
            </a:r>
            <a:r>
              <a:rPr lang="nn-NO" altLang="nb-NO" sz="1200" dirty="0" smtClean="0"/>
              <a:t>gruppe.</a:t>
            </a:r>
          </a:p>
          <a:p>
            <a:pPr marL="171450" indent="-171450">
              <a:buFont typeface="Arial" panose="020B0604020202020204" pitchFamily="34" charset="0"/>
              <a:buChar char="•"/>
            </a:pPr>
            <a:r>
              <a:rPr lang="nn-NO" altLang="nb-NO" sz="1200" dirty="0" smtClean="0"/>
              <a:t>Borna </a:t>
            </a:r>
            <a:r>
              <a:rPr lang="nn-NO" altLang="nb-NO" sz="1200" dirty="0"/>
              <a:t>opplever ein god  start og avslutning i </a:t>
            </a:r>
            <a:r>
              <a:rPr lang="nn-NO" altLang="nb-NO" sz="1200" dirty="0" smtClean="0"/>
              <a:t>barnehagen.</a:t>
            </a:r>
          </a:p>
          <a:p>
            <a:pPr marL="171450" indent="-171450">
              <a:buFont typeface="Arial" panose="020B0604020202020204" pitchFamily="34" charset="0"/>
              <a:buChar char="•"/>
            </a:pPr>
            <a:r>
              <a:rPr lang="nn-NO" altLang="nb-NO" sz="1200" dirty="0" smtClean="0"/>
              <a:t>Legge </a:t>
            </a:r>
            <a:r>
              <a:rPr lang="nn-NO" altLang="nb-NO" sz="1200" dirty="0"/>
              <a:t>vekt på felles aktivitetar mellom </a:t>
            </a:r>
            <a:r>
              <a:rPr lang="nn-NO" altLang="nb-NO" sz="1200" dirty="0" smtClean="0"/>
              <a:t>avdelingane.</a:t>
            </a:r>
          </a:p>
          <a:p>
            <a:pPr marL="171450" indent="-171450">
              <a:buFont typeface="Arial" panose="020B0604020202020204" pitchFamily="34" charset="0"/>
              <a:buChar char="•"/>
            </a:pPr>
            <a:r>
              <a:rPr lang="nn-NO" altLang="nb-NO" sz="1200" dirty="0" smtClean="0"/>
              <a:t>Samarbeide og konstruere i </a:t>
            </a:r>
            <a:r>
              <a:rPr lang="nn-NO" altLang="nb-NO" sz="1200" dirty="0" err="1" smtClean="0"/>
              <a:t>uterommet</a:t>
            </a:r>
            <a:r>
              <a:rPr lang="nn-NO" altLang="nb-NO" sz="1200" dirty="0" smtClean="0"/>
              <a:t>.</a:t>
            </a:r>
          </a:p>
          <a:p>
            <a:pPr marL="171450" indent="-171450">
              <a:buFont typeface="Arial" panose="020B0604020202020204" pitchFamily="34" charset="0"/>
              <a:buChar char="•"/>
            </a:pPr>
            <a:r>
              <a:rPr lang="nn-NO" altLang="nb-NO" sz="1200" dirty="0" smtClean="0"/>
              <a:t>Borna </a:t>
            </a:r>
            <a:r>
              <a:rPr lang="nn-NO" altLang="nb-NO" sz="1200" dirty="0"/>
              <a:t>er førebudd til å ta imot nye </a:t>
            </a:r>
            <a:r>
              <a:rPr lang="nn-NO" altLang="nb-NO" sz="1200" dirty="0" smtClean="0"/>
              <a:t>born.</a:t>
            </a:r>
            <a:endParaRPr lang="nn-NO" sz="1200" b="1" dirty="0"/>
          </a:p>
        </p:txBody>
      </p:sp>
      <p:sp>
        <p:nvSpPr>
          <p:cNvPr id="7" name="TekstSylinder 6"/>
          <p:cNvSpPr txBox="1"/>
          <p:nvPr/>
        </p:nvSpPr>
        <p:spPr>
          <a:xfrm>
            <a:off x="4432701" y="6211445"/>
            <a:ext cx="2341401" cy="307777"/>
          </a:xfrm>
          <a:prstGeom prst="rect">
            <a:avLst/>
          </a:prstGeom>
          <a:solidFill>
            <a:srgbClr val="00B050"/>
          </a:solidFill>
        </p:spPr>
        <p:txBody>
          <a:bodyPr wrap="square" rtlCol="0">
            <a:spAutoFit/>
          </a:bodyPr>
          <a:lstStyle/>
          <a:p>
            <a:pPr lvl="0" eaLnBrk="1" hangingPunct="1"/>
            <a:r>
              <a:rPr lang="nn-NO" altLang="nb-NO" sz="1400" b="1" u="sng" dirty="0" smtClean="0">
                <a:solidFill>
                  <a:prstClr val="black"/>
                </a:solidFill>
              </a:rPr>
              <a:t>Jonsokmarkering  24.06.</a:t>
            </a:r>
            <a:endParaRPr lang="nn-NO" sz="1200" dirty="0"/>
          </a:p>
        </p:txBody>
      </p:sp>
      <p:sp>
        <p:nvSpPr>
          <p:cNvPr id="2" name="TekstSylinder 1"/>
          <p:cNvSpPr txBox="1"/>
          <p:nvPr/>
        </p:nvSpPr>
        <p:spPr>
          <a:xfrm>
            <a:off x="4432701" y="5279120"/>
            <a:ext cx="2304256" cy="307777"/>
          </a:xfrm>
          <a:prstGeom prst="rect">
            <a:avLst/>
          </a:prstGeom>
          <a:solidFill>
            <a:srgbClr val="FFFF00"/>
          </a:solidFill>
        </p:spPr>
        <p:txBody>
          <a:bodyPr wrap="square" rtlCol="0">
            <a:spAutoFit/>
          </a:bodyPr>
          <a:lstStyle/>
          <a:p>
            <a:pPr lvl="0" eaLnBrk="1" hangingPunct="1"/>
            <a:r>
              <a:rPr lang="nn-NO" altLang="nb-NO" sz="1400" b="1" u="sng" dirty="0">
                <a:solidFill>
                  <a:prstClr val="black"/>
                </a:solidFill>
              </a:rPr>
              <a:t>Sommarfest. 10 juni.</a:t>
            </a:r>
          </a:p>
        </p:txBody>
      </p:sp>
      <p:sp>
        <p:nvSpPr>
          <p:cNvPr id="11" name="TekstSylinder 10"/>
          <p:cNvSpPr txBox="1"/>
          <p:nvPr/>
        </p:nvSpPr>
        <p:spPr>
          <a:xfrm>
            <a:off x="4432701" y="5738725"/>
            <a:ext cx="2947611" cy="307777"/>
          </a:xfrm>
          <a:prstGeom prst="rect">
            <a:avLst/>
          </a:prstGeom>
          <a:solidFill>
            <a:srgbClr val="0070C0">
              <a:alpha val="70000"/>
            </a:srgbClr>
          </a:solidFill>
        </p:spPr>
        <p:txBody>
          <a:bodyPr wrap="square" rtlCol="0">
            <a:spAutoFit/>
          </a:bodyPr>
          <a:lstStyle/>
          <a:p>
            <a:r>
              <a:rPr lang="nn-NO" altLang="nb-NO" sz="1400" b="1" u="sng" dirty="0">
                <a:solidFill>
                  <a:prstClr val="black"/>
                </a:solidFill>
              </a:rPr>
              <a:t>Island sin Nasjonaldag 17.Juni</a:t>
            </a:r>
            <a:endParaRPr lang="nn-NO"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7655" name="Bilde 6" descr="solen_33337104_3429293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6872" y="4624757"/>
            <a:ext cx="2240005" cy="1866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 4"/>
          <p:cNvGraphicFramePr>
            <a:graphicFrameLocks noGrp="1"/>
          </p:cNvGraphicFramePr>
          <p:nvPr>
            <p:extLst>
              <p:ext uri="{D42A27DB-BD31-4B8C-83A1-F6EECF244321}">
                <p14:modId xmlns:p14="http://schemas.microsoft.com/office/powerpoint/2010/main" val="3099382321"/>
              </p:ext>
            </p:extLst>
          </p:nvPr>
        </p:nvGraphicFramePr>
        <p:xfrm>
          <a:off x="3923926" y="2212956"/>
          <a:ext cx="4248473" cy="2944235"/>
        </p:xfrm>
        <a:graphic>
          <a:graphicData uri="http://schemas.openxmlformats.org/drawingml/2006/table">
            <a:tbl>
              <a:tblPr firstRow="1" bandRow="1">
                <a:tableStyleId>{BC89EF96-8CEA-46FF-86C4-4CE0E7609802}</a:tableStyleId>
              </a:tblPr>
              <a:tblGrid>
                <a:gridCol w="601287">
                  <a:extLst>
                    <a:ext uri="{9D8B030D-6E8A-4147-A177-3AD203B41FA5}">
                      <a16:colId xmlns:a16="http://schemas.microsoft.com/office/drawing/2014/main" xmlns="" val="20000"/>
                    </a:ext>
                  </a:extLst>
                </a:gridCol>
                <a:gridCol w="523106">
                  <a:extLst>
                    <a:ext uri="{9D8B030D-6E8A-4147-A177-3AD203B41FA5}">
                      <a16:colId xmlns:a16="http://schemas.microsoft.com/office/drawing/2014/main" xmlns="" val="20001"/>
                    </a:ext>
                  </a:extLst>
                </a:gridCol>
                <a:gridCol w="499729">
                  <a:extLst>
                    <a:ext uri="{9D8B030D-6E8A-4147-A177-3AD203B41FA5}">
                      <a16:colId xmlns:a16="http://schemas.microsoft.com/office/drawing/2014/main" xmlns="" val="20002"/>
                    </a:ext>
                  </a:extLst>
                </a:gridCol>
                <a:gridCol w="562196">
                  <a:extLst>
                    <a:ext uri="{9D8B030D-6E8A-4147-A177-3AD203B41FA5}">
                      <a16:colId xmlns:a16="http://schemas.microsoft.com/office/drawing/2014/main" xmlns="" val="20003"/>
                    </a:ext>
                  </a:extLst>
                </a:gridCol>
                <a:gridCol w="562196">
                  <a:extLst>
                    <a:ext uri="{9D8B030D-6E8A-4147-A177-3AD203B41FA5}">
                      <a16:colId xmlns:a16="http://schemas.microsoft.com/office/drawing/2014/main" xmlns="" val="20004"/>
                    </a:ext>
                  </a:extLst>
                </a:gridCol>
                <a:gridCol w="437263">
                  <a:extLst>
                    <a:ext uri="{9D8B030D-6E8A-4147-A177-3AD203B41FA5}">
                      <a16:colId xmlns:a16="http://schemas.microsoft.com/office/drawing/2014/main" xmlns="" val="20005"/>
                    </a:ext>
                  </a:extLst>
                </a:gridCol>
                <a:gridCol w="512990">
                  <a:extLst>
                    <a:ext uri="{9D8B030D-6E8A-4147-A177-3AD203B41FA5}">
                      <a16:colId xmlns:a16="http://schemas.microsoft.com/office/drawing/2014/main" xmlns="" val="20006"/>
                    </a:ext>
                  </a:extLst>
                </a:gridCol>
                <a:gridCol w="549706">
                  <a:extLst>
                    <a:ext uri="{9D8B030D-6E8A-4147-A177-3AD203B41FA5}">
                      <a16:colId xmlns:a16="http://schemas.microsoft.com/office/drawing/2014/main" xmlns="" val="20007"/>
                    </a:ext>
                  </a:extLst>
                </a:gridCol>
              </a:tblGrid>
              <a:tr h="524721">
                <a:tc>
                  <a:txBody>
                    <a:bodyPr/>
                    <a:lstStyle/>
                    <a:p>
                      <a:pPr algn="ctr"/>
                      <a:r>
                        <a:rPr lang="nn-NO" sz="1400" b="1" dirty="0" smtClean="0">
                          <a:solidFill>
                            <a:schemeClr val="tx1"/>
                          </a:solidFill>
                          <a:effectLst/>
                          <a:latin typeface="Arial" panose="020B0604020202020204" pitchFamily="34" charset="0"/>
                          <a:cs typeface="Arial" panose="020B0604020202020204" pitchFamily="34" charset="0"/>
                        </a:rPr>
                        <a:t>veke</a:t>
                      </a:r>
                      <a:endParaRPr lang="nn-NO" sz="1400" b="1" dirty="0">
                        <a:solidFill>
                          <a:schemeClr val="tx1"/>
                        </a:solidFill>
                        <a:effectLst/>
                        <a:latin typeface="Arial" panose="020B0604020202020204" pitchFamily="34" charset="0"/>
                        <a:cs typeface="Arial" panose="020B0604020202020204" pitchFamily="34" charset="0"/>
                      </a:endParaRPr>
                    </a:p>
                  </a:txBody>
                  <a:tcPr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Ma</a:t>
                      </a:r>
                    </a:p>
                  </a:txBody>
                  <a:tcPr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Ti</a:t>
                      </a:r>
                    </a:p>
                  </a:txBody>
                  <a:tcPr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On</a:t>
                      </a:r>
                    </a:p>
                  </a:txBody>
                  <a:tcPr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To</a:t>
                      </a:r>
                    </a:p>
                  </a:txBody>
                  <a:tcPr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Fr</a:t>
                      </a:r>
                    </a:p>
                  </a:txBody>
                  <a:tcPr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Lø</a:t>
                      </a:r>
                    </a:p>
                  </a:txBody>
                  <a:tcPr anchor="ctr">
                    <a:noFill/>
                  </a:tcPr>
                </a:tc>
                <a:tc>
                  <a:txBody>
                    <a:bodyPr/>
                    <a:lstStyle/>
                    <a:p>
                      <a:pPr algn="ctr"/>
                      <a:r>
                        <a:rPr lang="nn-NO" sz="1400" b="1">
                          <a:solidFill>
                            <a:srgbClr val="333333"/>
                          </a:solidFill>
                          <a:effectLst/>
                          <a:latin typeface="Arial" panose="020B0604020202020204" pitchFamily="34" charset="0"/>
                          <a:cs typeface="Arial" panose="020B0604020202020204" pitchFamily="34" charset="0"/>
                        </a:rPr>
                        <a:t>Sø</a:t>
                      </a:r>
                    </a:p>
                  </a:txBody>
                  <a:tcPr anchor="ctr">
                    <a:noFill/>
                  </a:tcPr>
                </a:tc>
                <a:extLst>
                  <a:ext uri="{0D108BD9-81ED-4DB2-BD59-A6C34878D82A}">
                    <a16:rowId xmlns:a16="http://schemas.microsoft.com/office/drawing/2014/main" xmlns="" val="243434998"/>
                  </a:ext>
                </a:extLst>
              </a:tr>
              <a:tr h="591214">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26</a:t>
                      </a:r>
                    </a:p>
                  </a:txBody>
                  <a:tcPr anchor="ctr">
                    <a:noFill/>
                  </a:tcPr>
                </a:tc>
                <a:tc>
                  <a:txBody>
                    <a:bodyPr/>
                    <a:lstStyle/>
                    <a:p>
                      <a:pPr algn="ctr"/>
                      <a:r>
                        <a:rPr lang="nn-NO" sz="1400">
                          <a:effectLst/>
                          <a:latin typeface="Arial" panose="020B0604020202020204" pitchFamily="34" charset="0"/>
                          <a:cs typeface="Arial" panose="020B0604020202020204" pitchFamily="34" charset="0"/>
                        </a:rPr>
                        <a:t> </a:t>
                      </a:r>
                    </a:p>
                  </a:txBody>
                  <a:tcPr anchor="ctr">
                    <a:noFill/>
                  </a:tcPr>
                </a:tc>
                <a:tc>
                  <a:txBody>
                    <a:bodyPr/>
                    <a:lstStyle/>
                    <a:p>
                      <a:pPr algn="ctr"/>
                      <a:r>
                        <a:rPr lang="nn-NO" sz="1400">
                          <a:effectLst/>
                          <a:latin typeface="Arial" panose="020B0604020202020204" pitchFamily="34" charset="0"/>
                          <a:cs typeface="Arial" panose="020B0604020202020204" pitchFamily="34" charset="0"/>
                        </a:rPr>
                        <a:t> </a:t>
                      </a:r>
                    </a:p>
                  </a:txBody>
                  <a:tcPr anchor="ctr">
                    <a:noFill/>
                  </a:tcPr>
                </a:tc>
                <a:tc>
                  <a:txBody>
                    <a:bodyPr/>
                    <a:lstStyle/>
                    <a:p>
                      <a:pPr algn="ctr"/>
                      <a:r>
                        <a:rPr lang="nn-NO" sz="1400">
                          <a:effectLst/>
                          <a:latin typeface="Arial" panose="020B0604020202020204" pitchFamily="34" charset="0"/>
                          <a:cs typeface="Arial" panose="020B0604020202020204" pitchFamily="34" charset="0"/>
                        </a:rPr>
                        <a:t> </a:t>
                      </a:r>
                    </a:p>
                  </a:txBody>
                  <a:tcPr anchor="ctr">
                    <a:noFill/>
                  </a:tcPr>
                </a:tc>
                <a:tc>
                  <a:txBody>
                    <a:bodyPr/>
                    <a:lstStyle/>
                    <a:p>
                      <a:pPr algn="ctr"/>
                      <a:r>
                        <a:rPr lang="nn-NO" sz="1400" dirty="0">
                          <a:effectLst/>
                          <a:latin typeface="Arial" panose="020B0604020202020204" pitchFamily="34" charset="0"/>
                          <a:cs typeface="Arial" panose="020B0604020202020204" pitchFamily="34" charset="0"/>
                        </a:rPr>
                        <a:t>1</a:t>
                      </a:r>
                    </a:p>
                  </a:txBody>
                  <a:tcPr anchor="ctr">
                    <a:noFill/>
                  </a:tcPr>
                </a:tc>
                <a:tc>
                  <a:txBody>
                    <a:bodyPr/>
                    <a:lstStyle/>
                    <a:p>
                      <a:pPr algn="ctr"/>
                      <a:r>
                        <a:rPr lang="nn-NO" sz="1400">
                          <a:effectLst/>
                          <a:latin typeface="Arial" panose="020B0604020202020204" pitchFamily="34" charset="0"/>
                          <a:cs typeface="Arial" panose="020B0604020202020204" pitchFamily="34" charset="0"/>
                        </a:rPr>
                        <a:t>2</a:t>
                      </a:r>
                    </a:p>
                  </a:txBody>
                  <a:tcPr anchor="ctr">
                    <a:noFill/>
                  </a:tcPr>
                </a:tc>
                <a:tc>
                  <a:txBody>
                    <a:bodyPr/>
                    <a:lstStyle/>
                    <a:p>
                      <a:pPr algn="ctr"/>
                      <a:r>
                        <a:rPr lang="nn-NO" sz="1400">
                          <a:effectLst/>
                          <a:latin typeface="Arial" panose="020B0604020202020204" pitchFamily="34" charset="0"/>
                          <a:cs typeface="Arial" panose="020B0604020202020204" pitchFamily="34" charset="0"/>
                        </a:rPr>
                        <a:t>3</a:t>
                      </a:r>
                    </a:p>
                  </a:txBody>
                  <a:tcPr anchor="ctr">
                    <a:noFill/>
                  </a:tcPr>
                </a:tc>
                <a:tc>
                  <a:txBody>
                    <a:bodyPr/>
                    <a:lstStyle/>
                    <a:p>
                      <a:pPr algn="ctr"/>
                      <a:r>
                        <a:rPr lang="nn-NO" sz="1400">
                          <a:effectLst/>
                          <a:latin typeface="Arial" panose="020B0604020202020204" pitchFamily="34" charset="0"/>
                          <a:cs typeface="Arial" panose="020B0604020202020204" pitchFamily="34" charset="0"/>
                        </a:rPr>
                        <a:t>4</a:t>
                      </a:r>
                    </a:p>
                  </a:txBody>
                  <a:tcPr anchor="ctr">
                    <a:noFill/>
                  </a:tcPr>
                </a:tc>
                <a:extLst>
                  <a:ext uri="{0D108BD9-81ED-4DB2-BD59-A6C34878D82A}">
                    <a16:rowId xmlns:a16="http://schemas.microsoft.com/office/drawing/2014/main" xmlns="" val="10006"/>
                  </a:ext>
                </a:extLst>
              </a:tr>
              <a:tr h="487515">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27</a:t>
                      </a:r>
                    </a:p>
                  </a:txBody>
                  <a:tcPr anchor="ctr">
                    <a:noFill/>
                  </a:tcPr>
                </a:tc>
                <a:tc>
                  <a:txBody>
                    <a:bodyPr/>
                    <a:lstStyle/>
                    <a:p>
                      <a:pPr algn="ctr"/>
                      <a:r>
                        <a:rPr lang="nn-NO" sz="1400">
                          <a:effectLst/>
                          <a:latin typeface="Arial" panose="020B0604020202020204" pitchFamily="34" charset="0"/>
                          <a:cs typeface="Arial" panose="020B0604020202020204" pitchFamily="34" charset="0"/>
                        </a:rPr>
                        <a:t>5</a:t>
                      </a:r>
                    </a:p>
                  </a:txBody>
                  <a:tcPr anchor="ctr">
                    <a:noFill/>
                  </a:tcPr>
                </a:tc>
                <a:tc>
                  <a:txBody>
                    <a:bodyPr/>
                    <a:lstStyle/>
                    <a:p>
                      <a:pPr algn="ctr"/>
                      <a:r>
                        <a:rPr lang="nn-NO" sz="1400">
                          <a:effectLst/>
                          <a:latin typeface="Arial" panose="020B0604020202020204" pitchFamily="34" charset="0"/>
                          <a:cs typeface="Arial" panose="020B0604020202020204" pitchFamily="34" charset="0"/>
                        </a:rPr>
                        <a:t>6</a:t>
                      </a:r>
                    </a:p>
                  </a:txBody>
                  <a:tcPr anchor="ctr">
                    <a:noFill/>
                  </a:tcPr>
                </a:tc>
                <a:tc>
                  <a:txBody>
                    <a:bodyPr/>
                    <a:lstStyle/>
                    <a:p>
                      <a:pPr algn="ctr"/>
                      <a:r>
                        <a:rPr lang="nn-NO" sz="1400">
                          <a:effectLst/>
                          <a:latin typeface="Arial" panose="020B0604020202020204" pitchFamily="34" charset="0"/>
                          <a:cs typeface="Arial" panose="020B0604020202020204" pitchFamily="34" charset="0"/>
                        </a:rPr>
                        <a:t>7</a:t>
                      </a:r>
                    </a:p>
                  </a:txBody>
                  <a:tcPr anchor="ctr">
                    <a:noFill/>
                  </a:tcPr>
                </a:tc>
                <a:tc>
                  <a:txBody>
                    <a:bodyPr/>
                    <a:lstStyle/>
                    <a:p>
                      <a:pPr algn="ctr"/>
                      <a:r>
                        <a:rPr lang="nn-NO" sz="1400">
                          <a:effectLst/>
                          <a:latin typeface="Arial" panose="020B0604020202020204" pitchFamily="34" charset="0"/>
                          <a:cs typeface="Arial" panose="020B0604020202020204" pitchFamily="34" charset="0"/>
                        </a:rPr>
                        <a:t>8</a:t>
                      </a:r>
                    </a:p>
                  </a:txBody>
                  <a:tcPr anchor="ctr">
                    <a:noFill/>
                  </a:tcPr>
                </a:tc>
                <a:tc>
                  <a:txBody>
                    <a:bodyPr/>
                    <a:lstStyle/>
                    <a:p>
                      <a:pPr algn="ctr"/>
                      <a:r>
                        <a:rPr lang="nn-NO" sz="1400">
                          <a:effectLst/>
                          <a:latin typeface="Arial" panose="020B0604020202020204" pitchFamily="34" charset="0"/>
                          <a:cs typeface="Arial" panose="020B0604020202020204" pitchFamily="34" charset="0"/>
                        </a:rPr>
                        <a:t>9</a:t>
                      </a:r>
                    </a:p>
                  </a:txBody>
                  <a:tcPr anchor="ctr">
                    <a:noFill/>
                  </a:tcPr>
                </a:tc>
                <a:tc>
                  <a:txBody>
                    <a:bodyPr/>
                    <a:lstStyle/>
                    <a:p>
                      <a:pPr algn="ctr"/>
                      <a:r>
                        <a:rPr lang="nn-NO" sz="1400">
                          <a:effectLst/>
                          <a:latin typeface="Arial" panose="020B0604020202020204" pitchFamily="34" charset="0"/>
                          <a:cs typeface="Arial" panose="020B0604020202020204" pitchFamily="34" charset="0"/>
                        </a:rPr>
                        <a:t>10</a:t>
                      </a:r>
                    </a:p>
                  </a:txBody>
                  <a:tcPr anchor="ctr">
                    <a:noFill/>
                  </a:tcPr>
                </a:tc>
                <a:tc>
                  <a:txBody>
                    <a:bodyPr/>
                    <a:lstStyle/>
                    <a:p>
                      <a:pPr algn="ctr"/>
                      <a:r>
                        <a:rPr lang="nn-NO" sz="1400">
                          <a:effectLst/>
                          <a:latin typeface="Arial" panose="020B0604020202020204" pitchFamily="34" charset="0"/>
                          <a:cs typeface="Arial" panose="020B0604020202020204" pitchFamily="34" charset="0"/>
                        </a:rPr>
                        <a:t>11</a:t>
                      </a:r>
                    </a:p>
                  </a:txBody>
                  <a:tcPr anchor="ctr">
                    <a:noFill/>
                  </a:tcPr>
                </a:tc>
                <a:extLst>
                  <a:ext uri="{0D108BD9-81ED-4DB2-BD59-A6C34878D82A}">
                    <a16:rowId xmlns:a16="http://schemas.microsoft.com/office/drawing/2014/main" xmlns="" val="10002"/>
                  </a:ext>
                </a:extLst>
              </a:tr>
              <a:tr h="446929">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28</a:t>
                      </a:r>
                    </a:p>
                  </a:txBody>
                  <a:tcPr anchor="ctr">
                    <a:noFill/>
                  </a:tcPr>
                </a:tc>
                <a:tc>
                  <a:txBody>
                    <a:bodyPr/>
                    <a:lstStyle/>
                    <a:p>
                      <a:pPr algn="ctr"/>
                      <a:r>
                        <a:rPr lang="nn-NO" sz="1400">
                          <a:effectLst/>
                          <a:latin typeface="Arial" panose="020B0604020202020204" pitchFamily="34" charset="0"/>
                          <a:cs typeface="Arial" panose="020B0604020202020204" pitchFamily="34" charset="0"/>
                        </a:rPr>
                        <a:t>12</a:t>
                      </a:r>
                    </a:p>
                  </a:txBody>
                  <a:tcPr anchor="ctr">
                    <a:noFill/>
                  </a:tcPr>
                </a:tc>
                <a:tc>
                  <a:txBody>
                    <a:bodyPr/>
                    <a:lstStyle/>
                    <a:p>
                      <a:pPr algn="ctr"/>
                      <a:r>
                        <a:rPr lang="nn-NO" sz="1400">
                          <a:effectLst/>
                          <a:latin typeface="Arial" panose="020B0604020202020204" pitchFamily="34" charset="0"/>
                          <a:cs typeface="Arial" panose="020B0604020202020204" pitchFamily="34" charset="0"/>
                        </a:rPr>
                        <a:t>13</a:t>
                      </a:r>
                    </a:p>
                  </a:txBody>
                  <a:tcPr anchor="ctr">
                    <a:noFill/>
                  </a:tcPr>
                </a:tc>
                <a:tc>
                  <a:txBody>
                    <a:bodyPr/>
                    <a:lstStyle/>
                    <a:p>
                      <a:pPr algn="ctr"/>
                      <a:r>
                        <a:rPr lang="nn-NO" sz="1400">
                          <a:effectLst/>
                          <a:latin typeface="Arial" panose="020B0604020202020204" pitchFamily="34" charset="0"/>
                          <a:cs typeface="Arial" panose="020B0604020202020204" pitchFamily="34" charset="0"/>
                        </a:rPr>
                        <a:t>14</a:t>
                      </a:r>
                    </a:p>
                  </a:txBody>
                  <a:tcPr anchor="ctr">
                    <a:noFill/>
                  </a:tcPr>
                </a:tc>
                <a:tc>
                  <a:txBody>
                    <a:bodyPr/>
                    <a:lstStyle/>
                    <a:p>
                      <a:pPr algn="ctr"/>
                      <a:r>
                        <a:rPr lang="nn-NO" sz="1400">
                          <a:effectLst/>
                          <a:latin typeface="Arial" panose="020B0604020202020204" pitchFamily="34" charset="0"/>
                          <a:cs typeface="Arial" panose="020B0604020202020204" pitchFamily="34" charset="0"/>
                        </a:rPr>
                        <a:t>15</a:t>
                      </a:r>
                    </a:p>
                  </a:txBody>
                  <a:tcPr anchor="ctr">
                    <a:noFill/>
                  </a:tcPr>
                </a:tc>
                <a:tc>
                  <a:txBody>
                    <a:bodyPr/>
                    <a:lstStyle/>
                    <a:p>
                      <a:pPr algn="ctr"/>
                      <a:r>
                        <a:rPr lang="nn-NO" sz="1400">
                          <a:effectLst/>
                          <a:latin typeface="Arial" panose="020B0604020202020204" pitchFamily="34" charset="0"/>
                          <a:cs typeface="Arial" panose="020B0604020202020204" pitchFamily="34" charset="0"/>
                        </a:rPr>
                        <a:t>16</a:t>
                      </a:r>
                    </a:p>
                  </a:txBody>
                  <a:tcPr anchor="ctr">
                    <a:noFill/>
                  </a:tcPr>
                </a:tc>
                <a:tc>
                  <a:txBody>
                    <a:bodyPr/>
                    <a:lstStyle/>
                    <a:p>
                      <a:pPr algn="ctr"/>
                      <a:r>
                        <a:rPr lang="nn-NO" sz="1400">
                          <a:effectLst/>
                          <a:latin typeface="Arial" panose="020B0604020202020204" pitchFamily="34" charset="0"/>
                          <a:cs typeface="Arial" panose="020B0604020202020204" pitchFamily="34" charset="0"/>
                        </a:rPr>
                        <a:t>17</a:t>
                      </a:r>
                    </a:p>
                  </a:txBody>
                  <a:tcPr anchor="ctr">
                    <a:noFill/>
                  </a:tcPr>
                </a:tc>
                <a:tc>
                  <a:txBody>
                    <a:bodyPr/>
                    <a:lstStyle/>
                    <a:p>
                      <a:pPr algn="ctr"/>
                      <a:r>
                        <a:rPr lang="nn-NO" sz="1400">
                          <a:effectLst/>
                          <a:latin typeface="Arial" panose="020B0604020202020204" pitchFamily="34" charset="0"/>
                          <a:cs typeface="Arial" panose="020B0604020202020204" pitchFamily="34" charset="0"/>
                        </a:rPr>
                        <a:t>18</a:t>
                      </a:r>
                    </a:p>
                  </a:txBody>
                  <a:tcPr anchor="ctr">
                    <a:noFill/>
                  </a:tcPr>
                </a:tc>
                <a:extLst>
                  <a:ext uri="{0D108BD9-81ED-4DB2-BD59-A6C34878D82A}">
                    <a16:rowId xmlns:a16="http://schemas.microsoft.com/office/drawing/2014/main" xmlns="" val="10003"/>
                  </a:ext>
                </a:extLst>
              </a:tr>
              <a:tr h="502794">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29</a:t>
                      </a:r>
                    </a:p>
                  </a:txBody>
                  <a:tcPr anchor="ctr">
                    <a:noFill/>
                  </a:tcPr>
                </a:tc>
                <a:tc>
                  <a:txBody>
                    <a:bodyPr/>
                    <a:lstStyle/>
                    <a:p>
                      <a:pPr algn="ctr"/>
                      <a:r>
                        <a:rPr lang="nn-NO" sz="1400">
                          <a:effectLst/>
                          <a:latin typeface="Arial" panose="020B0604020202020204" pitchFamily="34" charset="0"/>
                          <a:cs typeface="Arial" panose="020B0604020202020204" pitchFamily="34" charset="0"/>
                        </a:rPr>
                        <a:t>19</a:t>
                      </a:r>
                    </a:p>
                  </a:txBody>
                  <a:tcPr anchor="ctr">
                    <a:noFill/>
                  </a:tcPr>
                </a:tc>
                <a:tc>
                  <a:txBody>
                    <a:bodyPr/>
                    <a:lstStyle/>
                    <a:p>
                      <a:pPr algn="ctr"/>
                      <a:r>
                        <a:rPr lang="nn-NO" sz="1400">
                          <a:effectLst/>
                          <a:latin typeface="Arial" panose="020B0604020202020204" pitchFamily="34" charset="0"/>
                          <a:cs typeface="Arial" panose="020B0604020202020204" pitchFamily="34" charset="0"/>
                        </a:rPr>
                        <a:t>20</a:t>
                      </a:r>
                    </a:p>
                  </a:txBody>
                  <a:tcPr anchor="ctr">
                    <a:noFill/>
                  </a:tcPr>
                </a:tc>
                <a:tc>
                  <a:txBody>
                    <a:bodyPr/>
                    <a:lstStyle/>
                    <a:p>
                      <a:pPr algn="ctr"/>
                      <a:r>
                        <a:rPr lang="nn-NO" sz="1400">
                          <a:effectLst/>
                          <a:latin typeface="Arial" panose="020B0604020202020204" pitchFamily="34" charset="0"/>
                          <a:cs typeface="Arial" panose="020B0604020202020204" pitchFamily="34" charset="0"/>
                        </a:rPr>
                        <a:t>21</a:t>
                      </a:r>
                    </a:p>
                  </a:txBody>
                  <a:tcPr anchor="ctr">
                    <a:noFill/>
                  </a:tcPr>
                </a:tc>
                <a:tc>
                  <a:txBody>
                    <a:bodyPr/>
                    <a:lstStyle/>
                    <a:p>
                      <a:pPr algn="ctr"/>
                      <a:r>
                        <a:rPr lang="nn-NO" sz="1400">
                          <a:effectLst/>
                          <a:latin typeface="Arial" panose="020B0604020202020204" pitchFamily="34" charset="0"/>
                          <a:cs typeface="Arial" panose="020B0604020202020204" pitchFamily="34" charset="0"/>
                        </a:rPr>
                        <a:t>22</a:t>
                      </a:r>
                    </a:p>
                  </a:txBody>
                  <a:tcPr anchor="ctr">
                    <a:noFill/>
                  </a:tcPr>
                </a:tc>
                <a:tc>
                  <a:txBody>
                    <a:bodyPr/>
                    <a:lstStyle/>
                    <a:p>
                      <a:pPr algn="ctr"/>
                      <a:r>
                        <a:rPr lang="nn-NO" sz="1400">
                          <a:effectLst/>
                          <a:latin typeface="Arial" panose="020B0604020202020204" pitchFamily="34" charset="0"/>
                          <a:cs typeface="Arial" panose="020B0604020202020204" pitchFamily="34" charset="0"/>
                        </a:rPr>
                        <a:t>23</a:t>
                      </a:r>
                    </a:p>
                  </a:txBody>
                  <a:tcPr anchor="ctr">
                    <a:noFill/>
                  </a:tcPr>
                </a:tc>
                <a:tc>
                  <a:txBody>
                    <a:bodyPr/>
                    <a:lstStyle/>
                    <a:p>
                      <a:pPr algn="ctr"/>
                      <a:r>
                        <a:rPr lang="nn-NO" sz="1400">
                          <a:effectLst/>
                          <a:latin typeface="Arial" panose="020B0604020202020204" pitchFamily="34" charset="0"/>
                          <a:cs typeface="Arial" panose="020B0604020202020204" pitchFamily="34" charset="0"/>
                        </a:rPr>
                        <a:t>24</a:t>
                      </a:r>
                    </a:p>
                  </a:txBody>
                  <a:tcPr anchor="ctr">
                    <a:noFill/>
                  </a:tcPr>
                </a:tc>
                <a:tc>
                  <a:txBody>
                    <a:bodyPr/>
                    <a:lstStyle/>
                    <a:p>
                      <a:pPr algn="ctr"/>
                      <a:r>
                        <a:rPr lang="nn-NO" sz="1400">
                          <a:effectLst/>
                          <a:latin typeface="Arial" panose="020B0604020202020204" pitchFamily="34" charset="0"/>
                          <a:cs typeface="Arial" panose="020B0604020202020204" pitchFamily="34" charset="0"/>
                        </a:rPr>
                        <a:t>25</a:t>
                      </a:r>
                    </a:p>
                  </a:txBody>
                  <a:tcPr anchor="ctr">
                    <a:noFill/>
                  </a:tcPr>
                </a:tc>
                <a:extLst>
                  <a:ext uri="{0D108BD9-81ED-4DB2-BD59-A6C34878D82A}">
                    <a16:rowId xmlns:a16="http://schemas.microsoft.com/office/drawing/2014/main" xmlns="" val="10004"/>
                  </a:ext>
                </a:extLst>
              </a:tr>
              <a:tr h="391062">
                <a:tc>
                  <a:txBody>
                    <a:bodyPr/>
                    <a:lstStyle/>
                    <a:p>
                      <a:pPr algn="ctr"/>
                      <a:r>
                        <a:rPr lang="nn-NO" sz="1400" b="1" i="1" dirty="0">
                          <a:solidFill>
                            <a:schemeClr val="tx1"/>
                          </a:solidFill>
                          <a:effectLst/>
                          <a:latin typeface="Arial" panose="020B0604020202020204" pitchFamily="34" charset="0"/>
                          <a:cs typeface="Arial" panose="020B0604020202020204" pitchFamily="34" charset="0"/>
                        </a:rPr>
                        <a:t>30</a:t>
                      </a:r>
                    </a:p>
                  </a:txBody>
                  <a:tcPr anchor="ctr">
                    <a:noFill/>
                  </a:tcPr>
                </a:tc>
                <a:tc>
                  <a:txBody>
                    <a:bodyPr/>
                    <a:lstStyle/>
                    <a:p>
                      <a:pPr algn="ctr"/>
                      <a:r>
                        <a:rPr lang="nn-NO" sz="1400">
                          <a:effectLst/>
                          <a:latin typeface="Arial" panose="020B0604020202020204" pitchFamily="34" charset="0"/>
                          <a:cs typeface="Arial" panose="020B0604020202020204" pitchFamily="34" charset="0"/>
                        </a:rPr>
                        <a:t>26</a:t>
                      </a:r>
                    </a:p>
                  </a:txBody>
                  <a:tcPr anchor="ctr">
                    <a:noFill/>
                  </a:tcPr>
                </a:tc>
                <a:tc>
                  <a:txBody>
                    <a:bodyPr/>
                    <a:lstStyle/>
                    <a:p>
                      <a:pPr algn="ctr"/>
                      <a:r>
                        <a:rPr lang="nn-NO" sz="1400">
                          <a:effectLst/>
                          <a:latin typeface="Arial" panose="020B0604020202020204" pitchFamily="34" charset="0"/>
                          <a:cs typeface="Arial" panose="020B0604020202020204" pitchFamily="34" charset="0"/>
                        </a:rPr>
                        <a:t>27</a:t>
                      </a:r>
                    </a:p>
                  </a:txBody>
                  <a:tcPr anchor="ctr">
                    <a:noFill/>
                  </a:tcPr>
                </a:tc>
                <a:tc>
                  <a:txBody>
                    <a:bodyPr/>
                    <a:lstStyle/>
                    <a:p>
                      <a:pPr algn="ctr"/>
                      <a:r>
                        <a:rPr lang="nn-NO" sz="1400">
                          <a:effectLst/>
                          <a:latin typeface="Arial" panose="020B0604020202020204" pitchFamily="34" charset="0"/>
                          <a:cs typeface="Arial" panose="020B0604020202020204" pitchFamily="34" charset="0"/>
                        </a:rPr>
                        <a:t>28</a:t>
                      </a:r>
                    </a:p>
                  </a:txBody>
                  <a:tcPr anchor="ctr">
                    <a:noFill/>
                  </a:tcPr>
                </a:tc>
                <a:tc>
                  <a:txBody>
                    <a:bodyPr/>
                    <a:lstStyle/>
                    <a:p>
                      <a:pPr algn="ctr"/>
                      <a:r>
                        <a:rPr lang="nn-NO" sz="1400">
                          <a:effectLst/>
                          <a:latin typeface="Arial" panose="020B0604020202020204" pitchFamily="34" charset="0"/>
                          <a:cs typeface="Arial" panose="020B0604020202020204" pitchFamily="34" charset="0"/>
                        </a:rPr>
                        <a:t>29</a:t>
                      </a:r>
                    </a:p>
                  </a:txBody>
                  <a:tcPr anchor="ctr">
                    <a:noFill/>
                  </a:tcPr>
                </a:tc>
                <a:tc>
                  <a:txBody>
                    <a:bodyPr/>
                    <a:lstStyle/>
                    <a:p>
                      <a:pPr algn="ctr"/>
                      <a:r>
                        <a:rPr lang="nn-NO" sz="1400">
                          <a:effectLst/>
                          <a:latin typeface="Arial" panose="020B0604020202020204" pitchFamily="34" charset="0"/>
                          <a:cs typeface="Arial" panose="020B0604020202020204" pitchFamily="34" charset="0"/>
                        </a:rPr>
                        <a:t>30</a:t>
                      </a:r>
                    </a:p>
                  </a:txBody>
                  <a:tcPr anchor="ctr">
                    <a:noFill/>
                  </a:tcPr>
                </a:tc>
                <a:tc>
                  <a:txBody>
                    <a:bodyPr/>
                    <a:lstStyle/>
                    <a:p>
                      <a:pPr algn="ctr"/>
                      <a:r>
                        <a:rPr lang="nn-NO" sz="1400">
                          <a:effectLst/>
                          <a:latin typeface="Arial" panose="020B0604020202020204" pitchFamily="34" charset="0"/>
                          <a:cs typeface="Arial" panose="020B0604020202020204" pitchFamily="34" charset="0"/>
                        </a:rPr>
                        <a:t>31</a:t>
                      </a:r>
                    </a:p>
                  </a:txBody>
                  <a:tcPr anchor="ctr">
                    <a:noFill/>
                  </a:tcPr>
                </a:tc>
                <a:tc>
                  <a:txBody>
                    <a:bodyPr/>
                    <a:lstStyle/>
                    <a:p>
                      <a:endParaRPr lang="nn-NO" sz="140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xmlns="" val="10005"/>
                  </a:ext>
                </a:extLst>
              </a:tr>
            </a:tbl>
          </a:graphicData>
        </a:graphic>
      </p:graphicFrame>
      <p:sp>
        <p:nvSpPr>
          <p:cNvPr id="67652" name="Plassholder for lysbildenummer 1"/>
          <p:cNvSpPr>
            <a:spLocks noGrp="1"/>
          </p:cNvSpPr>
          <p:nvPr>
            <p:ph type="sldNum" sz="quarter" idx="12"/>
          </p:nvPr>
        </p:nvSpPr>
        <p:spPr bwMode="auto">
          <a:xfrm>
            <a:off x="8027988" y="6308725"/>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8E37AA1D-C0B0-4F07-A5B0-1171D25F6A91}" type="slidenum">
              <a:rPr lang="nn-NO" altLang="nb-NO">
                <a:solidFill>
                  <a:schemeClr val="tx2"/>
                </a:solidFill>
                <a:latin typeface="Arial" charset="0"/>
              </a:rPr>
              <a:pPr>
                <a:spcBef>
                  <a:spcPct val="0"/>
                </a:spcBef>
                <a:spcAft>
                  <a:spcPct val="0"/>
                </a:spcAft>
                <a:buClrTx/>
                <a:buFontTx/>
                <a:buNone/>
              </a:pPr>
              <a:t>36</a:t>
            </a:fld>
            <a:endParaRPr lang="nn-NO" altLang="nb-NO">
              <a:solidFill>
                <a:schemeClr val="tx2"/>
              </a:solidFill>
              <a:latin typeface="Arial" charset="0"/>
            </a:endParaRPr>
          </a:p>
        </p:txBody>
      </p:sp>
      <p:sp>
        <p:nvSpPr>
          <p:cNvPr id="34885" name="TekstSylinder 3"/>
          <p:cNvSpPr txBox="1">
            <a:spLocks noChangeArrowheads="1"/>
          </p:cNvSpPr>
          <p:nvPr/>
        </p:nvSpPr>
        <p:spPr bwMode="auto">
          <a:xfrm>
            <a:off x="25660" y="2958075"/>
            <a:ext cx="3004807" cy="2862262"/>
          </a:xfrm>
          <a:prstGeom prst="rect">
            <a:avLst/>
          </a:prstGeom>
          <a:noFill/>
          <a:ln w="9525">
            <a:noFill/>
            <a:miter lim="800000"/>
            <a:headEnd/>
            <a:tailEnd/>
          </a:ln>
        </p:spPr>
        <p:txBody>
          <a:bodyPr wrap="square">
            <a:spAutoFit/>
          </a:bodyPr>
          <a:lstStyle/>
          <a:p>
            <a:pPr eaLnBrk="1" hangingPunct="1">
              <a:defRPr/>
            </a:pPr>
            <a:endParaRPr lang="nn-NO">
              <a:solidFill>
                <a:schemeClr val="bg1"/>
              </a:solidFill>
            </a:endParaRPr>
          </a:p>
          <a:p>
            <a:pPr eaLnBrk="1" hangingPunct="1">
              <a:defRPr/>
            </a:pPr>
            <a:endParaRPr lang="nn-NO">
              <a:solidFill>
                <a:schemeClr val="bg1"/>
              </a:solidFill>
            </a:endParaRPr>
          </a:p>
          <a:p>
            <a:pPr eaLnBrk="1" hangingPunct="1">
              <a:defRPr/>
            </a:pPr>
            <a:endParaRPr lang="nn-NO">
              <a:solidFill>
                <a:schemeClr val="bg1">
                  <a:lumMod val="95000"/>
                  <a:lumOff val="5000"/>
                </a:schemeClr>
              </a:solidFill>
            </a:endParaRPr>
          </a:p>
          <a:p>
            <a:pPr eaLnBrk="1" hangingPunct="1">
              <a:buFont typeface="Wingdings" pitchFamily="2" charset="2"/>
              <a:buChar char="v"/>
              <a:defRPr/>
            </a:pPr>
            <a:endParaRPr lang="nn-NO">
              <a:solidFill>
                <a:schemeClr val="bg1">
                  <a:lumMod val="95000"/>
                  <a:lumOff val="5000"/>
                </a:schemeClr>
              </a:solidFill>
            </a:endParaRPr>
          </a:p>
          <a:p>
            <a:pPr eaLnBrk="1" hangingPunct="1">
              <a:buFont typeface="Wingdings" pitchFamily="2" charset="2"/>
              <a:buChar char="v"/>
              <a:defRPr/>
            </a:pPr>
            <a:endParaRPr lang="nn-NO">
              <a:solidFill>
                <a:schemeClr val="bg1">
                  <a:lumMod val="95000"/>
                  <a:lumOff val="5000"/>
                </a:schemeClr>
              </a:solidFill>
            </a:endParaRPr>
          </a:p>
          <a:p>
            <a:pPr eaLnBrk="1" hangingPunct="1">
              <a:buFont typeface="Wingdings" pitchFamily="2" charset="2"/>
              <a:buChar char="v"/>
              <a:defRPr/>
            </a:pPr>
            <a:endParaRPr lang="nn-NO">
              <a:solidFill>
                <a:schemeClr val="bg1">
                  <a:lumMod val="95000"/>
                  <a:lumOff val="5000"/>
                </a:schemeClr>
              </a:solidFill>
            </a:endParaRPr>
          </a:p>
          <a:p>
            <a:pPr eaLnBrk="1" hangingPunct="1">
              <a:buFont typeface="Wingdings" pitchFamily="2" charset="2"/>
              <a:buChar char="v"/>
              <a:defRPr/>
            </a:pPr>
            <a:endParaRPr lang="nn-NO">
              <a:solidFill>
                <a:schemeClr val="bg1">
                  <a:lumMod val="95000"/>
                  <a:lumOff val="5000"/>
                </a:schemeClr>
              </a:solidFill>
            </a:endParaRPr>
          </a:p>
          <a:p>
            <a:pPr eaLnBrk="1" hangingPunct="1">
              <a:buFont typeface="Wingdings" pitchFamily="2" charset="2"/>
              <a:buChar char="v"/>
              <a:defRPr/>
            </a:pPr>
            <a:endParaRPr lang="nn-NO">
              <a:solidFill>
                <a:schemeClr val="bg1">
                  <a:lumMod val="95000"/>
                  <a:lumOff val="5000"/>
                </a:schemeClr>
              </a:solidFill>
            </a:endParaRPr>
          </a:p>
          <a:p>
            <a:pPr eaLnBrk="1" hangingPunct="1">
              <a:defRPr/>
            </a:pPr>
            <a:endParaRPr lang="nn-NO">
              <a:solidFill>
                <a:schemeClr val="bg1"/>
              </a:solidFill>
            </a:endParaRPr>
          </a:p>
          <a:p>
            <a:pPr eaLnBrk="1" hangingPunct="1">
              <a:defRPr/>
            </a:pPr>
            <a:endParaRPr lang="nn-NO">
              <a:solidFill>
                <a:schemeClr val="bg1"/>
              </a:solidFill>
            </a:endParaRPr>
          </a:p>
        </p:txBody>
      </p:sp>
      <p:sp>
        <p:nvSpPr>
          <p:cNvPr id="67658" name="Rektangel 1"/>
          <p:cNvSpPr>
            <a:spLocks noChangeArrowheads="1"/>
          </p:cNvSpPr>
          <p:nvPr/>
        </p:nvSpPr>
        <p:spPr bwMode="auto">
          <a:xfrm>
            <a:off x="-522288" y="123507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defTabSz="45720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defTabSz="4572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defTabSz="4572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defTabSz="4572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defTabSz="4572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defTabSz="4572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defTabSz="4572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defTabSz="4572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endParaRPr lang="nn-NO" altLang="nb-NO" sz="1200" b="1">
              <a:solidFill>
                <a:srgbClr val="000000"/>
              </a:solidFill>
              <a:latin typeface="Times New Roman" pitchFamily="18" charset="0"/>
              <a:cs typeface="Times New Roman" pitchFamily="18" charset="0"/>
            </a:endParaRPr>
          </a:p>
        </p:txBody>
      </p:sp>
      <p:sp>
        <p:nvSpPr>
          <p:cNvPr id="67659" name="Rektangel 10"/>
          <p:cNvSpPr>
            <a:spLocks noChangeArrowheads="1"/>
          </p:cNvSpPr>
          <p:nvPr/>
        </p:nvSpPr>
        <p:spPr bwMode="auto">
          <a:xfrm>
            <a:off x="3779911" y="5324872"/>
            <a:ext cx="50006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r>
              <a:rPr lang="nn-NO" altLang="nb-NO" sz="1400" dirty="0" smtClean="0">
                <a:latin typeface="Arial" charset="0"/>
              </a:rPr>
              <a:t>       Born </a:t>
            </a:r>
            <a:r>
              <a:rPr lang="nn-NO" altLang="nb-NO" sz="1400" dirty="0">
                <a:latin typeface="Arial" charset="0"/>
              </a:rPr>
              <a:t>får impulsar og inspirasjon til leiken via opplevingar. </a:t>
            </a:r>
          </a:p>
        </p:txBody>
      </p:sp>
      <p:sp>
        <p:nvSpPr>
          <p:cNvPr id="67661" name="Rektangel 12"/>
          <p:cNvSpPr>
            <a:spLocks noChangeArrowheads="1"/>
          </p:cNvSpPr>
          <p:nvPr/>
        </p:nvSpPr>
        <p:spPr bwMode="auto">
          <a:xfrm>
            <a:off x="468313" y="256540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endParaRPr lang="nn-NO" altLang="nb-NO" dirty="0">
              <a:latin typeface="Arial" charset="0"/>
            </a:endParaRPr>
          </a:p>
        </p:txBody>
      </p:sp>
      <p:sp>
        <p:nvSpPr>
          <p:cNvPr id="43081" name="TekstSylinder 6"/>
          <p:cNvSpPr txBox="1">
            <a:spLocks noChangeArrowheads="1"/>
          </p:cNvSpPr>
          <p:nvPr/>
        </p:nvSpPr>
        <p:spPr bwMode="auto">
          <a:xfrm>
            <a:off x="448024" y="2225242"/>
            <a:ext cx="2376487" cy="6832640"/>
          </a:xfrm>
          <a:prstGeom prst="rect">
            <a:avLst/>
          </a:prstGeom>
          <a:noFill/>
          <a:ln w="9525">
            <a:noFill/>
            <a:miter lim="800000"/>
            <a:headEnd/>
            <a:tailEnd/>
          </a:ln>
        </p:spPr>
        <p:txBody>
          <a:bodyPr>
            <a:spAutoFit/>
          </a:bodyPr>
          <a:lstStyle/>
          <a:p>
            <a:pPr eaLnBrk="1" hangingPunct="1"/>
            <a:endParaRPr lang="nn-NO" sz="1400" dirty="0" smtClean="0">
              <a:solidFill>
                <a:prstClr val="black"/>
              </a:solidFill>
            </a:endParaRPr>
          </a:p>
          <a:p>
            <a:pPr eaLnBrk="1" hangingPunct="1"/>
            <a:endParaRPr lang="nn-NO" sz="1400" dirty="0">
              <a:solidFill>
                <a:prstClr val="black"/>
              </a:solidFill>
            </a:endParaRPr>
          </a:p>
          <a:p>
            <a:pPr eaLnBrk="1" hangingPunct="1"/>
            <a:r>
              <a:rPr lang="nn-NO" sz="1400" dirty="0" smtClean="0">
                <a:solidFill>
                  <a:prstClr val="black"/>
                </a:solidFill>
              </a:rPr>
              <a:t>Sommartid </a:t>
            </a:r>
            <a:r>
              <a:rPr lang="nn-NO" sz="1400" dirty="0">
                <a:solidFill>
                  <a:prstClr val="black"/>
                </a:solidFill>
              </a:rPr>
              <a:t>er ferietid, vi møter dagane mykje som borna ynskjer. Ikkje for mange planar, men god tid til å kose oss med aktivitetar leik, høgtlesinga i skuggen</a:t>
            </a:r>
            <a:endParaRPr lang="nn-NO" altLang="nb-NO" sz="1400" b="1" dirty="0"/>
          </a:p>
          <a:p>
            <a:pPr eaLnBrk="1" hangingPunct="1"/>
            <a:r>
              <a:rPr lang="nn-NO" altLang="nb-NO" b="1" dirty="0" smtClean="0"/>
              <a:t>  </a:t>
            </a:r>
            <a:endParaRPr lang="nn-NO" altLang="nb-NO" b="1" dirty="0"/>
          </a:p>
          <a:p>
            <a:pPr eaLnBrk="1" hangingPunct="1"/>
            <a:r>
              <a:rPr lang="nn-NO" altLang="nb-NO" sz="1400" dirty="0"/>
              <a:t>Avbrot i den tradisjonelle barnehagekvardagen.</a:t>
            </a:r>
          </a:p>
          <a:p>
            <a:pPr eaLnBrk="1" hangingPunct="1"/>
            <a:endParaRPr lang="nn-NO" altLang="nb-NO" sz="1400" dirty="0"/>
          </a:p>
          <a:p>
            <a:pPr eaLnBrk="1" hangingPunct="1"/>
            <a:r>
              <a:rPr lang="nn-NO" altLang="nb-NO" sz="1400" dirty="0"/>
              <a:t>Vi kosar oss mest mogeleg i sosialt fellesskap ute i nærmiljøet og i barnehageområdet.</a:t>
            </a:r>
          </a:p>
          <a:p>
            <a:pPr eaLnBrk="1" hangingPunct="1"/>
            <a:endParaRPr lang="nn-NO" altLang="nb-NO" sz="1400" dirty="0"/>
          </a:p>
          <a:p>
            <a:pPr eaLnBrk="1" hangingPunct="1"/>
            <a:endParaRPr lang="nn-NO" altLang="nb-NO" sz="1400" dirty="0"/>
          </a:p>
          <a:p>
            <a:pPr eaLnBrk="1" hangingPunct="1"/>
            <a:r>
              <a:rPr lang="nn-NO" altLang="nb-NO" sz="1400" dirty="0"/>
              <a:t>                                                 </a:t>
            </a:r>
          </a:p>
          <a:p>
            <a:pPr marL="285750" indent="-285750" eaLnBrk="1" hangingPunct="1">
              <a:defRPr/>
            </a:pPr>
            <a:endParaRPr lang="nn-NO" sz="1400" dirty="0"/>
          </a:p>
          <a:p>
            <a:pPr marL="285750" indent="-285750" eaLnBrk="1" hangingPunct="1">
              <a:defRPr/>
            </a:pPr>
            <a:endParaRPr lang="nn-NO" sz="1400" dirty="0"/>
          </a:p>
          <a:p>
            <a:pPr eaLnBrk="1" hangingPunct="1">
              <a:defRPr/>
            </a:pPr>
            <a:endParaRPr lang="nn-NO" altLang="nb-NO" dirty="0"/>
          </a:p>
          <a:p>
            <a:pPr eaLnBrk="1" hangingPunct="1">
              <a:defRPr/>
            </a:pPr>
            <a:endParaRPr lang="nn-NO" altLang="nb-NO" dirty="0"/>
          </a:p>
          <a:p>
            <a:pPr eaLnBrk="1" hangingPunct="1">
              <a:defRPr/>
            </a:pPr>
            <a:endParaRPr lang="nn-NO" altLang="nb-NO" dirty="0"/>
          </a:p>
          <a:p>
            <a:pPr eaLnBrk="1" hangingPunct="1">
              <a:defRPr/>
            </a:pPr>
            <a:endParaRPr lang="nn-NO" altLang="nb-NO" dirty="0"/>
          </a:p>
          <a:p>
            <a:pPr eaLnBrk="1" hangingPunct="1">
              <a:defRPr/>
            </a:pPr>
            <a:endParaRPr lang="nn-NO" altLang="nb-NO" dirty="0"/>
          </a:p>
          <a:p>
            <a:pPr eaLnBrk="1" hangingPunct="1">
              <a:defRPr/>
            </a:pPr>
            <a:endParaRPr lang="nn-NO" altLang="nb-NO" dirty="0"/>
          </a:p>
          <a:p>
            <a:pPr eaLnBrk="1" hangingPunct="1">
              <a:defRPr/>
            </a:pPr>
            <a:endParaRPr lang="nn-NO" altLang="nb-NO" dirty="0"/>
          </a:p>
        </p:txBody>
      </p:sp>
      <p:pic>
        <p:nvPicPr>
          <p:cNvPr id="4" name="Bild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278" y="940278"/>
            <a:ext cx="1119010" cy="1492013"/>
          </a:xfrm>
          <a:prstGeom prst="rect">
            <a:avLst/>
          </a:prstGeom>
        </p:spPr>
      </p:pic>
      <p:sp>
        <p:nvSpPr>
          <p:cNvPr id="13" name="TekstSylinder 12"/>
          <p:cNvSpPr txBox="1"/>
          <p:nvPr/>
        </p:nvSpPr>
        <p:spPr>
          <a:xfrm>
            <a:off x="251520" y="153828"/>
            <a:ext cx="4930985" cy="369332"/>
          </a:xfrm>
          <a:prstGeom prst="rect">
            <a:avLst/>
          </a:prstGeom>
          <a:solidFill>
            <a:srgbClr val="FFFF00"/>
          </a:solidFill>
        </p:spPr>
        <p:txBody>
          <a:bodyPr wrap="square" rtlCol="0">
            <a:spAutoFit/>
          </a:bodyPr>
          <a:lstStyle/>
          <a:p>
            <a:r>
              <a:rPr lang="nn-NO" altLang="nb-NO" b="1" dirty="0">
                <a:solidFill>
                  <a:prstClr val="black"/>
                </a:solidFill>
              </a:rPr>
              <a:t>PERIODEPLAN </a:t>
            </a:r>
            <a:r>
              <a:rPr lang="nn-NO" altLang="nb-NO" b="1" dirty="0" smtClean="0">
                <a:solidFill>
                  <a:prstClr val="black"/>
                </a:solidFill>
              </a:rPr>
              <a:t>FOR</a:t>
            </a:r>
            <a:r>
              <a:rPr lang="nn-NO" altLang="nb-NO" b="1" noProof="1"/>
              <a:t> </a:t>
            </a:r>
            <a:r>
              <a:rPr lang="nn-NO" altLang="nb-NO" b="1" noProof="1" smtClean="0"/>
              <a:t>JULI</a:t>
            </a:r>
            <a:r>
              <a:rPr lang="nn-NO" altLang="nb-NO" b="1" noProof="1" smtClean="0">
                <a:cs typeface="Trebuchet MS" pitchFamily="34" charset="0"/>
              </a:rPr>
              <a:t> 2021</a:t>
            </a:r>
          </a:p>
        </p:txBody>
      </p:sp>
      <p:sp>
        <p:nvSpPr>
          <p:cNvPr id="6" name="Rektangel 5"/>
          <p:cNvSpPr/>
          <p:nvPr/>
        </p:nvSpPr>
        <p:spPr>
          <a:xfrm>
            <a:off x="468314" y="622663"/>
            <a:ext cx="2519030" cy="338554"/>
          </a:xfrm>
          <a:prstGeom prst="rect">
            <a:avLst/>
          </a:prstGeom>
        </p:spPr>
        <p:txBody>
          <a:bodyPr wrap="square">
            <a:spAutoFit/>
          </a:bodyPr>
          <a:lstStyle/>
          <a:p>
            <a:r>
              <a:rPr lang="nn-NO" sz="1600" b="1" dirty="0" smtClean="0"/>
              <a:t>Sommar </a:t>
            </a:r>
            <a:r>
              <a:rPr lang="nn-NO" sz="1600" b="1" dirty="0"/>
              <a:t>og ferie</a:t>
            </a:r>
          </a:p>
        </p:txBody>
      </p:sp>
      <p:sp>
        <p:nvSpPr>
          <p:cNvPr id="2" name="Rektangel 1"/>
          <p:cNvSpPr/>
          <p:nvPr/>
        </p:nvSpPr>
        <p:spPr>
          <a:xfrm>
            <a:off x="4086760" y="892825"/>
            <a:ext cx="3729172" cy="1200329"/>
          </a:xfrm>
          <a:prstGeom prst="rect">
            <a:avLst/>
          </a:prstGeom>
        </p:spPr>
        <p:txBody>
          <a:bodyPr wrap="square">
            <a:spAutoFit/>
          </a:bodyPr>
          <a:lstStyle/>
          <a:p>
            <a:r>
              <a:rPr lang="nn-NO" sz="1200" dirty="0" smtClean="0"/>
              <a:t>Å  oppleve glede </a:t>
            </a:r>
            <a:r>
              <a:rPr lang="nn-NO" sz="1200" dirty="0"/>
              <a:t>over å vere </a:t>
            </a:r>
            <a:endParaRPr lang="nn-NO" sz="1200" dirty="0" smtClean="0"/>
          </a:p>
          <a:p>
            <a:r>
              <a:rPr lang="nn-NO" sz="1200" dirty="0" smtClean="0"/>
              <a:t>aktive kreative i natur og nærmiljø.</a:t>
            </a:r>
          </a:p>
          <a:p>
            <a:r>
              <a:rPr lang="nn-NO" sz="1200" dirty="0" smtClean="0"/>
              <a:t>Gå </a:t>
            </a:r>
            <a:r>
              <a:rPr lang="nn-NO" sz="1200" dirty="0"/>
              <a:t>på oppdaging for å </a:t>
            </a:r>
            <a:r>
              <a:rPr lang="nn-NO" sz="1200" dirty="0" smtClean="0"/>
              <a:t>sjå kva </a:t>
            </a:r>
          </a:p>
          <a:p>
            <a:r>
              <a:rPr lang="nn-NO" sz="1200" dirty="0" smtClean="0"/>
              <a:t>spennande vi kan finne av det </a:t>
            </a:r>
          </a:p>
          <a:p>
            <a:r>
              <a:rPr lang="nn-NO" sz="1200" dirty="0" smtClean="0"/>
              <a:t>som </a:t>
            </a:r>
            <a:r>
              <a:rPr lang="nn-NO" sz="1200" dirty="0"/>
              <a:t>kravlar og kryp rundt i </a:t>
            </a:r>
            <a:endParaRPr lang="nn-NO" sz="1200" dirty="0" smtClean="0"/>
          </a:p>
          <a:p>
            <a:r>
              <a:rPr lang="nn-NO" sz="1200" dirty="0" smtClean="0"/>
              <a:t>skogen </a:t>
            </a:r>
            <a:r>
              <a:rPr lang="nn-NO" sz="1200" dirty="0"/>
              <a:t>vår</a:t>
            </a:r>
            <a:r>
              <a:rPr lang="nn-NO" sz="1200" dirty="0" smtClean="0"/>
              <a:t>. – Då er det kjekt å vere til.-</a:t>
            </a:r>
            <a:endParaRPr lang="nn-NO" sz="1200" dirty="0"/>
          </a:p>
        </p:txBody>
      </p:sp>
      <p:sp>
        <p:nvSpPr>
          <p:cNvPr id="3" name="Rektangel 2"/>
          <p:cNvSpPr/>
          <p:nvPr/>
        </p:nvSpPr>
        <p:spPr>
          <a:xfrm>
            <a:off x="3389227" y="496024"/>
            <a:ext cx="4572000" cy="276999"/>
          </a:xfrm>
          <a:prstGeom prst="rect">
            <a:avLst/>
          </a:prstGeom>
        </p:spPr>
        <p:txBody>
          <a:bodyPr>
            <a:spAutoFit/>
          </a:bodyPr>
          <a:lstStyle/>
          <a:p>
            <a:r>
              <a:rPr lang="nn-NO" sz="1200" dirty="0" smtClean="0"/>
              <a:t>. </a:t>
            </a:r>
            <a:endParaRPr lang="nn-NO" sz="1200" dirty="0"/>
          </a:p>
        </p:txBody>
      </p:sp>
      <p:pic>
        <p:nvPicPr>
          <p:cNvPr id="7" name="Bilde 6"/>
          <p:cNvPicPr>
            <a:picLocks noChangeAspect="1"/>
          </p:cNvPicPr>
          <p:nvPr/>
        </p:nvPicPr>
        <p:blipFill rotWithShape="1">
          <a:blip r:embed="rId5" cstate="print">
            <a:extLst>
              <a:ext uri="{28A0092B-C50C-407E-A947-70E740481C1C}">
                <a14:useLocalDpi xmlns:a14="http://schemas.microsoft.com/office/drawing/2010/main" val="0"/>
              </a:ext>
            </a:extLst>
          </a:blip>
          <a:srcRect l="18267" r="12764" b="8462"/>
          <a:stretch/>
        </p:blipFill>
        <p:spPr>
          <a:xfrm rot="21123824">
            <a:off x="2209488" y="870004"/>
            <a:ext cx="1767156" cy="1319291"/>
          </a:xfrm>
          <a:prstGeom prst="rect">
            <a:avLst/>
          </a:prstGeom>
        </p:spPr>
      </p:pic>
      <p:pic>
        <p:nvPicPr>
          <p:cNvPr id="20" name="Bilde 19"/>
          <p:cNvPicPr>
            <a:picLocks noChangeAspect="1"/>
          </p:cNvPicPr>
          <p:nvPr/>
        </p:nvPicPr>
        <p:blipFill rotWithShape="1">
          <a:blip r:embed="rId6" cstate="print">
            <a:extLst>
              <a:ext uri="{28A0092B-C50C-407E-A947-70E740481C1C}">
                <a14:useLocalDpi xmlns:a14="http://schemas.microsoft.com/office/drawing/2010/main" val="0"/>
              </a:ext>
            </a:extLst>
          </a:blip>
          <a:srcRect l="16276"/>
          <a:stretch/>
        </p:blipFill>
        <p:spPr>
          <a:xfrm>
            <a:off x="6641907" y="446370"/>
            <a:ext cx="1994093" cy="1339739"/>
          </a:xfrm>
          <a:prstGeom prst="rect">
            <a:avLst/>
          </a:prstGeom>
        </p:spPr>
      </p:pic>
      <p:pic>
        <p:nvPicPr>
          <p:cNvPr id="8" name="Bild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59410" y="5641562"/>
            <a:ext cx="1410227" cy="1057670"/>
          </a:xfrm>
          <a:prstGeom prst="rect">
            <a:avLst/>
          </a:prstGeom>
        </p:spPr>
      </p:pic>
      <p:pic>
        <p:nvPicPr>
          <p:cNvPr id="10" name="Bilde 9"/>
          <p:cNvPicPr>
            <a:picLocks noChangeAspect="1"/>
          </p:cNvPicPr>
          <p:nvPr/>
        </p:nvPicPr>
        <p:blipFill rotWithShape="1">
          <a:blip r:embed="rId8" cstate="print">
            <a:extLst>
              <a:ext uri="{28A0092B-C50C-407E-A947-70E740481C1C}">
                <a14:useLocalDpi xmlns:a14="http://schemas.microsoft.com/office/drawing/2010/main" val="0"/>
              </a:ext>
            </a:extLst>
          </a:blip>
          <a:srcRect l="10625" t="17450" r="13776" b="34250"/>
          <a:stretch/>
        </p:blipFill>
        <p:spPr>
          <a:xfrm>
            <a:off x="6461980" y="5641562"/>
            <a:ext cx="2036938" cy="976033"/>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Plassholder for lysbildenummer 1"/>
          <p:cNvSpPr>
            <a:spLocks noGrp="1"/>
          </p:cNvSpPr>
          <p:nvPr>
            <p:ph type="sldNum" sz="quarter" idx="12"/>
          </p:nvPr>
        </p:nvSpPr>
        <p:spPr bwMode="auto">
          <a:xfrm>
            <a:off x="8243888" y="6165850"/>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BD6BA4F3-D225-4010-A9E5-EF4ABA57DBCA}" type="slidenum">
              <a:rPr lang="nn-NO" altLang="nb-NO">
                <a:solidFill>
                  <a:schemeClr val="tx2"/>
                </a:solidFill>
                <a:latin typeface="Arial" charset="0"/>
              </a:rPr>
              <a:pPr>
                <a:spcBef>
                  <a:spcPct val="0"/>
                </a:spcBef>
                <a:spcAft>
                  <a:spcPct val="0"/>
                </a:spcAft>
                <a:buClrTx/>
                <a:buFontTx/>
                <a:buNone/>
              </a:pPr>
              <a:t>37</a:t>
            </a:fld>
            <a:endParaRPr lang="nn-NO" altLang="nb-NO" dirty="0">
              <a:solidFill>
                <a:schemeClr val="tx2"/>
              </a:solidFill>
              <a:latin typeface="Arial" charset="0"/>
            </a:endParaRPr>
          </a:p>
        </p:txBody>
      </p:sp>
      <p:sp>
        <p:nvSpPr>
          <p:cNvPr id="27653" name="TekstSylinder 7"/>
          <p:cNvSpPr txBox="1">
            <a:spLocks noChangeArrowheads="1"/>
          </p:cNvSpPr>
          <p:nvPr/>
        </p:nvSpPr>
        <p:spPr bwMode="auto">
          <a:xfrm>
            <a:off x="367443" y="646846"/>
            <a:ext cx="3767962" cy="1658916"/>
          </a:xfrm>
          <a:prstGeom prst="rect">
            <a:avLst/>
          </a:prstGeom>
          <a:ln>
            <a:noFill/>
          </a:ln>
          <a:extLst/>
        </p:spPr>
        <p:style>
          <a:lnRef idx="2">
            <a:schemeClr val="accent3"/>
          </a:lnRef>
          <a:fillRef idx="1">
            <a:schemeClr val="lt1"/>
          </a:fillRef>
          <a:effectRef idx="0">
            <a:schemeClr val="accent3"/>
          </a:effectRef>
          <a:fontRef idx="minor">
            <a:schemeClr val="dk1"/>
          </a:fontRef>
        </p:style>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600" b="1" dirty="0" smtClean="0">
                <a:latin typeface="Arial" charset="0"/>
              </a:rPr>
              <a:t>Velkommen </a:t>
            </a:r>
            <a:r>
              <a:rPr lang="nn-NO" altLang="nb-NO" sz="1600" b="1" dirty="0">
                <a:latin typeface="Arial" charset="0"/>
              </a:rPr>
              <a:t>til barnehagen </a:t>
            </a:r>
          </a:p>
          <a:p>
            <a:pPr eaLnBrk="1" hangingPunct="1">
              <a:spcBef>
                <a:spcPct val="0"/>
              </a:spcBef>
              <a:spcAft>
                <a:spcPct val="0"/>
              </a:spcAft>
              <a:buClrTx/>
              <a:buFontTx/>
              <a:buNone/>
            </a:pPr>
            <a:endParaRPr lang="nn-NO" altLang="nb-NO" sz="1200" dirty="0">
              <a:latin typeface="Arial" charset="0"/>
            </a:endParaRPr>
          </a:p>
          <a:p>
            <a:pPr eaLnBrk="1" hangingPunct="1">
              <a:spcBef>
                <a:spcPct val="0"/>
              </a:spcBef>
              <a:spcAft>
                <a:spcPct val="0"/>
              </a:spcAft>
              <a:buClrTx/>
              <a:buFontTx/>
              <a:buNone/>
            </a:pPr>
            <a:r>
              <a:rPr lang="nn-NO" altLang="nb-NO" sz="1600" dirty="0" smtClean="0">
                <a:latin typeface="Arial" charset="0"/>
              </a:rPr>
              <a:t>Fokus</a:t>
            </a:r>
            <a:r>
              <a:rPr lang="nn-NO" altLang="nb-NO" sz="1600" dirty="0">
                <a:latin typeface="Arial" charset="0"/>
              </a:rPr>
              <a:t>: </a:t>
            </a:r>
            <a:r>
              <a:rPr lang="nn-NO" altLang="nb-NO" sz="1600" dirty="0" smtClean="0">
                <a:latin typeface="Arial" charset="0"/>
              </a:rPr>
              <a:t>Tilvenning og tryggleik</a:t>
            </a:r>
          </a:p>
          <a:p>
            <a:pPr>
              <a:buNone/>
            </a:pPr>
            <a:r>
              <a:rPr lang="nn-NO" altLang="nb-NO" sz="1200" dirty="0" smtClean="0">
                <a:latin typeface="Arial" charset="0"/>
              </a:rPr>
              <a:t>I </a:t>
            </a:r>
            <a:r>
              <a:rPr lang="nn-NO" altLang="nb-NO" sz="1200" dirty="0">
                <a:latin typeface="Arial" charset="0"/>
              </a:rPr>
              <a:t>a</a:t>
            </a:r>
            <a:r>
              <a:rPr lang="nn-NO" altLang="nb-NO" sz="1200" dirty="0" smtClean="0">
                <a:latin typeface="Arial" charset="0"/>
              </a:rPr>
              <a:t>ugust har vi fokus på å blir kjent og vi brukar tida til å </a:t>
            </a:r>
            <a:r>
              <a:rPr lang="nn-NO" altLang="nb-NO" sz="1200" dirty="0">
                <a:latin typeface="Arial" charset="0"/>
              </a:rPr>
              <a:t>b</a:t>
            </a:r>
            <a:r>
              <a:rPr lang="nn-NO" altLang="nb-NO" sz="1200" dirty="0" smtClean="0">
                <a:latin typeface="Arial" charset="0"/>
              </a:rPr>
              <a:t>li godt kjend med kvarandre og barnehagen sine fysiske rammer både inne og ute.</a:t>
            </a:r>
          </a:p>
          <a:p>
            <a:pPr>
              <a:buNone/>
            </a:pPr>
            <a:r>
              <a:rPr lang="nn-NO" sz="1200" b="1" dirty="0" smtClean="0"/>
              <a:t> </a:t>
            </a:r>
            <a:endParaRPr lang="nn-NO" altLang="nb-NO" sz="1600" b="1" dirty="0">
              <a:latin typeface="Arial" charset="0"/>
            </a:endParaRPr>
          </a:p>
        </p:txBody>
      </p:sp>
      <p:sp>
        <p:nvSpPr>
          <p:cNvPr id="27728" name="TekstSylinder 7"/>
          <p:cNvSpPr txBox="1">
            <a:spLocks noChangeArrowheads="1"/>
          </p:cNvSpPr>
          <p:nvPr/>
        </p:nvSpPr>
        <p:spPr bwMode="auto">
          <a:xfrm>
            <a:off x="4788024" y="5528182"/>
            <a:ext cx="47529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endParaRPr lang="nn-NO" altLang="nb-NO" sz="1600" dirty="0" smtClean="0">
              <a:latin typeface="Arial" charset="0"/>
            </a:endParaRPr>
          </a:p>
          <a:p>
            <a:pPr>
              <a:spcBef>
                <a:spcPct val="0"/>
              </a:spcBef>
              <a:spcAft>
                <a:spcPct val="0"/>
              </a:spcAft>
              <a:buClrTx/>
              <a:buFontTx/>
              <a:buNone/>
            </a:pPr>
            <a:r>
              <a:rPr lang="nn-NO" altLang="nb-NO" sz="1600" dirty="0" smtClean="0">
                <a:latin typeface="Arial" charset="0"/>
              </a:rPr>
              <a:t>Saman </a:t>
            </a:r>
            <a:r>
              <a:rPr lang="nn-NO" altLang="nb-NO" sz="1600" dirty="0">
                <a:latin typeface="Arial" charset="0"/>
              </a:rPr>
              <a:t>skal vi byggje grunnlag for vennskap,</a:t>
            </a:r>
          </a:p>
          <a:p>
            <a:pPr>
              <a:spcBef>
                <a:spcPct val="0"/>
              </a:spcBef>
              <a:spcAft>
                <a:spcPct val="0"/>
              </a:spcAft>
              <a:buClrTx/>
              <a:buFontTx/>
              <a:buNone/>
            </a:pPr>
            <a:r>
              <a:rPr lang="nn-NO" altLang="nb-NO" sz="1600" dirty="0">
                <a:latin typeface="Arial" charset="0"/>
              </a:rPr>
              <a:t>             trivsel og positiv utvikling</a:t>
            </a:r>
          </a:p>
        </p:txBody>
      </p:sp>
      <p:graphicFrame>
        <p:nvGraphicFramePr>
          <p:cNvPr id="33" name="Table 4"/>
          <p:cNvGraphicFramePr>
            <a:graphicFrameLocks noGrp="1"/>
          </p:cNvGraphicFramePr>
          <p:nvPr>
            <p:extLst>
              <p:ext uri="{D42A27DB-BD31-4B8C-83A1-F6EECF244321}">
                <p14:modId xmlns:p14="http://schemas.microsoft.com/office/powerpoint/2010/main" val="1437968195"/>
              </p:ext>
            </p:extLst>
          </p:nvPr>
        </p:nvGraphicFramePr>
        <p:xfrm>
          <a:off x="4932448" y="2568831"/>
          <a:ext cx="3835995" cy="2883433"/>
        </p:xfrm>
        <a:graphic>
          <a:graphicData uri="http://schemas.openxmlformats.org/drawingml/2006/table">
            <a:tbl>
              <a:tblPr firstRow="1" bandRow="1">
                <a:tableStyleId>{69CF1AB2-1976-4502-BF36-3FF5EA218861}</a:tableStyleId>
              </a:tblPr>
              <a:tblGrid>
                <a:gridCol w="497396">
                  <a:extLst>
                    <a:ext uri="{9D8B030D-6E8A-4147-A177-3AD203B41FA5}">
                      <a16:colId xmlns:a16="http://schemas.microsoft.com/office/drawing/2014/main" xmlns="" val="20000"/>
                    </a:ext>
                  </a:extLst>
                </a:gridCol>
                <a:gridCol w="574354">
                  <a:extLst>
                    <a:ext uri="{9D8B030D-6E8A-4147-A177-3AD203B41FA5}">
                      <a16:colId xmlns:a16="http://schemas.microsoft.com/office/drawing/2014/main" xmlns="" val="20001"/>
                    </a:ext>
                  </a:extLst>
                </a:gridCol>
                <a:gridCol w="394669">
                  <a:extLst>
                    <a:ext uri="{9D8B030D-6E8A-4147-A177-3AD203B41FA5}">
                      <a16:colId xmlns:a16="http://schemas.microsoft.com/office/drawing/2014/main" xmlns="" val="20002"/>
                    </a:ext>
                  </a:extLst>
                </a:gridCol>
                <a:gridCol w="451051">
                  <a:extLst>
                    <a:ext uri="{9D8B030D-6E8A-4147-A177-3AD203B41FA5}">
                      <a16:colId xmlns:a16="http://schemas.microsoft.com/office/drawing/2014/main" xmlns="" val="20003"/>
                    </a:ext>
                  </a:extLst>
                </a:gridCol>
                <a:gridCol w="507432">
                  <a:extLst>
                    <a:ext uri="{9D8B030D-6E8A-4147-A177-3AD203B41FA5}">
                      <a16:colId xmlns:a16="http://schemas.microsoft.com/office/drawing/2014/main" xmlns="" val="20004"/>
                    </a:ext>
                  </a:extLst>
                </a:gridCol>
                <a:gridCol w="451051">
                  <a:extLst>
                    <a:ext uri="{9D8B030D-6E8A-4147-A177-3AD203B41FA5}">
                      <a16:colId xmlns:a16="http://schemas.microsoft.com/office/drawing/2014/main" xmlns="" val="20005"/>
                    </a:ext>
                  </a:extLst>
                </a:gridCol>
                <a:gridCol w="507432">
                  <a:extLst>
                    <a:ext uri="{9D8B030D-6E8A-4147-A177-3AD203B41FA5}">
                      <a16:colId xmlns:a16="http://schemas.microsoft.com/office/drawing/2014/main" xmlns="" val="20006"/>
                    </a:ext>
                  </a:extLst>
                </a:gridCol>
                <a:gridCol w="452610">
                  <a:extLst>
                    <a:ext uri="{9D8B030D-6E8A-4147-A177-3AD203B41FA5}">
                      <a16:colId xmlns:a16="http://schemas.microsoft.com/office/drawing/2014/main" xmlns="" val="20007"/>
                    </a:ext>
                  </a:extLst>
                </a:gridCol>
              </a:tblGrid>
              <a:tr h="331319">
                <a:tc>
                  <a:txBody>
                    <a:bodyPr/>
                    <a:lstStyle/>
                    <a:p>
                      <a:pPr algn="ctr"/>
                      <a:r>
                        <a:rPr lang="nn-NO" sz="1200" b="1" dirty="0">
                          <a:solidFill>
                            <a:srgbClr val="CCCCCC"/>
                          </a:solidFill>
                          <a:effectLst/>
                        </a:rPr>
                        <a:t>Uke</a:t>
                      </a:r>
                    </a:p>
                  </a:txBody>
                  <a:tcPr anchor="ctr">
                    <a:noFill/>
                  </a:tcPr>
                </a:tc>
                <a:tc>
                  <a:txBody>
                    <a:bodyPr/>
                    <a:lstStyle/>
                    <a:p>
                      <a:pPr algn="ctr"/>
                      <a:r>
                        <a:rPr lang="nn-NO" sz="1200" b="1" dirty="0" err="1">
                          <a:solidFill>
                            <a:srgbClr val="333333"/>
                          </a:solidFill>
                          <a:effectLst/>
                        </a:rPr>
                        <a:t>Ma</a:t>
                      </a:r>
                      <a:endParaRPr lang="nn-NO" sz="1200" b="1" dirty="0">
                        <a:solidFill>
                          <a:srgbClr val="333333"/>
                        </a:solidFill>
                        <a:effectLst/>
                      </a:endParaRPr>
                    </a:p>
                  </a:txBody>
                  <a:tcPr anchor="ctr">
                    <a:noFill/>
                  </a:tcPr>
                </a:tc>
                <a:tc>
                  <a:txBody>
                    <a:bodyPr/>
                    <a:lstStyle/>
                    <a:p>
                      <a:pPr algn="ctr"/>
                      <a:r>
                        <a:rPr lang="nn-NO" sz="1200" b="1">
                          <a:solidFill>
                            <a:srgbClr val="333333"/>
                          </a:solidFill>
                          <a:effectLst/>
                        </a:rPr>
                        <a:t>Ti</a:t>
                      </a:r>
                    </a:p>
                  </a:txBody>
                  <a:tcPr anchor="ctr">
                    <a:noFill/>
                  </a:tcPr>
                </a:tc>
                <a:tc>
                  <a:txBody>
                    <a:bodyPr/>
                    <a:lstStyle/>
                    <a:p>
                      <a:pPr algn="ctr"/>
                      <a:r>
                        <a:rPr lang="nn-NO" sz="1200" b="1">
                          <a:solidFill>
                            <a:srgbClr val="333333"/>
                          </a:solidFill>
                          <a:effectLst/>
                        </a:rPr>
                        <a:t>On</a:t>
                      </a:r>
                    </a:p>
                  </a:txBody>
                  <a:tcPr anchor="ctr">
                    <a:noFill/>
                  </a:tcPr>
                </a:tc>
                <a:tc>
                  <a:txBody>
                    <a:bodyPr/>
                    <a:lstStyle/>
                    <a:p>
                      <a:pPr algn="ctr"/>
                      <a:r>
                        <a:rPr lang="nn-NO" sz="1200" b="1">
                          <a:solidFill>
                            <a:srgbClr val="333333"/>
                          </a:solidFill>
                          <a:effectLst/>
                        </a:rPr>
                        <a:t>To</a:t>
                      </a:r>
                    </a:p>
                  </a:txBody>
                  <a:tcPr anchor="ctr">
                    <a:noFill/>
                  </a:tcPr>
                </a:tc>
                <a:tc>
                  <a:txBody>
                    <a:bodyPr/>
                    <a:lstStyle/>
                    <a:p>
                      <a:pPr algn="ctr"/>
                      <a:r>
                        <a:rPr lang="nn-NO" sz="1200" b="1">
                          <a:solidFill>
                            <a:srgbClr val="333333"/>
                          </a:solidFill>
                          <a:effectLst/>
                        </a:rPr>
                        <a:t>Fr</a:t>
                      </a:r>
                    </a:p>
                  </a:txBody>
                  <a:tcPr anchor="ctr">
                    <a:noFill/>
                  </a:tcPr>
                </a:tc>
                <a:tc>
                  <a:txBody>
                    <a:bodyPr/>
                    <a:lstStyle/>
                    <a:p>
                      <a:pPr algn="ctr"/>
                      <a:r>
                        <a:rPr lang="nn-NO" sz="1200" b="1">
                          <a:solidFill>
                            <a:srgbClr val="333333"/>
                          </a:solidFill>
                          <a:effectLst/>
                        </a:rPr>
                        <a:t>Lø</a:t>
                      </a:r>
                    </a:p>
                  </a:txBody>
                  <a:tcPr anchor="ctr">
                    <a:noFill/>
                  </a:tcPr>
                </a:tc>
                <a:tc>
                  <a:txBody>
                    <a:bodyPr/>
                    <a:lstStyle/>
                    <a:p>
                      <a:pPr algn="ctr"/>
                      <a:r>
                        <a:rPr lang="nn-NO" sz="1200" b="1">
                          <a:solidFill>
                            <a:srgbClr val="333333"/>
                          </a:solidFill>
                          <a:effectLst/>
                        </a:rPr>
                        <a:t>Sø</a:t>
                      </a:r>
                    </a:p>
                  </a:txBody>
                  <a:tcPr anchor="ctr">
                    <a:noFill/>
                  </a:tcPr>
                </a:tc>
                <a:extLst>
                  <a:ext uri="{0D108BD9-81ED-4DB2-BD59-A6C34878D82A}">
                    <a16:rowId xmlns:a16="http://schemas.microsoft.com/office/drawing/2014/main" xmlns="" val="2250974933"/>
                  </a:ext>
                </a:extLst>
              </a:tr>
              <a:tr h="311556">
                <a:tc>
                  <a:txBody>
                    <a:bodyPr/>
                    <a:lstStyle/>
                    <a:p>
                      <a:pPr algn="ctr"/>
                      <a:r>
                        <a:rPr lang="nn-NO" sz="1200" i="1" dirty="0">
                          <a:solidFill>
                            <a:srgbClr val="777777"/>
                          </a:solidFill>
                          <a:effectLst/>
                        </a:rPr>
                        <a:t>30</a:t>
                      </a:r>
                    </a:p>
                  </a:txBody>
                  <a:tcPr anchor="ctr">
                    <a:noFill/>
                  </a:tcPr>
                </a:tc>
                <a:tc>
                  <a:txBody>
                    <a:bodyPr/>
                    <a:lstStyle/>
                    <a:p>
                      <a:pPr algn="ctr"/>
                      <a:r>
                        <a:rPr lang="nn-NO" sz="1200" dirty="0">
                          <a:effectLst/>
                        </a:rPr>
                        <a:t> </a:t>
                      </a:r>
                    </a:p>
                  </a:txBody>
                  <a:tcPr anchor="ctr">
                    <a:noFill/>
                  </a:tcPr>
                </a:tc>
                <a:tc>
                  <a:txBody>
                    <a:bodyPr/>
                    <a:lstStyle/>
                    <a:p>
                      <a:pPr algn="ctr"/>
                      <a:r>
                        <a:rPr lang="nn-NO" sz="1200" dirty="0">
                          <a:effectLst/>
                        </a:rPr>
                        <a:t> </a:t>
                      </a:r>
                    </a:p>
                  </a:txBody>
                  <a:tcPr anchor="ctr">
                    <a:noFill/>
                  </a:tcPr>
                </a:tc>
                <a:tc>
                  <a:txBody>
                    <a:bodyPr/>
                    <a:lstStyle/>
                    <a:p>
                      <a:pPr algn="ctr"/>
                      <a:r>
                        <a:rPr lang="nn-NO" sz="1200" dirty="0">
                          <a:effectLst/>
                        </a:rPr>
                        <a:t> </a:t>
                      </a:r>
                    </a:p>
                  </a:txBody>
                  <a:tcPr anchor="ctr">
                    <a:noFill/>
                  </a:tcPr>
                </a:tc>
                <a:tc>
                  <a:txBody>
                    <a:bodyPr/>
                    <a:lstStyle/>
                    <a:p>
                      <a:pPr algn="ctr"/>
                      <a:r>
                        <a:rPr lang="nn-NO" sz="1200" dirty="0">
                          <a:effectLst/>
                        </a:rPr>
                        <a:t> </a:t>
                      </a:r>
                    </a:p>
                  </a:txBody>
                  <a:tcPr anchor="ctr">
                    <a:noFill/>
                  </a:tcPr>
                </a:tc>
                <a:tc>
                  <a:txBody>
                    <a:bodyPr/>
                    <a:lstStyle/>
                    <a:p>
                      <a:pPr algn="ctr"/>
                      <a:r>
                        <a:rPr lang="nn-NO" sz="1200" dirty="0">
                          <a:effectLst/>
                        </a:rPr>
                        <a:t> </a:t>
                      </a:r>
                    </a:p>
                  </a:txBody>
                  <a:tcPr anchor="ctr">
                    <a:noFill/>
                  </a:tcPr>
                </a:tc>
                <a:tc>
                  <a:txBody>
                    <a:bodyPr/>
                    <a:lstStyle/>
                    <a:p>
                      <a:pPr algn="ctr"/>
                      <a:r>
                        <a:rPr lang="nn-NO" sz="1200" dirty="0">
                          <a:effectLst/>
                        </a:rPr>
                        <a:t> </a:t>
                      </a:r>
                    </a:p>
                  </a:txBody>
                  <a:tcPr anchor="ctr">
                    <a:noFill/>
                  </a:tcPr>
                </a:tc>
                <a:tc>
                  <a:txBody>
                    <a:bodyPr/>
                    <a:lstStyle/>
                    <a:p>
                      <a:pPr algn="ctr"/>
                      <a:r>
                        <a:rPr lang="nn-NO" sz="1200">
                          <a:effectLst/>
                        </a:rPr>
                        <a:t>1</a:t>
                      </a:r>
                    </a:p>
                  </a:txBody>
                  <a:tcPr anchor="ctr">
                    <a:noFill/>
                  </a:tcPr>
                </a:tc>
                <a:extLst>
                  <a:ext uri="{0D108BD9-81ED-4DB2-BD59-A6C34878D82A}">
                    <a16:rowId xmlns:a16="http://schemas.microsoft.com/office/drawing/2014/main" xmlns="" val="10001"/>
                  </a:ext>
                </a:extLst>
              </a:tr>
              <a:tr h="311556">
                <a:tc>
                  <a:txBody>
                    <a:bodyPr/>
                    <a:lstStyle/>
                    <a:p>
                      <a:pPr algn="ctr"/>
                      <a:r>
                        <a:rPr lang="nn-NO" sz="1200" i="1" dirty="0">
                          <a:solidFill>
                            <a:srgbClr val="777777"/>
                          </a:solidFill>
                          <a:effectLst/>
                        </a:rPr>
                        <a:t>31</a:t>
                      </a:r>
                    </a:p>
                  </a:txBody>
                  <a:tcPr anchor="ctr">
                    <a:noFill/>
                  </a:tcPr>
                </a:tc>
                <a:tc>
                  <a:txBody>
                    <a:bodyPr/>
                    <a:lstStyle/>
                    <a:p>
                      <a:pPr algn="ctr"/>
                      <a:r>
                        <a:rPr lang="nn-NO" sz="1200">
                          <a:effectLst/>
                        </a:rPr>
                        <a:t>2</a:t>
                      </a:r>
                    </a:p>
                  </a:txBody>
                  <a:tcPr anchor="ctr">
                    <a:noFill/>
                  </a:tcPr>
                </a:tc>
                <a:tc>
                  <a:txBody>
                    <a:bodyPr/>
                    <a:lstStyle/>
                    <a:p>
                      <a:pPr algn="ctr"/>
                      <a:r>
                        <a:rPr lang="nn-NO" sz="1200">
                          <a:effectLst/>
                        </a:rPr>
                        <a:t>3</a:t>
                      </a:r>
                    </a:p>
                  </a:txBody>
                  <a:tcPr anchor="ctr">
                    <a:noFill/>
                  </a:tcPr>
                </a:tc>
                <a:tc>
                  <a:txBody>
                    <a:bodyPr/>
                    <a:lstStyle/>
                    <a:p>
                      <a:pPr algn="ctr"/>
                      <a:r>
                        <a:rPr lang="nn-NO" sz="1200">
                          <a:effectLst/>
                        </a:rPr>
                        <a:t>4</a:t>
                      </a:r>
                    </a:p>
                  </a:txBody>
                  <a:tcPr anchor="ctr">
                    <a:noFill/>
                  </a:tcPr>
                </a:tc>
                <a:tc>
                  <a:txBody>
                    <a:bodyPr/>
                    <a:lstStyle/>
                    <a:p>
                      <a:pPr algn="ctr"/>
                      <a:r>
                        <a:rPr lang="nn-NO" sz="1200">
                          <a:effectLst/>
                        </a:rPr>
                        <a:t>5</a:t>
                      </a:r>
                    </a:p>
                  </a:txBody>
                  <a:tcPr anchor="ctr">
                    <a:noFill/>
                  </a:tcPr>
                </a:tc>
                <a:tc>
                  <a:txBody>
                    <a:bodyPr/>
                    <a:lstStyle/>
                    <a:p>
                      <a:pPr algn="ctr"/>
                      <a:r>
                        <a:rPr lang="nn-NO" sz="1200">
                          <a:effectLst/>
                        </a:rPr>
                        <a:t>6</a:t>
                      </a:r>
                    </a:p>
                  </a:txBody>
                  <a:tcPr anchor="ctr">
                    <a:noFill/>
                  </a:tcPr>
                </a:tc>
                <a:tc>
                  <a:txBody>
                    <a:bodyPr/>
                    <a:lstStyle/>
                    <a:p>
                      <a:pPr algn="ctr"/>
                      <a:r>
                        <a:rPr lang="nn-NO" sz="1200" dirty="0">
                          <a:effectLst/>
                        </a:rPr>
                        <a:t>7</a:t>
                      </a:r>
                    </a:p>
                  </a:txBody>
                  <a:tcPr anchor="ctr">
                    <a:noFill/>
                  </a:tcPr>
                </a:tc>
                <a:tc>
                  <a:txBody>
                    <a:bodyPr/>
                    <a:lstStyle/>
                    <a:p>
                      <a:pPr algn="ctr"/>
                      <a:r>
                        <a:rPr lang="nn-NO" sz="1200">
                          <a:effectLst/>
                        </a:rPr>
                        <a:t>8</a:t>
                      </a:r>
                    </a:p>
                  </a:txBody>
                  <a:tcPr anchor="ctr">
                    <a:noFill/>
                  </a:tcPr>
                </a:tc>
                <a:extLst>
                  <a:ext uri="{0D108BD9-81ED-4DB2-BD59-A6C34878D82A}">
                    <a16:rowId xmlns:a16="http://schemas.microsoft.com/office/drawing/2014/main" xmlns="" val="10005"/>
                  </a:ext>
                </a:extLst>
              </a:tr>
              <a:tr h="378083">
                <a:tc>
                  <a:txBody>
                    <a:bodyPr/>
                    <a:lstStyle/>
                    <a:p>
                      <a:pPr algn="ctr"/>
                      <a:r>
                        <a:rPr lang="nn-NO" sz="1200" i="1" dirty="0">
                          <a:solidFill>
                            <a:srgbClr val="777777"/>
                          </a:solidFill>
                          <a:effectLst/>
                        </a:rPr>
                        <a:t>32</a:t>
                      </a:r>
                    </a:p>
                  </a:txBody>
                  <a:tcPr anchor="ctr">
                    <a:noFill/>
                  </a:tcPr>
                </a:tc>
                <a:tc>
                  <a:txBody>
                    <a:bodyPr/>
                    <a:lstStyle/>
                    <a:p>
                      <a:pPr algn="ctr"/>
                      <a:r>
                        <a:rPr lang="nn-NO" sz="1200" dirty="0">
                          <a:effectLst/>
                        </a:rPr>
                        <a:t>9</a:t>
                      </a:r>
                    </a:p>
                  </a:txBody>
                  <a:tcPr anchor="ctr">
                    <a:noFill/>
                  </a:tcPr>
                </a:tc>
                <a:tc>
                  <a:txBody>
                    <a:bodyPr/>
                    <a:lstStyle/>
                    <a:p>
                      <a:pPr algn="ctr"/>
                      <a:r>
                        <a:rPr lang="nn-NO" sz="1200">
                          <a:effectLst/>
                        </a:rPr>
                        <a:t>10</a:t>
                      </a:r>
                    </a:p>
                  </a:txBody>
                  <a:tcPr anchor="ctr">
                    <a:noFill/>
                  </a:tcPr>
                </a:tc>
                <a:tc>
                  <a:txBody>
                    <a:bodyPr/>
                    <a:lstStyle/>
                    <a:p>
                      <a:pPr algn="ctr"/>
                      <a:r>
                        <a:rPr lang="nn-NO" sz="1200">
                          <a:effectLst/>
                        </a:rPr>
                        <a:t>11</a:t>
                      </a:r>
                    </a:p>
                  </a:txBody>
                  <a:tcPr anchor="ctr">
                    <a:noFill/>
                  </a:tcPr>
                </a:tc>
                <a:tc>
                  <a:txBody>
                    <a:bodyPr/>
                    <a:lstStyle/>
                    <a:p>
                      <a:pPr algn="ctr"/>
                      <a:r>
                        <a:rPr lang="nn-NO" sz="1200">
                          <a:effectLst/>
                        </a:rPr>
                        <a:t>12</a:t>
                      </a:r>
                    </a:p>
                  </a:txBody>
                  <a:tcPr anchor="ctr">
                    <a:noFill/>
                  </a:tcPr>
                </a:tc>
                <a:tc>
                  <a:txBody>
                    <a:bodyPr/>
                    <a:lstStyle/>
                    <a:p>
                      <a:pPr algn="ctr"/>
                      <a:r>
                        <a:rPr lang="nn-NO" sz="1200">
                          <a:effectLst/>
                        </a:rPr>
                        <a:t>13</a:t>
                      </a:r>
                    </a:p>
                  </a:txBody>
                  <a:tcPr anchor="ctr">
                    <a:noFill/>
                  </a:tcPr>
                </a:tc>
                <a:tc>
                  <a:txBody>
                    <a:bodyPr/>
                    <a:lstStyle/>
                    <a:p>
                      <a:pPr algn="ctr"/>
                      <a:r>
                        <a:rPr lang="nn-NO" sz="1200" dirty="0">
                          <a:effectLst/>
                        </a:rPr>
                        <a:t>14</a:t>
                      </a:r>
                    </a:p>
                  </a:txBody>
                  <a:tcPr anchor="ctr">
                    <a:noFill/>
                  </a:tcPr>
                </a:tc>
                <a:tc>
                  <a:txBody>
                    <a:bodyPr/>
                    <a:lstStyle/>
                    <a:p>
                      <a:pPr algn="ctr"/>
                      <a:r>
                        <a:rPr lang="nn-NO" sz="1200">
                          <a:effectLst/>
                        </a:rPr>
                        <a:t>15</a:t>
                      </a:r>
                    </a:p>
                  </a:txBody>
                  <a:tcPr anchor="ctr">
                    <a:noFill/>
                  </a:tcPr>
                </a:tc>
                <a:extLst>
                  <a:ext uri="{0D108BD9-81ED-4DB2-BD59-A6C34878D82A}">
                    <a16:rowId xmlns:a16="http://schemas.microsoft.com/office/drawing/2014/main" xmlns="" val="10002"/>
                  </a:ext>
                </a:extLst>
              </a:tr>
              <a:tr h="444169">
                <a:tc>
                  <a:txBody>
                    <a:bodyPr/>
                    <a:lstStyle/>
                    <a:p>
                      <a:pPr algn="ctr"/>
                      <a:r>
                        <a:rPr lang="nn-NO" sz="1200" i="1">
                          <a:solidFill>
                            <a:srgbClr val="777777"/>
                          </a:solidFill>
                          <a:effectLst/>
                        </a:rPr>
                        <a:t>33</a:t>
                      </a:r>
                    </a:p>
                  </a:txBody>
                  <a:tcPr anchor="ctr">
                    <a:noFill/>
                  </a:tcPr>
                </a:tc>
                <a:tc>
                  <a:txBody>
                    <a:bodyPr/>
                    <a:lstStyle/>
                    <a:p>
                      <a:pPr algn="ctr"/>
                      <a:r>
                        <a:rPr lang="nn-NO" sz="1200" dirty="0">
                          <a:effectLst/>
                        </a:rPr>
                        <a:t>16</a:t>
                      </a:r>
                    </a:p>
                  </a:txBody>
                  <a:tcPr anchor="ctr">
                    <a:noFill/>
                  </a:tcPr>
                </a:tc>
                <a:tc>
                  <a:txBody>
                    <a:bodyPr/>
                    <a:lstStyle/>
                    <a:p>
                      <a:pPr algn="ctr"/>
                      <a:r>
                        <a:rPr lang="nn-NO" sz="1200" dirty="0">
                          <a:effectLst/>
                        </a:rPr>
                        <a:t>17</a:t>
                      </a:r>
                    </a:p>
                  </a:txBody>
                  <a:tcPr anchor="ctr">
                    <a:noFill/>
                  </a:tcPr>
                </a:tc>
                <a:tc>
                  <a:txBody>
                    <a:bodyPr/>
                    <a:lstStyle/>
                    <a:p>
                      <a:pPr algn="ctr"/>
                      <a:r>
                        <a:rPr lang="nn-NO" sz="1200" dirty="0">
                          <a:effectLst/>
                        </a:rPr>
                        <a:t>18</a:t>
                      </a:r>
                    </a:p>
                  </a:txBody>
                  <a:tcPr anchor="ctr">
                    <a:noFill/>
                  </a:tcPr>
                </a:tc>
                <a:tc>
                  <a:txBody>
                    <a:bodyPr/>
                    <a:lstStyle/>
                    <a:p>
                      <a:pPr algn="ctr"/>
                      <a:r>
                        <a:rPr lang="nn-NO" sz="1200">
                          <a:effectLst/>
                        </a:rPr>
                        <a:t>19</a:t>
                      </a:r>
                    </a:p>
                  </a:txBody>
                  <a:tcPr anchor="ctr">
                    <a:noFill/>
                  </a:tcPr>
                </a:tc>
                <a:tc>
                  <a:txBody>
                    <a:bodyPr/>
                    <a:lstStyle/>
                    <a:p>
                      <a:pPr algn="ctr"/>
                      <a:r>
                        <a:rPr lang="nn-NO" sz="1200">
                          <a:effectLst/>
                        </a:rPr>
                        <a:t>20</a:t>
                      </a:r>
                    </a:p>
                  </a:txBody>
                  <a:tcPr anchor="ctr">
                    <a:noFill/>
                  </a:tcPr>
                </a:tc>
                <a:tc>
                  <a:txBody>
                    <a:bodyPr/>
                    <a:lstStyle/>
                    <a:p>
                      <a:pPr algn="ctr"/>
                      <a:r>
                        <a:rPr lang="nn-NO" sz="1200" dirty="0">
                          <a:effectLst/>
                        </a:rPr>
                        <a:t>21</a:t>
                      </a:r>
                    </a:p>
                  </a:txBody>
                  <a:tcPr anchor="ctr">
                    <a:noFill/>
                  </a:tcPr>
                </a:tc>
                <a:tc>
                  <a:txBody>
                    <a:bodyPr/>
                    <a:lstStyle/>
                    <a:p>
                      <a:pPr algn="ctr"/>
                      <a:r>
                        <a:rPr lang="nn-NO" sz="1200">
                          <a:effectLst/>
                        </a:rPr>
                        <a:t>22</a:t>
                      </a:r>
                    </a:p>
                  </a:txBody>
                  <a:tcPr anchor="ctr">
                    <a:noFill/>
                  </a:tcPr>
                </a:tc>
                <a:extLst>
                  <a:ext uri="{0D108BD9-81ED-4DB2-BD59-A6C34878D82A}">
                    <a16:rowId xmlns:a16="http://schemas.microsoft.com/office/drawing/2014/main" xmlns="" val="10003"/>
                  </a:ext>
                </a:extLst>
              </a:tr>
              <a:tr h="504855">
                <a:tc>
                  <a:txBody>
                    <a:bodyPr/>
                    <a:lstStyle/>
                    <a:p>
                      <a:pPr algn="ctr"/>
                      <a:r>
                        <a:rPr lang="nn-NO" sz="1200" i="1">
                          <a:solidFill>
                            <a:srgbClr val="777777"/>
                          </a:solidFill>
                          <a:effectLst/>
                        </a:rPr>
                        <a:t>34</a:t>
                      </a:r>
                    </a:p>
                  </a:txBody>
                  <a:tcPr anchor="ctr">
                    <a:noFill/>
                  </a:tcPr>
                </a:tc>
                <a:tc>
                  <a:txBody>
                    <a:bodyPr/>
                    <a:lstStyle/>
                    <a:p>
                      <a:pPr algn="ctr"/>
                      <a:r>
                        <a:rPr lang="nn-NO" sz="1200" dirty="0">
                          <a:effectLst/>
                        </a:rPr>
                        <a:t>23</a:t>
                      </a:r>
                    </a:p>
                  </a:txBody>
                  <a:tcPr anchor="ctr">
                    <a:noFill/>
                  </a:tcPr>
                </a:tc>
                <a:tc>
                  <a:txBody>
                    <a:bodyPr/>
                    <a:lstStyle/>
                    <a:p>
                      <a:pPr algn="ctr"/>
                      <a:r>
                        <a:rPr lang="nn-NO" sz="1200">
                          <a:effectLst/>
                        </a:rPr>
                        <a:t>24</a:t>
                      </a:r>
                    </a:p>
                  </a:txBody>
                  <a:tcPr anchor="ctr">
                    <a:noFill/>
                  </a:tcPr>
                </a:tc>
                <a:tc>
                  <a:txBody>
                    <a:bodyPr/>
                    <a:lstStyle/>
                    <a:p>
                      <a:pPr algn="ctr"/>
                      <a:r>
                        <a:rPr lang="nn-NO" sz="1200" dirty="0">
                          <a:effectLst/>
                        </a:rPr>
                        <a:t>25</a:t>
                      </a:r>
                    </a:p>
                  </a:txBody>
                  <a:tcPr anchor="ctr">
                    <a:noFill/>
                  </a:tcPr>
                </a:tc>
                <a:tc>
                  <a:txBody>
                    <a:bodyPr/>
                    <a:lstStyle/>
                    <a:p>
                      <a:pPr algn="ctr"/>
                      <a:r>
                        <a:rPr lang="nn-NO" sz="1200" dirty="0">
                          <a:effectLst/>
                        </a:rPr>
                        <a:t>26</a:t>
                      </a:r>
                    </a:p>
                  </a:txBody>
                  <a:tcPr anchor="ctr">
                    <a:noFill/>
                  </a:tcPr>
                </a:tc>
                <a:tc>
                  <a:txBody>
                    <a:bodyPr/>
                    <a:lstStyle/>
                    <a:p>
                      <a:pPr algn="ctr"/>
                      <a:r>
                        <a:rPr lang="nn-NO" sz="1200" dirty="0">
                          <a:effectLst/>
                        </a:rPr>
                        <a:t>27</a:t>
                      </a:r>
                    </a:p>
                  </a:txBody>
                  <a:tcPr anchor="ctr">
                    <a:noFill/>
                  </a:tcPr>
                </a:tc>
                <a:tc>
                  <a:txBody>
                    <a:bodyPr/>
                    <a:lstStyle/>
                    <a:p>
                      <a:pPr algn="ctr"/>
                      <a:r>
                        <a:rPr lang="nn-NO" sz="1200" dirty="0">
                          <a:effectLst/>
                        </a:rPr>
                        <a:t>28</a:t>
                      </a:r>
                    </a:p>
                  </a:txBody>
                  <a:tcPr anchor="ctr">
                    <a:noFill/>
                  </a:tcPr>
                </a:tc>
                <a:tc>
                  <a:txBody>
                    <a:bodyPr/>
                    <a:lstStyle/>
                    <a:p>
                      <a:pPr algn="ctr"/>
                      <a:r>
                        <a:rPr lang="nn-NO" sz="1200" dirty="0">
                          <a:effectLst/>
                        </a:rPr>
                        <a:t>29</a:t>
                      </a:r>
                    </a:p>
                  </a:txBody>
                  <a:tcPr anchor="ctr">
                    <a:noFill/>
                  </a:tcPr>
                </a:tc>
                <a:extLst>
                  <a:ext uri="{0D108BD9-81ED-4DB2-BD59-A6C34878D82A}">
                    <a16:rowId xmlns:a16="http://schemas.microsoft.com/office/drawing/2014/main" xmlns="" val="10004"/>
                  </a:ext>
                </a:extLst>
              </a:tr>
              <a:tr h="476014">
                <a:tc>
                  <a:txBody>
                    <a:bodyPr/>
                    <a:lstStyle/>
                    <a:p>
                      <a:pPr algn="ctr"/>
                      <a:r>
                        <a:rPr lang="nn-NO" sz="1200" i="1">
                          <a:solidFill>
                            <a:srgbClr val="777777"/>
                          </a:solidFill>
                          <a:effectLst/>
                        </a:rPr>
                        <a:t>35</a:t>
                      </a:r>
                    </a:p>
                  </a:txBody>
                  <a:tcPr anchor="ctr">
                    <a:noFill/>
                  </a:tcPr>
                </a:tc>
                <a:tc>
                  <a:txBody>
                    <a:bodyPr/>
                    <a:lstStyle/>
                    <a:p>
                      <a:pPr algn="ctr"/>
                      <a:r>
                        <a:rPr lang="nn-NO" sz="1200">
                          <a:effectLst/>
                        </a:rPr>
                        <a:t>30</a:t>
                      </a:r>
                    </a:p>
                  </a:txBody>
                  <a:tcPr anchor="ctr">
                    <a:noFill/>
                  </a:tcPr>
                </a:tc>
                <a:tc>
                  <a:txBody>
                    <a:bodyPr/>
                    <a:lstStyle/>
                    <a:p>
                      <a:pPr algn="ctr"/>
                      <a:r>
                        <a:rPr lang="nn-NO" sz="1200">
                          <a:effectLst/>
                        </a:rPr>
                        <a:t>31</a:t>
                      </a:r>
                    </a:p>
                  </a:txBody>
                  <a:tcPr anchor="ctr">
                    <a:noFill/>
                  </a:tcPr>
                </a:tc>
                <a:tc>
                  <a:txBody>
                    <a:bodyPr/>
                    <a:lstStyle/>
                    <a:p>
                      <a:endParaRPr lang="nn-NO" sz="1200"/>
                    </a:p>
                  </a:txBody>
                  <a:tcPr>
                    <a:noFill/>
                  </a:tcPr>
                </a:tc>
                <a:tc>
                  <a:txBody>
                    <a:bodyPr/>
                    <a:lstStyle/>
                    <a:p>
                      <a:endParaRPr lang="nn-NO" sz="1200"/>
                    </a:p>
                  </a:txBody>
                  <a:tcPr>
                    <a:noFill/>
                  </a:tcPr>
                </a:tc>
                <a:tc>
                  <a:txBody>
                    <a:bodyPr/>
                    <a:lstStyle/>
                    <a:p>
                      <a:endParaRPr lang="nn-NO" sz="1200"/>
                    </a:p>
                  </a:txBody>
                  <a:tcPr>
                    <a:noFill/>
                  </a:tcPr>
                </a:tc>
                <a:tc>
                  <a:txBody>
                    <a:bodyPr/>
                    <a:lstStyle/>
                    <a:p>
                      <a:endParaRPr lang="nn-NO" sz="1200" dirty="0"/>
                    </a:p>
                  </a:txBody>
                  <a:tcPr>
                    <a:noFill/>
                  </a:tcPr>
                </a:tc>
                <a:tc>
                  <a:txBody>
                    <a:bodyPr/>
                    <a:lstStyle/>
                    <a:p>
                      <a:endParaRPr lang="nn-NO" sz="1200" dirty="0"/>
                    </a:p>
                  </a:txBody>
                  <a:tcPr>
                    <a:noFill/>
                  </a:tcPr>
                </a:tc>
                <a:extLst>
                  <a:ext uri="{0D108BD9-81ED-4DB2-BD59-A6C34878D82A}">
                    <a16:rowId xmlns:a16="http://schemas.microsoft.com/office/drawing/2014/main" xmlns="" val="1091901695"/>
                  </a:ext>
                </a:extLst>
              </a:tr>
            </a:tbl>
          </a:graphicData>
        </a:graphic>
      </p:graphicFrame>
      <p:sp>
        <p:nvSpPr>
          <p:cNvPr id="13" name="TekstSylinder 12"/>
          <p:cNvSpPr txBox="1"/>
          <p:nvPr/>
        </p:nvSpPr>
        <p:spPr>
          <a:xfrm>
            <a:off x="251520" y="153828"/>
            <a:ext cx="4930985" cy="369332"/>
          </a:xfrm>
          <a:prstGeom prst="rect">
            <a:avLst/>
          </a:prstGeom>
          <a:solidFill>
            <a:srgbClr val="FFFF00"/>
          </a:solidFill>
        </p:spPr>
        <p:txBody>
          <a:bodyPr wrap="square" rtlCol="0">
            <a:spAutoFit/>
          </a:bodyPr>
          <a:lstStyle/>
          <a:p>
            <a:r>
              <a:rPr lang="nn-NO" altLang="nb-NO" b="1" dirty="0">
                <a:solidFill>
                  <a:prstClr val="black"/>
                </a:solidFill>
              </a:rPr>
              <a:t>PERIODEPLAN </a:t>
            </a:r>
            <a:r>
              <a:rPr lang="nn-NO" altLang="nb-NO" b="1" dirty="0" smtClean="0">
                <a:solidFill>
                  <a:prstClr val="black"/>
                </a:solidFill>
              </a:rPr>
              <a:t>FOR</a:t>
            </a:r>
            <a:r>
              <a:rPr lang="nn-NO" altLang="nb-NO" b="1" noProof="1"/>
              <a:t> </a:t>
            </a:r>
            <a:r>
              <a:rPr lang="nn-NO" altLang="nb-NO" b="1" noProof="1" smtClean="0"/>
              <a:t>AUGUST</a:t>
            </a:r>
            <a:r>
              <a:rPr lang="nn-NO" altLang="nb-NO" b="1" noProof="1" smtClean="0">
                <a:cs typeface="Trebuchet MS" pitchFamily="34" charset="0"/>
              </a:rPr>
              <a:t> 2021</a:t>
            </a:r>
          </a:p>
        </p:txBody>
      </p:sp>
      <p:sp>
        <p:nvSpPr>
          <p:cNvPr id="14" name="TekstSylinder 13"/>
          <p:cNvSpPr txBox="1"/>
          <p:nvPr/>
        </p:nvSpPr>
        <p:spPr>
          <a:xfrm>
            <a:off x="205642" y="4239281"/>
            <a:ext cx="4734717" cy="2092881"/>
          </a:xfrm>
          <a:prstGeom prst="rect">
            <a:avLst/>
          </a:prstGeom>
          <a:noFill/>
        </p:spPr>
        <p:txBody>
          <a:bodyPr wrap="square" rtlCol="0">
            <a:spAutoFit/>
          </a:bodyPr>
          <a:lstStyle/>
          <a:p>
            <a:pPr lvl="0"/>
            <a:r>
              <a:rPr lang="nn-NO" sz="1400" dirty="0">
                <a:solidFill>
                  <a:prstClr val="black"/>
                </a:solidFill>
              </a:rPr>
              <a:t>Slik jobbar vi på Blåmann:</a:t>
            </a:r>
          </a:p>
          <a:p>
            <a:pPr lvl="0"/>
            <a:endParaRPr lang="nn-NO" sz="800" dirty="0">
              <a:solidFill>
                <a:srgbClr val="000000"/>
              </a:solidFill>
              <a:latin typeface="Franklin Gothic Book" panose="020B0503020102020204" pitchFamily="34" charset="0"/>
              <a:cs typeface="+mn-cs"/>
            </a:endParaRPr>
          </a:p>
          <a:p>
            <a:pPr marL="171450" lvl="0" indent="-171450">
              <a:buFont typeface="Arial" panose="020B0604020202020204" pitchFamily="34" charset="0"/>
              <a:buChar char="•"/>
            </a:pPr>
            <a:r>
              <a:rPr lang="nn-NO" sz="1200" dirty="0">
                <a:solidFill>
                  <a:srgbClr val="000000"/>
                </a:solidFill>
                <a:latin typeface="Franklin Gothic Book" panose="020B0503020102020204" pitchFamily="34" charset="0"/>
                <a:cs typeface="+mn-cs"/>
              </a:rPr>
              <a:t>Alle nye barn får ein </a:t>
            </a:r>
            <a:r>
              <a:rPr lang="nn-NO" sz="1200" dirty="0" smtClean="0">
                <a:solidFill>
                  <a:srgbClr val="000000"/>
                </a:solidFill>
                <a:latin typeface="Franklin Gothic Book" panose="020B0503020102020204" pitchFamily="34" charset="0"/>
                <a:cs typeface="+mn-cs"/>
              </a:rPr>
              <a:t>primærkontakt.</a:t>
            </a:r>
          </a:p>
          <a:p>
            <a:pPr marL="171450" lvl="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Alle borna i avdelinga skal oppleve kjensla av å vere vi.</a:t>
            </a:r>
            <a:endParaRPr lang="nn-NO" sz="1200" dirty="0">
              <a:solidFill>
                <a:srgbClr val="000000"/>
              </a:solidFill>
              <a:latin typeface="Wingdings" panose="05000000000000000000" pitchFamily="2" charset="2"/>
              <a:cs typeface="+mn-cs"/>
            </a:endParaRPr>
          </a:p>
          <a:p>
            <a:pPr marL="171450" lvl="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Dele </a:t>
            </a:r>
            <a:r>
              <a:rPr lang="nn-NO" sz="1200" dirty="0">
                <a:solidFill>
                  <a:srgbClr val="000000"/>
                </a:solidFill>
                <a:latin typeface="Franklin Gothic Book" panose="020B0503020102020204" pitchFamily="34" charset="0"/>
                <a:cs typeface="+mn-cs"/>
              </a:rPr>
              <a:t>barnegruppa i mindre leikegrupper</a:t>
            </a:r>
            <a:r>
              <a:rPr lang="nn-NO" sz="1200" dirty="0" smtClean="0">
                <a:solidFill>
                  <a:srgbClr val="000000"/>
                </a:solidFill>
                <a:latin typeface="Franklin Gothic Book" panose="020B0503020102020204" pitchFamily="34" charset="0"/>
                <a:cs typeface="+mn-cs"/>
              </a:rPr>
              <a:t>.</a:t>
            </a:r>
          </a:p>
          <a:p>
            <a:pPr marL="171450" lvl="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Nytte tryggleikssirkelen </a:t>
            </a:r>
            <a:r>
              <a:rPr lang="nn-NO" sz="1200" dirty="0">
                <a:solidFill>
                  <a:srgbClr val="000000"/>
                </a:solidFill>
                <a:latin typeface="Franklin Gothic Book" panose="020B0503020102020204" pitchFamily="34" charset="0"/>
                <a:cs typeface="+mn-cs"/>
              </a:rPr>
              <a:t>og </a:t>
            </a:r>
            <a:r>
              <a:rPr lang="nn-NO" sz="1200" dirty="0" smtClean="0">
                <a:solidFill>
                  <a:srgbClr val="000000"/>
                </a:solidFill>
                <a:latin typeface="Franklin Gothic Book" panose="020B0503020102020204" pitchFamily="34" charset="0"/>
                <a:cs typeface="+mn-cs"/>
              </a:rPr>
              <a:t>trygge </a:t>
            </a:r>
            <a:r>
              <a:rPr lang="nn-NO" sz="1200" dirty="0">
                <a:solidFill>
                  <a:srgbClr val="000000"/>
                </a:solidFill>
                <a:latin typeface="Franklin Gothic Book" panose="020B0503020102020204" pitchFamily="34" charset="0"/>
                <a:cs typeface="+mn-cs"/>
              </a:rPr>
              <a:t>barn </a:t>
            </a:r>
            <a:r>
              <a:rPr lang="nn-NO" sz="1200" dirty="0" smtClean="0">
                <a:solidFill>
                  <a:srgbClr val="000000"/>
                </a:solidFill>
                <a:latin typeface="Franklin Gothic Book" panose="020B0503020102020204" pitchFamily="34" charset="0"/>
                <a:cs typeface="+mn-cs"/>
              </a:rPr>
              <a:t>i deira utprøvingar, tolke utrykk og signal.</a:t>
            </a:r>
            <a:endParaRPr lang="nn-NO" sz="1200" dirty="0">
              <a:solidFill>
                <a:srgbClr val="000000"/>
              </a:solidFill>
              <a:latin typeface="Franklin Gothic Book" panose="020B0503020102020204" pitchFamily="34" charset="0"/>
              <a:cs typeface="+mn-cs"/>
            </a:endParaRPr>
          </a:p>
          <a:p>
            <a:pPr marL="17145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Dei </a:t>
            </a:r>
            <a:r>
              <a:rPr lang="nn-NO" sz="1200" dirty="0">
                <a:solidFill>
                  <a:srgbClr val="000000"/>
                </a:solidFill>
                <a:latin typeface="Franklin Gothic Book" panose="020B0503020102020204" pitchFamily="34" charset="0"/>
                <a:cs typeface="+mn-cs"/>
              </a:rPr>
              <a:t>vaksne </a:t>
            </a:r>
            <a:r>
              <a:rPr lang="nn-NO" sz="1200" dirty="0" smtClean="0">
                <a:solidFill>
                  <a:srgbClr val="000000"/>
                </a:solidFill>
                <a:latin typeface="Franklin Gothic Book" panose="020B0503020102020204" pitchFamily="34" charset="0"/>
                <a:cs typeface="+mn-cs"/>
              </a:rPr>
              <a:t>gjev </a:t>
            </a:r>
            <a:r>
              <a:rPr lang="nn-NO" sz="1200" dirty="0">
                <a:solidFill>
                  <a:srgbClr val="000000"/>
                </a:solidFill>
                <a:latin typeface="Franklin Gothic Book" panose="020B0503020102020204" pitchFamily="34" charset="0"/>
                <a:cs typeface="+mn-cs"/>
              </a:rPr>
              <a:t>nærleik, trøyst og </a:t>
            </a:r>
            <a:r>
              <a:rPr lang="nn-NO" sz="1200" dirty="0" smtClean="0">
                <a:solidFill>
                  <a:srgbClr val="000000"/>
                </a:solidFill>
                <a:latin typeface="Franklin Gothic Book" panose="020B0503020102020204" pitchFamily="34" charset="0"/>
                <a:cs typeface="+mn-cs"/>
              </a:rPr>
              <a:t>oppmuntring og</a:t>
            </a:r>
            <a:r>
              <a:rPr lang="nn-NO" sz="1200" dirty="0">
                <a:solidFill>
                  <a:srgbClr val="000000"/>
                </a:solidFill>
                <a:latin typeface="Franklin Gothic Book" panose="020B0503020102020204" pitchFamily="34" charset="0"/>
                <a:cs typeface="+mn-cs"/>
              </a:rPr>
              <a:t> </a:t>
            </a:r>
            <a:r>
              <a:rPr lang="nn-NO" sz="1200" dirty="0" smtClean="0">
                <a:solidFill>
                  <a:srgbClr val="000000"/>
                </a:solidFill>
                <a:latin typeface="Franklin Gothic Book" panose="020B0503020102020204" pitchFamily="34" charset="0"/>
                <a:cs typeface="+mn-cs"/>
              </a:rPr>
              <a:t>skapar ei god</a:t>
            </a:r>
            <a:r>
              <a:rPr lang="nn-NO" sz="1200" dirty="0">
                <a:solidFill>
                  <a:srgbClr val="000000"/>
                </a:solidFill>
                <a:latin typeface="Franklin Gothic Book" panose="020B0503020102020204" pitchFamily="34" charset="0"/>
                <a:cs typeface="+mn-cs"/>
              </a:rPr>
              <a:t>, trygg og positiv atmosfære. </a:t>
            </a:r>
          </a:p>
          <a:p>
            <a:pPr marL="171450" lvl="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Gje </a:t>
            </a:r>
            <a:r>
              <a:rPr lang="nn-NO" sz="1200" dirty="0">
                <a:solidFill>
                  <a:srgbClr val="000000"/>
                </a:solidFill>
                <a:latin typeface="Franklin Gothic Book" panose="020B0503020102020204" pitchFamily="34" charset="0"/>
                <a:cs typeface="+mn-cs"/>
              </a:rPr>
              <a:t>dei eldste barna ansvar som dei </a:t>
            </a:r>
            <a:r>
              <a:rPr lang="nn-NO" sz="1200" dirty="0" smtClean="0">
                <a:solidFill>
                  <a:srgbClr val="000000"/>
                </a:solidFill>
                <a:latin typeface="Franklin Gothic Book" panose="020B0503020102020204" pitchFamily="34" charset="0"/>
                <a:cs typeface="+mn-cs"/>
              </a:rPr>
              <a:t>meistrar. </a:t>
            </a:r>
            <a:endParaRPr lang="nn-NO" sz="1200" dirty="0">
              <a:solidFill>
                <a:srgbClr val="000000"/>
              </a:solidFill>
              <a:latin typeface="Franklin Gothic Book" panose="020B0503020102020204" pitchFamily="34" charset="0"/>
              <a:cs typeface="+mn-cs"/>
            </a:endParaRPr>
          </a:p>
          <a:p>
            <a:pPr marL="171450" lvl="0" indent="-171450">
              <a:buFont typeface="Arial" panose="020B0604020202020204" pitchFamily="34" charset="0"/>
              <a:buChar char="•"/>
            </a:pPr>
            <a:r>
              <a:rPr lang="nn-NO" sz="1200" dirty="0" smtClean="0">
                <a:solidFill>
                  <a:srgbClr val="000000"/>
                </a:solidFill>
                <a:latin typeface="Franklin Gothic Book" panose="020B0503020102020204" pitchFamily="34" charset="0"/>
                <a:cs typeface="+mn-cs"/>
              </a:rPr>
              <a:t>Oppmuntre </a:t>
            </a:r>
            <a:r>
              <a:rPr lang="nn-NO" sz="1200" dirty="0">
                <a:solidFill>
                  <a:srgbClr val="000000"/>
                </a:solidFill>
                <a:latin typeface="Franklin Gothic Book" panose="020B0503020102020204" pitchFamily="34" charset="0"/>
                <a:cs typeface="+mn-cs"/>
              </a:rPr>
              <a:t>dei eldste til å vere </a:t>
            </a:r>
            <a:r>
              <a:rPr lang="nn-NO" sz="1200" dirty="0" smtClean="0">
                <a:solidFill>
                  <a:srgbClr val="000000"/>
                </a:solidFill>
                <a:latin typeface="Franklin Gothic Book" panose="020B0503020102020204" pitchFamily="34" charset="0"/>
                <a:cs typeface="+mn-cs"/>
              </a:rPr>
              <a:t>rollemodeller for dei yngste barna. </a:t>
            </a:r>
            <a:endParaRPr lang="nn-NO" sz="1200" dirty="0">
              <a:solidFill>
                <a:srgbClr val="000000"/>
              </a:solidFill>
              <a:latin typeface="Franklin Gothic Book" panose="020B0503020102020204" pitchFamily="34" charset="0"/>
              <a:cs typeface="+mn-cs"/>
            </a:endParaRPr>
          </a:p>
        </p:txBody>
      </p:sp>
      <p:sp>
        <p:nvSpPr>
          <p:cNvPr id="15" name="TekstSylinder 7"/>
          <p:cNvSpPr txBox="1">
            <a:spLocks noChangeArrowheads="1"/>
          </p:cNvSpPr>
          <p:nvPr/>
        </p:nvSpPr>
        <p:spPr bwMode="auto">
          <a:xfrm>
            <a:off x="197732" y="2148499"/>
            <a:ext cx="3602782" cy="1862048"/>
          </a:xfrm>
          <a:prstGeom prst="rect">
            <a:avLst/>
          </a:prstGeom>
          <a:ln>
            <a:noFill/>
          </a:ln>
          <a:extLst/>
        </p:spPr>
        <p:style>
          <a:lnRef idx="2">
            <a:schemeClr val="accent3"/>
          </a:lnRef>
          <a:fillRef idx="1">
            <a:schemeClr val="lt1"/>
          </a:fillRef>
          <a:effectRef idx="0">
            <a:schemeClr val="accent3"/>
          </a:effectRef>
          <a:fontRef idx="minor">
            <a:schemeClr val="dk1"/>
          </a:fontRef>
        </p:style>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endParaRPr lang="nn-NO" altLang="nb-NO" sz="900" dirty="0" smtClean="0">
              <a:latin typeface="Arial" charset="0"/>
            </a:endParaRPr>
          </a:p>
          <a:p>
            <a:pPr lvl="0">
              <a:spcBef>
                <a:spcPct val="0"/>
              </a:spcBef>
              <a:spcAft>
                <a:spcPct val="0"/>
              </a:spcAft>
              <a:buClrTx/>
              <a:buNone/>
            </a:pPr>
            <a:r>
              <a:rPr lang="nn-NO" sz="1400" dirty="0">
                <a:solidFill>
                  <a:prstClr val="black"/>
                </a:solidFill>
                <a:latin typeface="Arial" charset="0"/>
                <a:cs typeface="Arial" charset="0"/>
              </a:rPr>
              <a:t>Slik jobbar vi på </a:t>
            </a:r>
            <a:r>
              <a:rPr lang="nn-NO" sz="1400" dirty="0" smtClean="0">
                <a:solidFill>
                  <a:prstClr val="black"/>
                </a:solidFill>
                <a:latin typeface="Arial" charset="0"/>
                <a:cs typeface="Arial" charset="0"/>
              </a:rPr>
              <a:t>Nøtteliten:</a:t>
            </a:r>
          </a:p>
          <a:p>
            <a:pPr lvl="0">
              <a:spcBef>
                <a:spcPct val="0"/>
              </a:spcBef>
              <a:spcAft>
                <a:spcPct val="0"/>
              </a:spcAft>
              <a:buClrTx/>
              <a:buNone/>
            </a:pPr>
            <a:endParaRPr lang="nn-NO" sz="800" dirty="0">
              <a:solidFill>
                <a:prstClr val="black"/>
              </a:solidFill>
              <a:latin typeface="Arial" charset="0"/>
              <a:cs typeface="Arial" charset="0"/>
            </a:endParaRPr>
          </a:p>
          <a:p>
            <a:pPr marL="171450" lvl="0" indent="-171450">
              <a:spcBef>
                <a:spcPct val="0"/>
              </a:spcBef>
              <a:spcAft>
                <a:spcPct val="0"/>
              </a:spcAft>
              <a:buClrTx/>
              <a:buFont typeface="Arial" panose="020B0604020202020204" pitchFamily="34" charset="0"/>
              <a:buChar char="•"/>
            </a:pPr>
            <a:r>
              <a:rPr lang="nn-NO" sz="1200" dirty="0">
                <a:solidFill>
                  <a:prstClr val="black"/>
                </a:solidFill>
                <a:latin typeface="Arial" charset="0"/>
                <a:cs typeface="Arial" charset="0"/>
              </a:rPr>
              <a:t>Alle nye barn får ein primærkontakt.</a:t>
            </a:r>
          </a:p>
          <a:p>
            <a:pPr marL="171450" lvl="0" indent="-171450">
              <a:spcBef>
                <a:spcPct val="0"/>
              </a:spcBef>
              <a:spcAft>
                <a:spcPct val="0"/>
              </a:spcAft>
              <a:buClrTx/>
              <a:buFont typeface="Arial" panose="020B0604020202020204" pitchFamily="34" charset="0"/>
              <a:buChar char="•"/>
            </a:pPr>
            <a:r>
              <a:rPr lang="nn-NO" sz="1200" dirty="0">
                <a:solidFill>
                  <a:prstClr val="black"/>
                </a:solidFill>
                <a:latin typeface="Arial" charset="0"/>
                <a:cs typeface="Arial" charset="0"/>
              </a:rPr>
              <a:t>Dele barnegruppa i mindre grupper.</a:t>
            </a:r>
          </a:p>
          <a:p>
            <a:pPr marL="171450" indent="-171450">
              <a:spcBef>
                <a:spcPct val="0"/>
              </a:spcBef>
              <a:spcAft>
                <a:spcPct val="0"/>
              </a:spcAft>
              <a:buClrTx/>
              <a:buFont typeface="Arial" panose="020B0604020202020204" pitchFamily="34" charset="0"/>
              <a:buChar char="•"/>
            </a:pPr>
            <a:r>
              <a:rPr lang="nb-NO" sz="1200" dirty="0">
                <a:solidFill>
                  <a:prstClr val="black"/>
                </a:solidFill>
                <a:latin typeface="Arial" charset="0"/>
                <a:cs typeface="Arial" charset="0"/>
              </a:rPr>
              <a:t>Nytte </a:t>
            </a:r>
            <a:r>
              <a:rPr lang="nb-NO" sz="1200" dirty="0" err="1" smtClean="0">
                <a:solidFill>
                  <a:prstClr val="black"/>
                </a:solidFill>
                <a:latin typeface="Arial" charset="0"/>
                <a:cs typeface="Arial" charset="0"/>
              </a:rPr>
              <a:t>tryggheitssirkelen</a:t>
            </a:r>
            <a:r>
              <a:rPr lang="nb-NO" sz="1200" dirty="0" smtClean="0">
                <a:solidFill>
                  <a:prstClr val="black"/>
                </a:solidFill>
                <a:latin typeface="Arial" charset="0"/>
                <a:cs typeface="Arial" charset="0"/>
              </a:rPr>
              <a:t> og trygge barna</a:t>
            </a:r>
          </a:p>
          <a:p>
            <a:pPr>
              <a:spcBef>
                <a:spcPct val="0"/>
              </a:spcBef>
              <a:spcAft>
                <a:spcPct val="0"/>
              </a:spcAft>
              <a:buClrTx/>
              <a:buNone/>
            </a:pPr>
            <a:r>
              <a:rPr lang="nb-NO" sz="1200" dirty="0">
                <a:solidFill>
                  <a:prstClr val="black"/>
                </a:solidFill>
                <a:latin typeface="Arial" charset="0"/>
                <a:cs typeface="Arial" charset="0"/>
              </a:rPr>
              <a:t> </a:t>
            </a:r>
            <a:r>
              <a:rPr lang="nb-NO" sz="1200" dirty="0" smtClean="0">
                <a:solidFill>
                  <a:prstClr val="black"/>
                </a:solidFill>
                <a:latin typeface="Arial" charset="0"/>
                <a:cs typeface="Arial" charset="0"/>
              </a:rPr>
              <a:t>   i </a:t>
            </a:r>
            <a:r>
              <a:rPr lang="nb-NO" sz="1200" dirty="0" err="1" smtClean="0">
                <a:solidFill>
                  <a:prstClr val="black"/>
                </a:solidFill>
                <a:latin typeface="Arial" charset="0"/>
                <a:cs typeface="Arial" charset="0"/>
              </a:rPr>
              <a:t>deira</a:t>
            </a:r>
            <a:r>
              <a:rPr lang="nb-NO" sz="1200" dirty="0" smtClean="0">
                <a:solidFill>
                  <a:prstClr val="black"/>
                </a:solidFill>
                <a:latin typeface="Arial" charset="0"/>
                <a:cs typeface="Arial" charset="0"/>
              </a:rPr>
              <a:t> </a:t>
            </a:r>
            <a:r>
              <a:rPr lang="nb-NO" sz="1200" dirty="0" err="1" smtClean="0">
                <a:solidFill>
                  <a:prstClr val="black"/>
                </a:solidFill>
                <a:latin typeface="Arial" charset="0"/>
                <a:cs typeface="Arial" charset="0"/>
              </a:rPr>
              <a:t>utprøvingar</a:t>
            </a:r>
            <a:r>
              <a:rPr lang="nb-NO" sz="1200" dirty="0" smtClean="0">
                <a:solidFill>
                  <a:prstClr val="black"/>
                </a:solidFill>
                <a:latin typeface="Arial" charset="0"/>
                <a:cs typeface="Arial" charset="0"/>
              </a:rPr>
              <a:t>, </a:t>
            </a:r>
            <a:r>
              <a:rPr lang="nn-NO" sz="1200" dirty="0" smtClean="0">
                <a:solidFill>
                  <a:prstClr val="black"/>
                </a:solidFill>
                <a:latin typeface="Arial" charset="0"/>
                <a:cs typeface="Arial" charset="0"/>
              </a:rPr>
              <a:t>tolke utrykk og signal.</a:t>
            </a:r>
            <a:endParaRPr lang="nn-NO" sz="1200" dirty="0">
              <a:solidFill>
                <a:prstClr val="black"/>
              </a:solidFill>
              <a:latin typeface="Arial" charset="0"/>
              <a:cs typeface="Arial" charset="0"/>
            </a:endParaRPr>
          </a:p>
          <a:p>
            <a:pPr marL="171450" lvl="0" indent="-171450">
              <a:spcBef>
                <a:spcPct val="0"/>
              </a:spcBef>
              <a:spcAft>
                <a:spcPct val="0"/>
              </a:spcAft>
              <a:buClrTx/>
              <a:buFont typeface="Arial" panose="020B0604020202020204" pitchFamily="34" charset="0"/>
              <a:buChar char="•"/>
            </a:pPr>
            <a:r>
              <a:rPr lang="nn-NO" sz="1200" dirty="0" smtClean="0">
                <a:solidFill>
                  <a:prstClr val="black"/>
                </a:solidFill>
                <a:latin typeface="Arial" charset="0"/>
                <a:cs typeface="Arial" charset="0"/>
              </a:rPr>
              <a:t>Møte barna og anerkjenne </a:t>
            </a:r>
            <a:r>
              <a:rPr lang="nn-NO" sz="1200" dirty="0">
                <a:solidFill>
                  <a:prstClr val="black"/>
                </a:solidFill>
                <a:latin typeface="Arial" charset="0"/>
                <a:cs typeface="Arial" charset="0"/>
              </a:rPr>
              <a:t>kjenslene </a:t>
            </a:r>
            <a:r>
              <a:rPr lang="nn-NO" sz="1200" dirty="0" smtClean="0">
                <a:solidFill>
                  <a:prstClr val="black"/>
                </a:solidFill>
                <a:latin typeface="Arial" charset="0"/>
                <a:cs typeface="Arial" charset="0"/>
              </a:rPr>
              <a:t>deira.</a:t>
            </a:r>
          </a:p>
          <a:p>
            <a:pPr marL="171450" lvl="0" indent="-171450">
              <a:spcBef>
                <a:spcPct val="0"/>
              </a:spcBef>
              <a:spcAft>
                <a:spcPct val="0"/>
              </a:spcAft>
              <a:buClrTx/>
              <a:buFont typeface="Arial" panose="020B0604020202020204" pitchFamily="34" charset="0"/>
              <a:buChar char="•"/>
            </a:pPr>
            <a:r>
              <a:rPr lang="nn-NO" sz="1200" dirty="0" smtClean="0">
                <a:solidFill>
                  <a:prstClr val="black"/>
                </a:solidFill>
                <a:latin typeface="Arial" charset="0"/>
                <a:cs typeface="Arial" charset="0"/>
              </a:rPr>
              <a:t>Dei </a:t>
            </a:r>
            <a:r>
              <a:rPr lang="nn-NO" sz="1200" dirty="0">
                <a:solidFill>
                  <a:prstClr val="black"/>
                </a:solidFill>
                <a:latin typeface="Arial" charset="0"/>
                <a:cs typeface="Arial" charset="0"/>
              </a:rPr>
              <a:t>vaksne gjev nærleik, trøyst og oppmuntring. </a:t>
            </a:r>
          </a:p>
          <a:p>
            <a:pPr marL="171450" lvl="0" indent="-171450">
              <a:spcBef>
                <a:spcPct val="0"/>
              </a:spcBef>
              <a:spcAft>
                <a:spcPct val="0"/>
              </a:spcAft>
              <a:buClrTx/>
              <a:buFont typeface="Arial" panose="020B0604020202020204" pitchFamily="34" charset="0"/>
              <a:buChar char="•"/>
            </a:pPr>
            <a:r>
              <a:rPr lang="nn-NO" sz="1200" dirty="0" smtClean="0">
                <a:solidFill>
                  <a:prstClr val="black"/>
                </a:solidFill>
                <a:latin typeface="Arial" charset="0"/>
                <a:cs typeface="Arial" charset="0"/>
              </a:rPr>
              <a:t>Gje barna tilpassa utfordring </a:t>
            </a:r>
            <a:r>
              <a:rPr lang="nn-NO" sz="1200" dirty="0">
                <a:solidFill>
                  <a:prstClr val="black"/>
                </a:solidFill>
                <a:latin typeface="Arial" charset="0"/>
                <a:cs typeface="Arial" charset="0"/>
              </a:rPr>
              <a:t>og </a:t>
            </a:r>
            <a:r>
              <a:rPr lang="nn-NO" sz="1200" dirty="0" smtClean="0">
                <a:solidFill>
                  <a:prstClr val="black"/>
                </a:solidFill>
                <a:latin typeface="Arial" charset="0"/>
                <a:cs typeface="Arial" charset="0"/>
              </a:rPr>
              <a:t>støtte.</a:t>
            </a:r>
          </a:p>
        </p:txBody>
      </p:sp>
      <p:pic>
        <p:nvPicPr>
          <p:cNvPr id="3" name="Bilde 2"/>
          <p:cNvPicPr>
            <a:picLocks noChangeAspect="1"/>
          </p:cNvPicPr>
          <p:nvPr/>
        </p:nvPicPr>
        <p:blipFill rotWithShape="1">
          <a:blip r:embed="rId3" cstate="print">
            <a:extLst>
              <a:ext uri="{28A0092B-C50C-407E-A947-70E740481C1C}">
                <a14:useLocalDpi xmlns:a14="http://schemas.microsoft.com/office/drawing/2010/main" val="0"/>
              </a:ext>
            </a:extLst>
          </a:blip>
          <a:srcRect l="9619" t="19660" r="9205" b="10042"/>
          <a:stretch/>
        </p:blipFill>
        <p:spPr>
          <a:xfrm>
            <a:off x="4135405" y="599078"/>
            <a:ext cx="1794062" cy="1165215"/>
          </a:xfrm>
          <a:prstGeom prst="rect">
            <a:avLst/>
          </a:prstGeom>
          <a:ln>
            <a:noFill/>
          </a:ln>
          <a:effectLst>
            <a:softEdge rad="112500"/>
          </a:effectLst>
        </p:spPr>
      </p:pic>
      <p:pic>
        <p:nvPicPr>
          <p:cNvPr id="1026" name="Picture 2" descr="Trygghetssirkelen viser hvordan den voksne støtter barnet med tilstedeværelse  og blikk, når barnet utforsker &quot;verden&quot; og når barnet trenger omsorg og trøst. - Klikk for stort bil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2172" y="646846"/>
            <a:ext cx="2810743" cy="1834026"/>
          </a:xfrm>
          <a:prstGeom prst="rect">
            <a:avLst/>
          </a:prstGeom>
          <a:noFill/>
          <a:extLst>
            <a:ext uri="{909E8E84-426E-40DD-AFC4-6F175D3DCCD1}">
              <a14:hiddenFill xmlns:a14="http://schemas.microsoft.com/office/drawing/2010/main">
                <a:solidFill>
                  <a:srgbClr val="FFFFFF"/>
                </a:solidFill>
              </a14:hiddenFill>
            </a:ext>
          </a:extLst>
        </p:spPr>
      </p:pic>
      <p:sp>
        <p:nvSpPr>
          <p:cNvPr id="5" name="TekstSylinder 4"/>
          <p:cNvSpPr txBox="1"/>
          <p:nvPr/>
        </p:nvSpPr>
        <p:spPr>
          <a:xfrm>
            <a:off x="6229605" y="153828"/>
            <a:ext cx="2914395" cy="553998"/>
          </a:xfrm>
          <a:prstGeom prst="rect">
            <a:avLst/>
          </a:prstGeom>
          <a:noFill/>
        </p:spPr>
        <p:txBody>
          <a:bodyPr wrap="square" rtlCol="0">
            <a:spAutoFit/>
          </a:bodyPr>
          <a:lstStyle/>
          <a:p>
            <a:r>
              <a:rPr lang="nn-NO" dirty="0" smtClean="0"/>
              <a:t>   </a:t>
            </a:r>
            <a:r>
              <a:rPr lang="nn-NO" dirty="0" err="1" smtClean="0"/>
              <a:t>Tryggheitssirkelen</a:t>
            </a:r>
            <a:endParaRPr lang="nn-NO" dirty="0" smtClean="0"/>
          </a:p>
          <a:p>
            <a:r>
              <a:rPr lang="nn-NO" sz="1200" dirty="0"/>
              <a:t> </a:t>
            </a:r>
            <a:r>
              <a:rPr lang="nn-NO" sz="1200" dirty="0" smtClean="0"/>
              <a:t> Med fokus på barnet sitt behov</a:t>
            </a:r>
            <a:endParaRPr lang="nn-NO" sz="1200" dirty="0"/>
          </a:p>
        </p:txBody>
      </p:sp>
    </p:spTree>
    <p:extLst>
      <p:ext uri="{BB962C8B-B14F-4D97-AF65-F5344CB8AC3E}">
        <p14:creationId xmlns:p14="http://schemas.microsoft.com/office/powerpoint/2010/main" val="39348177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p:txBody>
          <a:bodyPr/>
          <a:lstStyle/>
          <a:p>
            <a:fld id="{E3D78890-5982-476E-9655-82F7D0080D54}" type="slidenum">
              <a:rPr lang="nn-NO" altLang="nb-NO" smtClean="0"/>
              <a:pPr/>
              <a:t>38</a:t>
            </a:fld>
            <a:endParaRPr lang="nn-NO" altLang="nb-NO" dirty="0"/>
          </a:p>
        </p:txBody>
      </p:sp>
    </p:spTree>
    <p:extLst>
      <p:ext uri="{BB962C8B-B14F-4D97-AF65-F5344CB8AC3E}">
        <p14:creationId xmlns:p14="http://schemas.microsoft.com/office/powerpoint/2010/main" val="37488217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Bil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36763">
            <a:off x="5520891" y="1714696"/>
            <a:ext cx="2520758" cy="2552801"/>
          </a:xfrm>
          <a:prstGeom prst="ellipse">
            <a:avLst/>
          </a:prstGeom>
          <a:ln>
            <a:noFill/>
          </a:ln>
          <a:effectLst>
            <a:softEdge rad="112500"/>
          </a:effectLst>
        </p:spPr>
      </p:pic>
      <p:sp>
        <p:nvSpPr>
          <p:cNvPr id="2" name="TekstSylinder 1"/>
          <p:cNvSpPr txBox="1"/>
          <p:nvPr/>
        </p:nvSpPr>
        <p:spPr>
          <a:xfrm>
            <a:off x="1331640" y="500173"/>
            <a:ext cx="6264696" cy="584775"/>
          </a:xfrm>
          <a:prstGeom prst="rect">
            <a:avLst/>
          </a:prstGeom>
          <a:noFill/>
        </p:spPr>
        <p:txBody>
          <a:bodyPr wrap="square" rtlCol="0">
            <a:spAutoFit/>
          </a:bodyPr>
          <a:lstStyle/>
          <a:p>
            <a:r>
              <a:rPr lang="nn-NO" sz="3200" dirty="0">
                <a:latin typeface="+mn-lt"/>
              </a:rPr>
              <a:t>       Haustferien</a:t>
            </a:r>
            <a:r>
              <a:rPr lang="nn-NO" sz="2800" dirty="0"/>
              <a:t> </a:t>
            </a:r>
            <a:r>
              <a:rPr lang="nn-NO" sz="2800" dirty="0" smtClean="0"/>
              <a:t>2020</a:t>
            </a:r>
            <a:endParaRPr lang="nn-NO" sz="2800" dirty="0"/>
          </a:p>
        </p:txBody>
      </p:sp>
      <p:sp>
        <p:nvSpPr>
          <p:cNvPr id="3" name="TekstSylinder 2"/>
          <p:cNvSpPr txBox="1"/>
          <p:nvPr/>
        </p:nvSpPr>
        <p:spPr>
          <a:xfrm>
            <a:off x="539552" y="1084948"/>
            <a:ext cx="7200800" cy="2000548"/>
          </a:xfrm>
          <a:prstGeom prst="rect">
            <a:avLst/>
          </a:prstGeom>
          <a:noFill/>
        </p:spPr>
        <p:txBody>
          <a:bodyPr wrap="square" rtlCol="0">
            <a:spAutoFit/>
          </a:bodyPr>
          <a:lstStyle/>
          <a:p>
            <a:pPr lvl="0" eaLnBrk="1" hangingPunct="1"/>
            <a:r>
              <a:rPr lang="nn-NO" altLang="nb-NO" dirty="0" smtClean="0">
                <a:latin typeface="Times New Roman" pitchFamily="18" charset="0"/>
                <a:cs typeface="Times New Roman" pitchFamily="18" charset="0"/>
              </a:rPr>
              <a:t>Veke 41. er det haustferie på skulen,  </a:t>
            </a:r>
            <a:r>
              <a:rPr lang="nn-NO" altLang="nb-NO" dirty="0" smtClean="0">
                <a:solidFill>
                  <a:prstClr val="black"/>
                </a:solidFill>
                <a:latin typeface="Times New Roman" pitchFamily="18" charset="0"/>
                <a:cs typeface="Times New Roman" pitchFamily="18" charset="0"/>
              </a:rPr>
              <a:t>Dersom </a:t>
            </a:r>
            <a:r>
              <a:rPr lang="nn-NO" altLang="nb-NO" dirty="0">
                <a:solidFill>
                  <a:prstClr val="black"/>
                </a:solidFill>
                <a:latin typeface="Times New Roman" pitchFamily="18" charset="0"/>
                <a:cs typeface="Times New Roman" pitchFamily="18" charset="0"/>
              </a:rPr>
              <a:t>det er nokon av borna som skal ha fri er det greitt </a:t>
            </a:r>
            <a:r>
              <a:rPr lang="nn-NO" altLang="nb-NO" dirty="0" smtClean="0">
                <a:solidFill>
                  <a:prstClr val="black"/>
                </a:solidFill>
                <a:latin typeface="Times New Roman" pitchFamily="18" charset="0"/>
                <a:cs typeface="Times New Roman" pitchFamily="18" charset="0"/>
              </a:rPr>
              <a:t> å </a:t>
            </a:r>
            <a:r>
              <a:rPr lang="nn-NO" altLang="nb-NO" dirty="0">
                <a:solidFill>
                  <a:prstClr val="black"/>
                </a:solidFill>
                <a:latin typeface="Times New Roman" pitchFamily="18" charset="0"/>
                <a:cs typeface="Times New Roman" pitchFamily="18" charset="0"/>
              </a:rPr>
              <a:t>få ei tilbakemelding kva dag dei eventuelt </a:t>
            </a:r>
            <a:endParaRPr lang="nn-NO" altLang="nb-NO" dirty="0" smtClean="0">
              <a:solidFill>
                <a:prstClr val="black"/>
              </a:solidFill>
              <a:latin typeface="Times New Roman" pitchFamily="18" charset="0"/>
              <a:cs typeface="Times New Roman" pitchFamily="18" charset="0"/>
            </a:endParaRPr>
          </a:p>
          <a:p>
            <a:pPr lvl="0" eaLnBrk="1" hangingPunct="1"/>
            <a:r>
              <a:rPr lang="nn-NO" altLang="nb-NO" dirty="0" smtClean="0">
                <a:solidFill>
                  <a:prstClr val="black"/>
                </a:solidFill>
                <a:latin typeface="Times New Roman" pitchFamily="18" charset="0"/>
                <a:cs typeface="Times New Roman" pitchFamily="18" charset="0"/>
              </a:rPr>
              <a:t>då </a:t>
            </a:r>
            <a:r>
              <a:rPr lang="nn-NO" altLang="nb-NO" dirty="0">
                <a:solidFill>
                  <a:prstClr val="black"/>
                </a:solidFill>
                <a:latin typeface="Times New Roman" pitchFamily="18" charset="0"/>
                <a:cs typeface="Times New Roman" pitchFamily="18" charset="0"/>
              </a:rPr>
              <a:t>tek </a:t>
            </a:r>
            <a:r>
              <a:rPr lang="nn-NO" altLang="nb-NO" dirty="0" smtClean="0">
                <a:solidFill>
                  <a:prstClr val="black"/>
                </a:solidFill>
                <a:latin typeface="Times New Roman" pitchFamily="18" charset="0"/>
                <a:cs typeface="Times New Roman" pitchFamily="18" charset="0"/>
              </a:rPr>
              <a:t>fri. </a:t>
            </a:r>
          </a:p>
          <a:p>
            <a:pPr lvl="0" eaLnBrk="1" hangingPunct="1"/>
            <a:r>
              <a:rPr lang="nn-NO" altLang="nb-NO" dirty="0" smtClean="0">
                <a:latin typeface="Times New Roman" pitchFamily="18" charset="0"/>
                <a:cs typeface="Times New Roman" pitchFamily="18" charset="0"/>
              </a:rPr>
              <a:t>Vi ynskjer å få </a:t>
            </a:r>
            <a:r>
              <a:rPr lang="nn-NO" altLang="nb-NO" dirty="0">
                <a:latin typeface="Times New Roman" pitchFamily="18" charset="0"/>
                <a:cs typeface="Times New Roman" pitchFamily="18" charset="0"/>
              </a:rPr>
              <a:t>ei tilbakemelding </a:t>
            </a:r>
            <a:r>
              <a:rPr lang="nn-NO" altLang="nb-NO" dirty="0" smtClean="0">
                <a:latin typeface="Times New Roman" pitchFamily="18" charset="0"/>
                <a:cs typeface="Times New Roman" pitchFamily="18" charset="0"/>
              </a:rPr>
              <a:t>innan</a:t>
            </a:r>
          </a:p>
          <a:p>
            <a:pPr eaLnBrk="1" hangingPunct="1"/>
            <a:r>
              <a:rPr lang="nn-NO" altLang="nb-NO" b="1" u="sng" dirty="0" smtClean="0">
                <a:latin typeface="Times New Roman" pitchFamily="18" charset="0"/>
                <a:cs typeface="Times New Roman" pitchFamily="18" charset="0"/>
              </a:rPr>
              <a:t>Torsdag  25.09.2020</a:t>
            </a:r>
            <a:endParaRPr lang="nn-NO" altLang="nb-NO" b="1" u="sng" dirty="0">
              <a:latin typeface="Times New Roman" pitchFamily="18" charset="0"/>
              <a:cs typeface="Times New Roman" pitchFamily="18" charset="0"/>
            </a:endParaRPr>
          </a:p>
          <a:p>
            <a:pPr eaLnBrk="1" hangingPunct="1"/>
            <a:endParaRPr lang="nn-NO" altLang="nb-NO" dirty="0">
              <a:latin typeface="Times New Roman" pitchFamily="18" charset="0"/>
              <a:cs typeface="Times New Roman" pitchFamily="18" charset="0"/>
            </a:endParaRPr>
          </a:p>
          <a:p>
            <a:pPr lvl="0" eaLnBrk="1" hangingPunct="1"/>
            <a:r>
              <a:rPr lang="nn-NO" altLang="nb-NO" sz="1600" dirty="0">
                <a:latin typeface="Times New Roman" pitchFamily="18" charset="0"/>
                <a:cs typeface="Times New Roman" pitchFamily="18" charset="0"/>
              </a:rPr>
              <a:t>På førehand </a:t>
            </a:r>
            <a:r>
              <a:rPr lang="nn-NO" altLang="nb-NO" sz="1600" dirty="0" smtClean="0">
                <a:latin typeface="Times New Roman" pitchFamily="18" charset="0"/>
                <a:cs typeface="Times New Roman" pitchFamily="18" charset="0"/>
              </a:rPr>
              <a:t>takk</a:t>
            </a:r>
            <a:endParaRPr lang="nn-NO" altLang="nb-NO" sz="1600" dirty="0">
              <a:latin typeface="Times New Roman" pitchFamily="18" charset="0"/>
              <a:cs typeface="Times New Roman" pitchFamily="18" charset="0"/>
            </a:endParaRPr>
          </a:p>
        </p:txBody>
      </p:sp>
      <p:graphicFrame>
        <p:nvGraphicFramePr>
          <p:cNvPr id="5" name="Tabell 4"/>
          <p:cNvGraphicFramePr>
            <a:graphicFrameLocks noGrp="1"/>
          </p:cNvGraphicFramePr>
          <p:nvPr>
            <p:extLst>
              <p:ext uri="{D42A27DB-BD31-4B8C-83A1-F6EECF244321}">
                <p14:modId xmlns:p14="http://schemas.microsoft.com/office/powerpoint/2010/main" val="2133851780"/>
              </p:ext>
            </p:extLst>
          </p:nvPr>
        </p:nvGraphicFramePr>
        <p:xfrm>
          <a:off x="467543" y="4221088"/>
          <a:ext cx="8018942" cy="2174088"/>
        </p:xfrm>
        <a:graphic>
          <a:graphicData uri="http://schemas.openxmlformats.org/drawingml/2006/table">
            <a:tbl>
              <a:tblPr firstRow="1" bandRow="1">
                <a:tableStyleId>{5C22544A-7EE6-4342-B048-85BDC9FD1C3A}</a:tableStyleId>
              </a:tblPr>
              <a:tblGrid>
                <a:gridCol w="1495058">
                  <a:extLst>
                    <a:ext uri="{9D8B030D-6E8A-4147-A177-3AD203B41FA5}">
                      <a16:colId xmlns:a16="http://schemas.microsoft.com/office/drawing/2014/main" xmlns="" val="20000"/>
                    </a:ext>
                  </a:extLst>
                </a:gridCol>
                <a:gridCol w="1605821">
                  <a:extLst>
                    <a:ext uri="{9D8B030D-6E8A-4147-A177-3AD203B41FA5}">
                      <a16:colId xmlns:a16="http://schemas.microsoft.com/office/drawing/2014/main" xmlns="" val="20001"/>
                    </a:ext>
                  </a:extLst>
                </a:gridCol>
                <a:gridCol w="1520209">
                  <a:extLst>
                    <a:ext uri="{9D8B030D-6E8A-4147-A177-3AD203B41FA5}">
                      <a16:colId xmlns:a16="http://schemas.microsoft.com/office/drawing/2014/main" xmlns="" val="20002"/>
                    </a:ext>
                  </a:extLst>
                </a:gridCol>
                <a:gridCol w="1615867">
                  <a:extLst>
                    <a:ext uri="{9D8B030D-6E8A-4147-A177-3AD203B41FA5}">
                      <a16:colId xmlns:a16="http://schemas.microsoft.com/office/drawing/2014/main" xmlns="" val="20003"/>
                    </a:ext>
                  </a:extLst>
                </a:gridCol>
                <a:gridCol w="1781987">
                  <a:extLst>
                    <a:ext uri="{9D8B030D-6E8A-4147-A177-3AD203B41FA5}">
                      <a16:colId xmlns:a16="http://schemas.microsoft.com/office/drawing/2014/main" xmlns="" val="20004"/>
                    </a:ext>
                  </a:extLst>
                </a:gridCol>
              </a:tblGrid>
              <a:tr h="89197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400" b="1" dirty="0">
                          <a:solidFill>
                            <a:schemeClr val="tx1"/>
                          </a:solidFill>
                          <a:latin typeface="Times New Roman" pitchFamily="18" charset="0"/>
                          <a:cs typeface="Times New Roman" pitchFamily="18" charset="0"/>
                        </a:rPr>
                        <a:t>Måndag</a:t>
                      </a:r>
                    </a:p>
                    <a:p>
                      <a:pPr marL="0" marR="0" indent="0" algn="l" defTabSz="457200" rtl="0" eaLnBrk="1" fontAlgn="auto" latinLnBrk="0" hangingPunct="1">
                        <a:lnSpc>
                          <a:spcPct val="100000"/>
                        </a:lnSpc>
                        <a:spcBef>
                          <a:spcPts val="0"/>
                        </a:spcBef>
                        <a:spcAft>
                          <a:spcPts val="0"/>
                        </a:spcAft>
                        <a:buClrTx/>
                        <a:buSzTx/>
                        <a:buFontTx/>
                        <a:buNone/>
                        <a:tabLst/>
                        <a:defRPr/>
                      </a:pPr>
                      <a:r>
                        <a:rPr lang="nn-NO" sz="1400" b="1" dirty="0">
                          <a:solidFill>
                            <a:schemeClr val="tx1"/>
                          </a:solidFill>
                          <a:latin typeface="Times New Roman" pitchFamily="18" charset="0"/>
                          <a:cs typeface="Times New Roman" pitchFamily="18" charset="0"/>
                        </a:rPr>
                        <a:t>5</a:t>
                      </a:r>
                      <a:r>
                        <a:rPr lang="nn-NO" sz="1400" b="1" dirty="0" smtClean="0">
                          <a:solidFill>
                            <a:schemeClr val="tx1"/>
                          </a:solidFill>
                          <a:latin typeface="Times New Roman" pitchFamily="18" charset="0"/>
                          <a:cs typeface="Times New Roman" pitchFamily="18" charset="0"/>
                        </a:rPr>
                        <a:t>. </a:t>
                      </a:r>
                      <a:r>
                        <a:rPr lang="nn-NO" sz="1400" b="1" dirty="0">
                          <a:solidFill>
                            <a:schemeClr val="tx1"/>
                          </a:solidFill>
                          <a:latin typeface="Times New Roman" pitchFamily="18" charset="0"/>
                          <a:cs typeface="Times New Roman" pitchFamily="18" charset="0"/>
                        </a:rPr>
                        <a:t>10</a:t>
                      </a:r>
                    </a:p>
                  </a:txBody>
                  <a:tcPr marL="91429" marR="91429" marT="45714" marB="45714">
                    <a:solidFill>
                      <a:srgbClr val="00B0F0"/>
                    </a:solidFill>
                  </a:tcPr>
                </a:tc>
                <a:tc>
                  <a:txBody>
                    <a:bodyPr/>
                    <a:lstStyle/>
                    <a:p>
                      <a:r>
                        <a:rPr lang="nn-NO" sz="1400" b="1" dirty="0" err="1">
                          <a:solidFill>
                            <a:schemeClr val="tx1"/>
                          </a:solidFill>
                          <a:latin typeface="Times New Roman" pitchFamily="18" charset="0"/>
                          <a:cs typeface="Times New Roman" pitchFamily="18" charset="0"/>
                        </a:rPr>
                        <a:t>Tirsdag</a:t>
                      </a:r>
                      <a:endParaRPr lang="nn-NO" sz="1400" b="1" dirty="0">
                        <a:solidFill>
                          <a:schemeClr val="tx1"/>
                        </a:solidFill>
                        <a:latin typeface="Times New Roman" pitchFamily="18" charset="0"/>
                        <a:cs typeface="Times New Roman" pitchFamily="18"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nn-NO" sz="1400" b="1" dirty="0">
                          <a:solidFill>
                            <a:schemeClr val="tx1"/>
                          </a:solidFill>
                          <a:latin typeface="Times New Roman" pitchFamily="18" charset="0"/>
                          <a:cs typeface="Times New Roman" pitchFamily="18" charset="0"/>
                        </a:rPr>
                        <a:t> </a:t>
                      </a:r>
                      <a:r>
                        <a:rPr lang="nn-NO" sz="1400" b="1" dirty="0" smtClean="0">
                          <a:solidFill>
                            <a:schemeClr val="tx1"/>
                          </a:solidFill>
                          <a:latin typeface="Times New Roman" pitchFamily="18" charset="0"/>
                          <a:cs typeface="Times New Roman" pitchFamily="18" charset="0"/>
                        </a:rPr>
                        <a:t>6.10</a:t>
                      </a:r>
                      <a:endParaRPr lang="nn-NO" sz="1400" b="1" dirty="0">
                        <a:solidFill>
                          <a:schemeClr val="tx1"/>
                        </a:solidFill>
                        <a:latin typeface="Times New Roman" pitchFamily="18" charset="0"/>
                        <a:cs typeface="Times New Roman" pitchFamily="18" charset="0"/>
                      </a:endParaRPr>
                    </a:p>
                  </a:txBody>
                  <a:tcPr marL="91429" marR="91429" marT="45714" marB="45714">
                    <a:solidFill>
                      <a:srgbClr val="00B0F0"/>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400" b="1" dirty="0">
                          <a:solidFill>
                            <a:schemeClr val="tx1"/>
                          </a:solidFill>
                          <a:latin typeface="Times New Roman" pitchFamily="18" charset="0"/>
                          <a:cs typeface="Times New Roman" pitchFamily="18" charset="0"/>
                        </a:rPr>
                        <a:t>Onsdag</a:t>
                      </a:r>
                    </a:p>
                    <a:p>
                      <a:pPr marL="0" marR="0" indent="0" algn="l" defTabSz="457200" rtl="0" eaLnBrk="1" fontAlgn="auto" latinLnBrk="0" hangingPunct="1">
                        <a:lnSpc>
                          <a:spcPct val="100000"/>
                        </a:lnSpc>
                        <a:spcBef>
                          <a:spcPts val="0"/>
                        </a:spcBef>
                        <a:spcAft>
                          <a:spcPts val="0"/>
                        </a:spcAft>
                        <a:buClrTx/>
                        <a:buSzTx/>
                        <a:buFontTx/>
                        <a:buNone/>
                        <a:tabLst/>
                        <a:defRPr/>
                      </a:pPr>
                      <a:r>
                        <a:rPr lang="nn-NO" sz="1400" b="1" dirty="0" smtClean="0">
                          <a:solidFill>
                            <a:schemeClr val="tx1"/>
                          </a:solidFill>
                          <a:latin typeface="Times New Roman" pitchFamily="18" charset="0"/>
                          <a:cs typeface="Times New Roman" pitchFamily="18" charset="0"/>
                        </a:rPr>
                        <a:t>7.10</a:t>
                      </a:r>
                      <a:endParaRPr lang="nn-NO" sz="1400" b="1" dirty="0">
                        <a:solidFill>
                          <a:schemeClr val="tx1"/>
                        </a:solidFill>
                        <a:latin typeface="Times New Roman" pitchFamily="18" charset="0"/>
                        <a:cs typeface="Times New Roman" pitchFamily="18" charset="0"/>
                      </a:endParaRPr>
                    </a:p>
                  </a:txBody>
                  <a:tcPr marL="91429" marR="91429" marT="45714" marB="45714">
                    <a:solidFill>
                      <a:srgbClr val="00B0F0"/>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400" b="1" dirty="0">
                          <a:solidFill>
                            <a:schemeClr val="tx1"/>
                          </a:solidFill>
                          <a:latin typeface="Times New Roman" pitchFamily="18" charset="0"/>
                          <a:cs typeface="Times New Roman" pitchFamily="18" charset="0"/>
                        </a:rPr>
                        <a:t>Torsdag</a:t>
                      </a:r>
                    </a:p>
                    <a:p>
                      <a:pPr marL="0" marR="0" indent="0" algn="l" defTabSz="457200" rtl="0" eaLnBrk="1" fontAlgn="auto" latinLnBrk="0" hangingPunct="1">
                        <a:lnSpc>
                          <a:spcPct val="100000"/>
                        </a:lnSpc>
                        <a:spcBef>
                          <a:spcPts val="0"/>
                        </a:spcBef>
                        <a:spcAft>
                          <a:spcPts val="0"/>
                        </a:spcAft>
                        <a:buClrTx/>
                        <a:buSzTx/>
                        <a:buFontTx/>
                        <a:buNone/>
                        <a:tabLst/>
                        <a:defRPr/>
                      </a:pPr>
                      <a:r>
                        <a:rPr lang="nn-NO" sz="1400" b="1" dirty="0" smtClean="0">
                          <a:solidFill>
                            <a:schemeClr val="tx1"/>
                          </a:solidFill>
                          <a:latin typeface="Times New Roman" pitchFamily="18" charset="0"/>
                          <a:cs typeface="Times New Roman" pitchFamily="18" charset="0"/>
                        </a:rPr>
                        <a:t>8.10</a:t>
                      </a:r>
                      <a:endParaRPr lang="nn-NO" sz="1400" b="1" dirty="0">
                        <a:solidFill>
                          <a:schemeClr val="tx1"/>
                        </a:solidFill>
                        <a:latin typeface="Times New Roman" pitchFamily="18" charset="0"/>
                        <a:cs typeface="Times New Roman" pitchFamily="18" charset="0"/>
                      </a:endParaRPr>
                    </a:p>
                  </a:txBody>
                  <a:tcPr marL="91429" marR="91429" marT="45714" marB="45714">
                    <a:solidFill>
                      <a:srgbClr val="00B0F0"/>
                    </a:solidFill>
                  </a:tcPr>
                </a:tc>
                <a:tc>
                  <a:txBody>
                    <a:bodyPr/>
                    <a:lstStyle/>
                    <a:p>
                      <a:r>
                        <a:rPr lang="nn-NO" sz="1400" b="1" dirty="0">
                          <a:solidFill>
                            <a:schemeClr val="tx1"/>
                          </a:solidFill>
                          <a:latin typeface="Times New Roman" pitchFamily="18" charset="0"/>
                          <a:cs typeface="Times New Roman" pitchFamily="18" charset="0"/>
                        </a:rPr>
                        <a:t>Fredag</a:t>
                      </a:r>
                    </a:p>
                    <a:p>
                      <a:r>
                        <a:rPr lang="nn-NO" sz="1400" b="1" dirty="0" smtClean="0">
                          <a:solidFill>
                            <a:schemeClr val="tx1"/>
                          </a:solidFill>
                          <a:latin typeface="Times New Roman" pitchFamily="18" charset="0"/>
                          <a:cs typeface="Times New Roman" pitchFamily="18" charset="0"/>
                        </a:rPr>
                        <a:t>9.10</a:t>
                      </a:r>
                      <a:endParaRPr lang="nn-NO" sz="1400" b="1" dirty="0">
                        <a:solidFill>
                          <a:schemeClr val="tx1"/>
                        </a:solidFill>
                        <a:latin typeface="Times New Roman" pitchFamily="18" charset="0"/>
                        <a:cs typeface="Times New Roman" pitchFamily="18" charset="0"/>
                      </a:endParaRPr>
                    </a:p>
                  </a:txBody>
                  <a:tcPr marL="91429" marR="91429" marT="45714" marB="45714">
                    <a:solidFill>
                      <a:srgbClr val="00B0F0"/>
                    </a:solidFill>
                  </a:tcPr>
                </a:tc>
                <a:extLst>
                  <a:ext uri="{0D108BD9-81ED-4DB2-BD59-A6C34878D82A}">
                    <a16:rowId xmlns:a16="http://schemas.microsoft.com/office/drawing/2014/main" xmlns="" val="10000"/>
                  </a:ext>
                </a:extLst>
              </a:tr>
              <a:tr h="1282111">
                <a:tc>
                  <a:txBody>
                    <a:bodyPr/>
                    <a:lstStyle/>
                    <a:p>
                      <a:r>
                        <a:rPr lang="nn-NO" sz="1600" dirty="0" smtClean="0">
                          <a:latin typeface="Times New Roman" pitchFamily="18" charset="0"/>
                          <a:cs typeface="Times New Roman" pitchFamily="18" charset="0"/>
                        </a:rPr>
                        <a:t>Frå</a:t>
                      </a:r>
                      <a:r>
                        <a:rPr lang="nn-NO" sz="1600" baseline="0" dirty="0" smtClean="0">
                          <a:latin typeface="Times New Roman" pitchFamily="18" charset="0"/>
                          <a:cs typeface="Times New Roman" pitchFamily="18" charset="0"/>
                        </a:rPr>
                        <a:t> </a:t>
                      </a:r>
                      <a:r>
                        <a:rPr lang="nn-NO" sz="1600" baseline="0" dirty="0" err="1" smtClean="0">
                          <a:latin typeface="Times New Roman" pitchFamily="18" charset="0"/>
                          <a:cs typeface="Times New Roman" pitchFamily="18" charset="0"/>
                        </a:rPr>
                        <a:t>kl</a:t>
                      </a:r>
                      <a:r>
                        <a:rPr lang="nn-NO" sz="1600" baseline="0" dirty="0" smtClean="0">
                          <a:latin typeface="Times New Roman" pitchFamily="18" charset="0"/>
                          <a:cs typeface="Times New Roman" pitchFamily="18" charset="0"/>
                        </a:rPr>
                        <a:t>…..</a:t>
                      </a:r>
                    </a:p>
                    <a:p>
                      <a:endParaRPr lang="nn-NO" sz="1600" baseline="0" dirty="0" smtClean="0">
                        <a:latin typeface="Times New Roman" pitchFamily="18" charset="0"/>
                        <a:cs typeface="Times New Roman" pitchFamily="18" charset="0"/>
                      </a:endParaRPr>
                    </a:p>
                    <a:p>
                      <a:r>
                        <a:rPr lang="nn-NO" sz="1600" baseline="0" dirty="0" smtClean="0">
                          <a:latin typeface="Times New Roman" pitchFamily="18" charset="0"/>
                          <a:cs typeface="Times New Roman" pitchFamily="18" charset="0"/>
                        </a:rPr>
                        <a:t>Til </a:t>
                      </a:r>
                      <a:r>
                        <a:rPr lang="nn-NO" sz="1600" baseline="0" dirty="0" err="1" smtClean="0">
                          <a:latin typeface="Times New Roman" pitchFamily="18" charset="0"/>
                          <a:cs typeface="Times New Roman" pitchFamily="18" charset="0"/>
                        </a:rPr>
                        <a:t>kl</a:t>
                      </a:r>
                      <a:r>
                        <a:rPr lang="nn-NO" sz="1600" baseline="0" dirty="0" smtClean="0">
                          <a:latin typeface="Times New Roman" pitchFamily="18" charset="0"/>
                          <a:cs typeface="Times New Roman" pitchFamily="18" charset="0"/>
                        </a:rPr>
                        <a:t>…..</a:t>
                      </a:r>
                      <a:endParaRPr lang="nn-NO" sz="1600" dirty="0" smtClean="0">
                        <a:latin typeface="Times New Roman" pitchFamily="18" charset="0"/>
                        <a:cs typeface="Times New Roman" pitchFamily="18" charset="0"/>
                      </a:endParaRPr>
                    </a:p>
                    <a:p>
                      <a:endParaRPr lang="nn-NO" sz="1600" dirty="0">
                        <a:latin typeface="Times New Roman" pitchFamily="18" charset="0"/>
                        <a:cs typeface="Times New Roman" pitchFamily="18" charset="0"/>
                      </a:endParaRPr>
                    </a:p>
                  </a:txBody>
                  <a:tcPr marL="91429" marR="91429" marT="45714" marB="45714">
                    <a:solidFill>
                      <a:srgbClr val="00B0F0"/>
                    </a:solidFill>
                  </a:tcPr>
                </a:tc>
                <a:tc>
                  <a:txBody>
                    <a:bodyPr/>
                    <a:lstStyle/>
                    <a:p>
                      <a:r>
                        <a:rPr lang="nn-NO" sz="1600" dirty="0" smtClean="0">
                          <a:latin typeface="Times New Roman" pitchFamily="18" charset="0"/>
                          <a:cs typeface="Times New Roman" pitchFamily="18" charset="0"/>
                        </a:rPr>
                        <a:t>Frå</a:t>
                      </a:r>
                      <a:r>
                        <a:rPr lang="nn-NO" sz="1600" baseline="0" dirty="0" smtClean="0">
                          <a:latin typeface="Times New Roman" pitchFamily="18" charset="0"/>
                          <a:cs typeface="Times New Roman" pitchFamily="18" charset="0"/>
                        </a:rPr>
                        <a:t> </a:t>
                      </a:r>
                      <a:r>
                        <a:rPr lang="nn-NO" sz="1600" baseline="0" dirty="0" err="1" smtClean="0">
                          <a:latin typeface="Times New Roman" pitchFamily="18" charset="0"/>
                          <a:cs typeface="Times New Roman" pitchFamily="18" charset="0"/>
                        </a:rPr>
                        <a:t>kl</a:t>
                      </a:r>
                      <a:r>
                        <a:rPr lang="nn-NO" sz="1600" baseline="0" dirty="0" smtClean="0">
                          <a:latin typeface="Times New Roman" pitchFamily="18" charset="0"/>
                          <a:cs typeface="Times New Roman" pitchFamily="18" charset="0"/>
                        </a:rPr>
                        <a:t>…..</a:t>
                      </a:r>
                    </a:p>
                    <a:p>
                      <a:endParaRPr lang="nn-NO" sz="1600" baseline="0" dirty="0" smtClean="0">
                        <a:latin typeface="Times New Roman" pitchFamily="18" charset="0"/>
                        <a:cs typeface="Times New Roman" pitchFamily="18" charset="0"/>
                      </a:endParaRPr>
                    </a:p>
                    <a:p>
                      <a:r>
                        <a:rPr lang="nn-NO" sz="1600" baseline="0" dirty="0" smtClean="0">
                          <a:latin typeface="Times New Roman" pitchFamily="18" charset="0"/>
                          <a:cs typeface="Times New Roman" pitchFamily="18" charset="0"/>
                        </a:rPr>
                        <a:t>Til </a:t>
                      </a:r>
                      <a:r>
                        <a:rPr lang="nn-NO" sz="1600" baseline="0" dirty="0" err="1" smtClean="0">
                          <a:latin typeface="Times New Roman" pitchFamily="18" charset="0"/>
                          <a:cs typeface="Times New Roman" pitchFamily="18" charset="0"/>
                        </a:rPr>
                        <a:t>kl</a:t>
                      </a:r>
                      <a:r>
                        <a:rPr lang="nn-NO" sz="1600" baseline="0" dirty="0" smtClean="0">
                          <a:latin typeface="Times New Roman" pitchFamily="18" charset="0"/>
                          <a:cs typeface="Times New Roman" pitchFamily="18" charset="0"/>
                        </a:rPr>
                        <a:t>…..</a:t>
                      </a:r>
                      <a:endParaRPr lang="nn-NO" sz="1600" dirty="0" smtClean="0">
                        <a:latin typeface="Times New Roman" pitchFamily="18" charset="0"/>
                        <a:cs typeface="Times New Roman" pitchFamily="18" charset="0"/>
                      </a:endParaRPr>
                    </a:p>
                    <a:p>
                      <a:endParaRPr lang="nn-NO" sz="1600" dirty="0">
                        <a:latin typeface="Times New Roman" pitchFamily="18" charset="0"/>
                        <a:cs typeface="Times New Roman" pitchFamily="18" charset="0"/>
                      </a:endParaRPr>
                    </a:p>
                  </a:txBody>
                  <a:tcPr marL="91429" marR="91429" marT="45714" marB="45714">
                    <a:solidFill>
                      <a:srgbClr val="00B0F0"/>
                    </a:solidFill>
                  </a:tcPr>
                </a:tc>
                <a:tc>
                  <a:txBody>
                    <a:bodyPr/>
                    <a:lstStyle/>
                    <a:p>
                      <a:r>
                        <a:rPr lang="nn-NO" sz="1600" dirty="0">
                          <a:latin typeface="Times New Roman" pitchFamily="18" charset="0"/>
                          <a:cs typeface="Times New Roman" pitchFamily="18" charset="0"/>
                        </a:rPr>
                        <a:t>Frå</a:t>
                      </a:r>
                      <a:r>
                        <a:rPr lang="nn-NO" sz="1600" baseline="0" dirty="0">
                          <a:latin typeface="Times New Roman" pitchFamily="18" charset="0"/>
                          <a:cs typeface="Times New Roman" pitchFamily="18" charset="0"/>
                        </a:rPr>
                        <a:t> </a:t>
                      </a:r>
                      <a:r>
                        <a:rPr lang="nn-NO" sz="1600" baseline="0" dirty="0" err="1">
                          <a:latin typeface="Times New Roman" pitchFamily="18" charset="0"/>
                          <a:cs typeface="Times New Roman" pitchFamily="18" charset="0"/>
                        </a:rPr>
                        <a:t>kl</a:t>
                      </a:r>
                      <a:r>
                        <a:rPr lang="nn-NO" sz="1600" baseline="0" dirty="0">
                          <a:latin typeface="Times New Roman" pitchFamily="18" charset="0"/>
                          <a:cs typeface="Times New Roman" pitchFamily="18" charset="0"/>
                        </a:rPr>
                        <a:t>…..</a:t>
                      </a:r>
                    </a:p>
                    <a:p>
                      <a:endParaRPr lang="nn-NO" sz="1600" baseline="0" dirty="0">
                        <a:latin typeface="Times New Roman" pitchFamily="18" charset="0"/>
                        <a:cs typeface="Times New Roman" pitchFamily="18" charset="0"/>
                      </a:endParaRPr>
                    </a:p>
                    <a:p>
                      <a:r>
                        <a:rPr lang="nn-NO" sz="1600" baseline="0" dirty="0">
                          <a:latin typeface="Times New Roman" pitchFamily="18" charset="0"/>
                          <a:cs typeface="Times New Roman" pitchFamily="18" charset="0"/>
                        </a:rPr>
                        <a:t>Til </a:t>
                      </a:r>
                      <a:r>
                        <a:rPr lang="nn-NO" sz="1600" baseline="0" dirty="0" err="1">
                          <a:latin typeface="Times New Roman" pitchFamily="18" charset="0"/>
                          <a:cs typeface="Times New Roman" pitchFamily="18" charset="0"/>
                        </a:rPr>
                        <a:t>kl</a:t>
                      </a:r>
                      <a:r>
                        <a:rPr lang="nn-NO" sz="1600" baseline="0" dirty="0">
                          <a:latin typeface="Times New Roman" pitchFamily="18" charset="0"/>
                          <a:cs typeface="Times New Roman" pitchFamily="18" charset="0"/>
                        </a:rPr>
                        <a:t>…..</a:t>
                      </a:r>
                      <a:endParaRPr lang="nn-NO" sz="1600" dirty="0">
                        <a:latin typeface="Times New Roman" pitchFamily="18" charset="0"/>
                        <a:cs typeface="Times New Roman" pitchFamily="18" charset="0"/>
                      </a:endParaRPr>
                    </a:p>
                    <a:p>
                      <a:endParaRPr lang="nb-NO" sz="1600" dirty="0"/>
                    </a:p>
                  </a:txBody>
                  <a:tcPr marL="91429" marR="91429" marT="45714" marB="45714">
                    <a:solidFill>
                      <a:srgbClr val="00B0F0"/>
                    </a:solidFill>
                  </a:tcPr>
                </a:tc>
                <a:tc>
                  <a:txBody>
                    <a:bodyPr/>
                    <a:lstStyle/>
                    <a:p>
                      <a:r>
                        <a:rPr lang="nn-NO" sz="1600" dirty="0">
                          <a:latin typeface="Times New Roman" pitchFamily="18" charset="0"/>
                          <a:cs typeface="Times New Roman" pitchFamily="18" charset="0"/>
                        </a:rPr>
                        <a:t>Frå</a:t>
                      </a:r>
                      <a:r>
                        <a:rPr lang="nn-NO" sz="1600" baseline="0" dirty="0">
                          <a:latin typeface="Times New Roman" pitchFamily="18" charset="0"/>
                          <a:cs typeface="Times New Roman" pitchFamily="18" charset="0"/>
                        </a:rPr>
                        <a:t> </a:t>
                      </a:r>
                      <a:r>
                        <a:rPr lang="nn-NO" sz="1600" baseline="0" dirty="0" err="1">
                          <a:latin typeface="Times New Roman" pitchFamily="18" charset="0"/>
                          <a:cs typeface="Times New Roman" pitchFamily="18" charset="0"/>
                        </a:rPr>
                        <a:t>kl</a:t>
                      </a:r>
                      <a:r>
                        <a:rPr lang="nn-NO" sz="1600" baseline="0" dirty="0">
                          <a:latin typeface="Times New Roman" pitchFamily="18" charset="0"/>
                          <a:cs typeface="Times New Roman" pitchFamily="18" charset="0"/>
                        </a:rPr>
                        <a:t>…..</a:t>
                      </a:r>
                    </a:p>
                    <a:p>
                      <a:endParaRPr lang="nn-NO" sz="1600" baseline="0" dirty="0">
                        <a:latin typeface="Times New Roman" pitchFamily="18" charset="0"/>
                        <a:cs typeface="Times New Roman" pitchFamily="18" charset="0"/>
                      </a:endParaRPr>
                    </a:p>
                    <a:p>
                      <a:r>
                        <a:rPr lang="nn-NO" sz="1600" baseline="0" dirty="0">
                          <a:latin typeface="Times New Roman" pitchFamily="18" charset="0"/>
                          <a:cs typeface="Times New Roman" pitchFamily="18" charset="0"/>
                        </a:rPr>
                        <a:t>Til </a:t>
                      </a:r>
                      <a:r>
                        <a:rPr lang="nn-NO" sz="1600" baseline="0" dirty="0" err="1">
                          <a:latin typeface="Times New Roman" pitchFamily="18" charset="0"/>
                          <a:cs typeface="Times New Roman" pitchFamily="18" charset="0"/>
                        </a:rPr>
                        <a:t>kl</a:t>
                      </a:r>
                      <a:r>
                        <a:rPr lang="nn-NO" sz="1600" baseline="0" dirty="0">
                          <a:latin typeface="Times New Roman" pitchFamily="18" charset="0"/>
                          <a:cs typeface="Times New Roman" pitchFamily="18" charset="0"/>
                        </a:rPr>
                        <a:t>…..</a:t>
                      </a:r>
                      <a:endParaRPr lang="nn-NO" sz="1600" dirty="0">
                        <a:latin typeface="Times New Roman" pitchFamily="18" charset="0"/>
                        <a:cs typeface="Times New Roman" pitchFamily="18" charset="0"/>
                      </a:endParaRPr>
                    </a:p>
                    <a:p>
                      <a:endParaRPr lang="nn-NO" sz="1600" dirty="0">
                        <a:latin typeface="Times New Roman" pitchFamily="18" charset="0"/>
                        <a:cs typeface="Times New Roman" pitchFamily="18" charset="0"/>
                      </a:endParaRPr>
                    </a:p>
                  </a:txBody>
                  <a:tcPr marL="91429" marR="91429" marT="45714" marB="45714">
                    <a:solidFill>
                      <a:srgbClr val="00B0F0"/>
                    </a:solidFill>
                  </a:tcPr>
                </a:tc>
                <a:tc>
                  <a:txBody>
                    <a:bodyPr/>
                    <a:lstStyle/>
                    <a:p>
                      <a:r>
                        <a:rPr lang="nn-NO" sz="1600" dirty="0">
                          <a:latin typeface="Times New Roman" pitchFamily="18" charset="0"/>
                          <a:cs typeface="Times New Roman" pitchFamily="18" charset="0"/>
                        </a:rPr>
                        <a:t>Frå</a:t>
                      </a:r>
                      <a:r>
                        <a:rPr lang="nn-NO" sz="1600" baseline="0" dirty="0">
                          <a:latin typeface="Times New Roman" pitchFamily="18" charset="0"/>
                          <a:cs typeface="Times New Roman" pitchFamily="18" charset="0"/>
                        </a:rPr>
                        <a:t> </a:t>
                      </a:r>
                      <a:r>
                        <a:rPr lang="nn-NO" sz="1600" baseline="0" dirty="0" err="1">
                          <a:latin typeface="Times New Roman" pitchFamily="18" charset="0"/>
                          <a:cs typeface="Times New Roman" pitchFamily="18" charset="0"/>
                        </a:rPr>
                        <a:t>kl</a:t>
                      </a:r>
                      <a:r>
                        <a:rPr lang="nn-NO" sz="1600" baseline="0" dirty="0">
                          <a:latin typeface="Times New Roman" pitchFamily="18" charset="0"/>
                          <a:cs typeface="Times New Roman" pitchFamily="18" charset="0"/>
                        </a:rPr>
                        <a:t>…..</a:t>
                      </a:r>
                    </a:p>
                    <a:p>
                      <a:endParaRPr lang="nn-NO" sz="1600" baseline="0" dirty="0">
                        <a:latin typeface="Times New Roman" pitchFamily="18" charset="0"/>
                        <a:cs typeface="Times New Roman" pitchFamily="18" charset="0"/>
                      </a:endParaRPr>
                    </a:p>
                    <a:p>
                      <a:r>
                        <a:rPr lang="nn-NO" sz="1600" baseline="0" dirty="0">
                          <a:latin typeface="Times New Roman" pitchFamily="18" charset="0"/>
                          <a:cs typeface="Times New Roman" pitchFamily="18" charset="0"/>
                        </a:rPr>
                        <a:t>Til </a:t>
                      </a:r>
                      <a:r>
                        <a:rPr lang="nn-NO" sz="1600" baseline="0" dirty="0" err="1">
                          <a:latin typeface="Times New Roman" pitchFamily="18" charset="0"/>
                          <a:cs typeface="Times New Roman" pitchFamily="18" charset="0"/>
                        </a:rPr>
                        <a:t>kl</a:t>
                      </a:r>
                      <a:r>
                        <a:rPr lang="nn-NO" sz="1600" baseline="0" dirty="0">
                          <a:latin typeface="Times New Roman" pitchFamily="18" charset="0"/>
                          <a:cs typeface="Times New Roman" pitchFamily="18" charset="0"/>
                        </a:rPr>
                        <a:t>…..</a:t>
                      </a:r>
                      <a:endParaRPr lang="nn-NO" sz="1600" dirty="0">
                        <a:latin typeface="Times New Roman" pitchFamily="18" charset="0"/>
                        <a:cs typeface="Times New Roman" pitchFamily="18" charset="0"/>
                      </a:endParaRPr>
                    </a:p>
                  </a:txBody>
                  <a:tcPr marL="91429" marR="91429" marT="45714" marB="45714">
                    <a:solidFill>
                      <a:srgbClr val="00B0F0"/>
                    </a:solidFill>
                  </a:tcPr>
                </a:tc>
                <a:extLst>
                  <a:ext uri="{0D108BD9-81ED-4DB2-BD59-A6C34878D82A}">
                    <a16:rowId xmlns:a16="http://schemas.microsoft.com/office/drawing/2014/main" xmlns="" val="10001"/>
                  </a:ext>
                </a:extLst>
              </a:tr>
            </a:tbl>
          </a:graphicData>
        </a:graphic>
      </p:graphicFrame>
      <p:pic>
        <p:nvPicPr>
          <p:cNvPr id="6" name="Bilde 11" descr="dashed-cut-line-1c.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552" y="2885677"/>
            <a:ext cx="1223838" cy="1310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Plassholder for lysbildenummer 1"/>
          <p:cNvSpPr>
            <a:spLocks noGrp="1"/>
          </p:cNvSpPr>
          <p:nvPr>
            <p:ph type="sldNum" sz="quarter" idx="12"/>
          </p:nvPr>
        </p:nvSpPr>
        <p:spPr bwMode="auto">
          <a:xfrm>
            <a:off x="8028384" y="6386610"/>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F6D64079-8EEE-4DF9-80F2-0870C66E12B1}" type="slidenum">
              <a:rPr lang="nn-NO" altLang="nb-NO">
                <a:solidFill>
                  <a:schemeClr val="tx2"/>
                </a:solidFill>
                <a:latin typeface="Arial" charset="0"/>
              </a:rPr>
              <a:pPr>
                <a:spcBef>
                  <a:spcPct val="0"/>
                </a:spcBef>
                <a:spcAft>
                  <a:spcPct val="0"/>
                </a:spcAft>
                <a:buClrTx/>
                <a:buFontTx/>
                <a:buNone/>
              </a:pPr>
              <a:t>39</a:t>
            </a:fld>
            <a:endParaRPr lang="nn-NO" altLang="nb-NO" dirty="0">
              <a:solidFill>
                <a:schemeClr val="tx2"/>
              </a:solidFill>
              <a:latin typeface="Arial" charset="0"/>
            </a:endParaRPr>
          </a:p>
        </p:txBody>
      </p:sp>
      <p:sp>
        <p:nvSpPr>
          <p:cNvPr id="4" name="TekstSylinder 3"/>
          <p:cNvSpPr txBox="1"/>
          <p:nvPr/>
        </p:nvSpPr>
        <p:spPr>
          <a:xfrm>
            <a:off x="467544" y="3834864"/>
            <a:ext cx="7128792" cy="369332"/>
          </a:xfrm>
          <a:prstGeom prst="rect">
            <a:avLst/>
          </a:prstGeom>
          <a:noFill/>
        </p:spPr>
        <p:txBody>
          <a:bodyPr wrap="square" rtlCol="0">
            <a:spAutoFit/>
          </a:bodyPr>
          <a:lstStyle/>
          <a:p>
            <a:r>
              <a:rPr lang="nn-NO" dirty="0" smtClean="0"/>
              <a:t>Namn ……………………………………………………………………..</a:t>
            </a:r>
            <a:endParaRPr lang="nn-NO"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p:txBody>
          <a:bodyPr/>
          <a:lstStyle/>
          <a:p>
            <a:fld id="{E3D78890-5982-476E-9655-82F7D0080D54}" type="slidenum">
              <a:rPr lang="nn-NO" altLang="nb-NO" smtClean="0"/>
              <a:pPr/>
              <a:t>40</a:t>
            </a:fld>
            <a:endParaRPr lang="nn-NO" altLang="nb-NO" dirty="0"/>
          </a:p>
        </p:txBody>
      </p:sp>
    </p:spTree>
    <p:extLst>
      <p:ext uri="{BB962C8B-B14F-4D97-AF65-F5344CB8AC3E}">
        <p14:creationId xmlns:p14="http://schemas.microsoft.com/office/powerpoint/2010/main" val="31205530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ittel 1"/>
          <p:cNvSpPr>
            <a:spLocks noGrp="1"/>
          </p:cNvSpPr>
          <p:nvPr>
            <p:ph type="title"/>
          </p:nvPr>
        </p:nvSpPr>
        <p:spPr>
          <a:xfrm>
            <a:off x="971550" y="288925"/>
            <a:ext cx="7124700" cy="923925"/>
          </a:xfrm>
        </p:spPr>
        <p:txBody>
          <a:bodyPr/>
          <a:lstStyle/>
          <a:p>
            <a:pPr eaLnBrk="1" hangingPunct="1"/>
            <a:r>
              <a:rPr lang="nn-NO" altLang="nb-NO" dirty="0">
                <a:cs typeface="Trebuchet MS" pitchFamily="34" charset="0"/>
              </a:rPr>
              <a:t>         Juleferien </a:t>
            </a:r>
            <a:r>
              <a:rPr lang="nn-NO" altLang="nb-NO" dirty="0" smtClean="0">
                <a:cs typeface="Trebuchet MS" pitchFamily="34" charset="0"/>
              </a:rPr>
              <a:t>2020</a:t>
            </a:r>
            <a:endParaRPr lang="nn-NO" altLang="nb-NO" dirty="0">
              <a:cs typeface="Trebuchet MS" pitchFamily="34" charset="0"/>
            </a:endParaRPr>
          </a:p>
        </p:txBody>
      </p:sp>
      <p:sp>
        <p:nvSpPr>
          <p:cNvPr id="41987" name="Plassholder for innhold 2"/>
          <p:cNvSpPr>
            <a:spLocks noGrp="1"/>
          </p:cNvSpPr>
          <p:nvPr>
            <p:ph idx="1"/>
          </p:nvPr>
        </p:nvSpPr>
        <p:spPr>
          <a:xfrm>
            <a:off x="539750" y="3860800"/>
            <a:ext cx="7343775" cy="2449513"/>
          </a:xfrm>
        </p:spPr>
        <p:txBody>
          <a:bodyPr/>
          <a:lstStyle/>
          <a:p>
            <a:pPr eaLnBrk="1" hangingPunct="1"/>
            <a:endParaRPr lang="nn-NO" altLang="nb-NO" dirty="0"/>
          </a:p>
          <a:p>
            <a:pPr eaLnBrk="1" hangingPunct="1"/>
            <a:endParaRPr lang="nn-NO" altLang="nb-NO" dirty="0"/>
          </a:p>
          <a:p>
            <a:pPr eaLnBrk="1" hangingPunct="1"/>
            <a:endParaRPr lang="nn-NO" altLang="nb-NO" dirty="0"/>
          </a:p>
        </p:txBody>
      </p:sp>
      <p:sp>
        <p:nvSpPr>
          <p:cNvPr id="41988" name="Plassholder for lysbildenummer 1"/>
          <p:cNvSpPr>
            <a:spLocks noGrp="1"/>
          </p:cNvSpPr>
          <p:nvPr>
            <p:ph type="sldNum" sz="quarter" idx="12"/>
          </p:nvPr>
        </p:nvSpPr>
        <p:spPr bwMode="auto">
          <a:xfrm>
            <a:off x="8101013" y="6308725"/>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6353AFA8-ADCB-42CB-A94F-301DC051DDED}" type="slidenum">
              <a:rPr lang="nn-NO" altLang="nb-NO">
                <a:solidFill>
                  <a:schemeClr val="tx2"/>
                </a:solidFill>
                <a:latin typeface="Arial" charset="0"/>
              </a:rPr>
              <a:pPr>
                <a:spcBef>
                  <a:spcPct val="0"/>
                </a:spcBef>
                <a:spcAft>
                  <a:spcPct val="0"/>
                </a:spcAft>
                <a:buClrTx/>
                <a:buFontTx/>
                <a:buNone/>
              </a:pPr>
              <a:t>41</a:t>
            </a:fld>
            <a:endParaRPr lang="nn-NO" altLang="nb-NO">
              <a:solidFill>
                <a:schemeClr val="tx2"/>
              </a:solidFill>
              <a:latin typeface="Arial" charset="0"/>
            </a:endParaRPr>
          </a:p>
        </p:txBody>
      </p:sp>
      <p:graphicFrame>
        <p:nvGraphicFramePr>
          <p:cNvPr id="4" name="Tabell 3"/>
          <p:cNvGraphicFramePr>
            <a:graphicFrameLocks noGrp="1"/>
          </p:cNvGraphicFramePr>
          <p:nvPr>
            <p:extLst>
              <p:ext uri="{D42A27DB-BD31-4B8C-83A1-F6EECF244321}">
                <p14:modId xmlns:p14="http://schemas.microsoft.com/office/powerpoint/2010/main" val="2298732539"/>
              </p:ext>
            </p:extLst>
          </p:nvPr>
        </p:nvGraphicFramePr>
        <p:xfrm>
          <a:off x="477611" y="3978087"/>
          <a:ext cx="7334749" cy="2259225"/>
        </p:xfrm>
        <a:graphic>
          <a:graphicData uri="http://schemas.openxmlformats.org/drawingml/2006/table">
            <a:tbl>
              <a:tblPr firstRow="1" bandRow="1">
                <a:tableStyleId>{5C22544A-7EE6-4342-B048-85BDC9FD1C3A}</a:tableStyleId>
              </a:tblPr>
              <a:tblGrid>
                <a:gridCol w="1187536">
                  <a:extLst>
                    <a:ext uri="{9D8B030D-6E8A-4147-A177-3AD203B41FA5}">
                      <a16:colId xmlns:a16="http://schemas.microsoft.com/office/drawing/2014/main" xmlns="" val="20001"/>
                    </a:ext>
                  </a:extLst>
                </a:gridCol>
                <a:gridCol w="1261261">
                  <a:extLst>
                    <a:ext uri="{9D8B030D-6E8A-4147-A177-3AD203B41FA5}">
                      <a16:colId xmlns:a16="http://schemas.microsoft.com/office/drawing/2014/main" xmlns="" val="20002"/>
                    </a:ext>
                  </a:extLst>
                </a:gridCol>
                <a:gridCol w="1221106">
                  <a:extLst>
                    <a:ext uri="{9D8B030D-6E8A-4147-A177-3AD203B41FA5}">
                      <a16:colId xmlns:a16="http://schemas.microsoft.com/office/drawing/2014/main" xmlns="" val="20003"/>
                    </a:ext>
                  </a:extLst>
                </a:gridCol>
                <a:gridCol w="1300828">
                  <a:extLst>
                    <a:ext uri="{9D8B030D-6E8A-4147-A177-3AD203B41FA5}">
                      <a16:colId xmlns:a16="http://schemas.microsoft.com/office/drawing/2014/main" xmlns="" val="20004"/>
                    </a:ext>
                  </a:extLst>
                </a:gridCol>
                <a:gridCol w="1141384">
                  <a:extLst>
                    <a:ext uri="{9D8B030D-6E8A-4147-A177-3AD203B41FA5}">
                      <a16:colId xmlns:a16="http://schemas.microsoft.com/office/drawing/2014/main" xmlns="" val="20006"/>
                    </a:ext>
                  </a:extLst>
                </a:gridCol>
                <a:gridCol w="1222634">
                  <a:extLst>
                    <a:ext uri="{9D8B030D-6E8A-4147-A177-3AD203B41FA5}">
                      <a16:colId xmlns:a16="http://schemas.microsoft.com/office/drawing/2014/main" xmlns="" val="902773273"/>
                    </a:ext>
                  </a:extLst>
                </a:gridCol>
              </a:tblGrid>
              <a:tr h="64557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n-NO" sz="1400" b="1" dirty="0" err="1" smtClean="0">
                          <a:solidFill>
                            <a:schemeClr val="tx1"/>
                          </a:solidFill>
                          <a:latin typeface="Times New Roman" pitchFamily="18" charset="0"/>
                          <a:cs typeface="Times New Roman" pitchFamily="18" charset="0"/>
                        </a:rPr>
                        <a:t>Mandag</a:t>
                      </a:r>
                      <a:endParaRPr lang="nn-NO" sz="1400" b="1" dirty="0" smtClean="0">
                        <a:solidFill>
                          <a:schemeClr val="tx1"/>
                        </a:solidFill>
                        <a:latin typeface="Times New Roman" pitchFamily="18" charset="0"/>
                        <a:cs typeface="Times New Roman" pitchFamily="18" charset="0"/>
                      </a:endParaRPr>
                    </a:p>
                    <a:p>
                      <a:r>
                        <a:rPr lang="nn-NO" sz="1400" b="1" dirty="0" smtClean="0">
                          <a:solidFill>
                            <a:schemeClr val="tx1"/>
                          </a:solidFill>
                          <a:latin typeface="Times New Roman" pitchFamily="18" charset="0"/>
                          <a:cs typeface="Times New Roman" pitchFamily="18" charset="0"/>
                        </a:rPr>
                        <a:t>21.12</a:t>
                      </a:r>
                    </a:p>
                  </a:txBody>
                  <a:tcPr marL="91429" marR="91429" marT="45714" marB="45714">
                    <a:solidFill>
                      <a:srgbClr val="00B0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n-NO" sz="1400" b="1" dirty="0" err="1" smtClean="0">
                          <a:solidFill>
                            <a:schemeClr val="tx1"/>
                          </a:solidFill>
                          <a:latin typeface="Times New Roman" pitchFamily="18" charset="0"/>
                          <a:cs typeface="Times New Roman" pitchFamily="18" charset="0"/>
                        </a:rPr>
                        <a:t>Tirsdag</a:t>
                      </a:r>
                      <a:endParaRPr lang="nn-NO" sz="1400" b="1" dirty="0" smtClean="0">
                        <a:solidFill>
                          <a:schemeClr val="tx1"/>
                        </a:solidFill>
                        <a:latin typeface="Times New Roman" pitchFamily="18" charset="0"/>
                        <a:cs typeface="Times New Roman" pitchFamily="18" charset="0"/>
                      </a:endParaRPr>
                    </a:p>
                    <a:p>
                      <a:r>
                        <a:rPr lang="nn-NO" sz="1400" b="1" dirty="0" smtClean="0">
                          <a:solidFill>
                            <a:schemeClr val="tx1"/>
                          </a:solidFill>
                          <a:latin typeface="Times New Roman" pitchFamily="18" charset="0"/>
                          <a:cs typeface="Times New Roman" pitchFamily="18" charset="0"/>
                        </a:rPr>
                        <a:t>22.12</a:t>
                      </a:r>
                      <a:endParaRPr lang="nn-NO" sz="1400" b="1" dirty="0">
                        <a:solidFill>
                          <a:schemeClr val="tx1"/>
                        </a:solidFill>
                        <a:latin typeface="Times New Roman" panose="02020603050405020304" pitchFamily="18" charset="0"/>
                        <a:cs typeface="Times New Roman" panose="02020603050405020304" pitchFamily="18" charset="0"/>
                      </a:endParaRPr>
                    </a:p>
                  </a:txBody>
                  <a:tcPr marL="91429" marR="91429" marT="45714" marB="45714">
                    <a:solidFill>
                      <a:srgbClr val="00B0F0"/>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400" dirty="0" smtClean="0">
                          <a:solidFill>
                            <a:schemeClr val="tx1"/>
                          </a:solidFill>
                          <a:latin typeface="Times New Roman" pitchFamily="18" charset="0"/>
                          <a:cs typeface="Times New Roman" pitchFamily="18" charset="0"/>
                        </a:rPr>
                        <a:t>Onsdag</a:t>
                      </a:r>
                    </a:p>
                    <a:p>
                      <a:pPr marL="0" marR="0" indent="0" algn="l" defTabSz="457200" rtl="0" eaLnBrk="1" fontAlgn="auto" latinLnBrk="0" hangingPunct="1">
                        <a:lnSpc>
                          <a:spcPct val="100000"/>
                        </a:lnSpc>
                        <a:spcBef>
                          <a:spcPts val="0"/>
                        </a:spcBef>
                        <a:spcAft>
                          <a:spcPts val="0"/>
                        </a:spcAft>
                        <a:buClrTx/>
                        <a:buSzTx/>
                        <a:buFontTx/>
                        <a:buNone/>
                        <a:tabLst/>
                        <a:defRPr/>
                      </a:pPr>
                      <a:r>
                        <a:rPr lang="nn-NO" sz="1400" dirty="0" smtClean="0">
                          <a:solidFill>
                            <a:schemeClr val="tx1"/>
                          </a:solidFill>
                          <a:latin typeface="Times New Roman" pitchFamily="18" charset="0"/>
                          <a:cs typeface="Times New Roman" pitchFamily="18" charset="0"/>
                        </a:rPr>
                        <a:t>23.12</a:t>
                      </a:r>
                      <a:endParaRPr lang="nn-NO" sz="1400" dirty="0">
                        <a:solidFill>
                          <a:schemeClr val="tx1"/>
                        </a:solidFill>
                        <a:latin typeface="Times New Roman" pitchFamily="18" charset="0"/>
                        <a:cs typeface="Times New Roman" pitchFamily="18" charset="0"/>
                      </a:endParaRPr>
                    </a:p>
                  </a:txBody>
                  <a:tcPr marL="91429" marR="91429" marT="45714" marB="45714">
                    <a:solidFill>
                      <a:srgbClr val="00B0F0"/>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400" dirty="0" smtClean="0">
                          <a:solidFill>
                            <a:schemeClr val="tx1"/>
                          </a:solidFill>
                          <a:latin typeface="Times New Roman" pitchFamily="18" charset="0"/>
                          <a:cs typeface="Times New Roman" pitchFamily="18" charset="0"/>
                        </a:rPr>
                        <a:t>Måndag</a:t>
                      </a:r>
                    </a:p>
                    <a:p>
                      <a:pPr marL="0" marR="0" indent="0" algn="l" defTabSz="457200" rtl="0" eaLnBrk="1" fontAlgn="auto" latinLnBrk="0" hangingPunct="1">
                        <a:lnSpc>
                          <a:spcPct val="100000"/>
                        </a:lnSpc>
                        <a:spcBef>
                          <a:spcPts val="0"/>
                        </a:spcBef>
                        <a:spcAft>
                          <a:spcPts val="0"/>
                        </a:spcAft>
                        <a:buClrTx/>
                        <a:buSzTx/>
                        <a:buFontTx/>
                        <a:buNone/>
                        <a:tabLst/>
                        <a:defRPr/>
                      </a:pPr>
                      <a:r>
                        <a:rPr lang="nn-NO" sz="1400" dirty="0" smtClean="0">
                          <a:solidFill>
                            <a:schemeClr val="tx1"/>
                          </a:solidFill>
                          <a:latin typeface="Times New Roman" pitchFamily="18" charset="0"/>
                          <a:cs typeface="Times New Roman" pitchFamily="18" charset="0"/>
                        </a:rPr>
                        <a:t>28.12</a:t>
                      </a:r>
                      <a:endParaRPr lang="nn-NO" sz="1400" dirty="0">
                        <a:solidFill>
                          <a:schemeClr val="tx1"/>
                        </a:solidFill>
                        <a:latin typeface="Times New Roman" pitchFamily="18" charset="0"/>
                        <a:cs typeface="Times New Roman" pitchFamily="18" charset="0"/>
                      </a:endParaRPr>
                    </a:p>
                  </a:txBody>
                  <a:tcPr marL="91429" marR="91429" marT="45714" marB="45714">
                    <a:solidFill>
                      <a:srgbClr val="00B0F0"/>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n-NO" sz="1400" dirty="0" smtClean="0">
                          <a:solidFill>
                            <a:schemeClr val="tx1"/>
                          </a:solidFill>
                          <a:latin typeface="Times New Roman" pitchFamily="18" charset="0"/>
                          <a:cs typeface="Times New Roman" pitchFamily="18" charset="0"/>
                        </a:rPr>
                        <a:t>Tysdag</a:t>
                      </a:r>
                    </a:p>
                    <a:p>
                      <a:pPr marL="0" marR="0" indent="0" algn="l" defTabSz="457200" rtl="0" eaLnBrk="1" fontAlgn="auto" latinLnBrk="0" hangingPunct="1">
                        <a:lnSpc>
                          <a:spcPct val="100000"/>
                        </a:lnSpc>
                        <a:spcBef>
                          <a:spcPts val="0"/>
                        </a:spcBef>
                        <a:spcAft>
                          <a:spcPts val="0"/>
                        </a:spcAft>
                        <a:buClrTx/>
                        <a:buSzTx/>
                        <a:buFontTx/>
                        <a:buNone/>
                        <a:tabLst/>
                        <a:defRPr/>
                      </a:pPr>
                      <a:r>
                        <a:rPr lang="nn-NO" sz="1400" dirty="0" smtClean="0">
                          <a:solidFill>
                            <a:schemeClr val="tx1"/>
                          </a:solidFill>
                          <a:latin typeface="Times New Roman" pitchFamily="18" charset="0"/>
                          <a:cs typeface="Times New Roman" pitchFamily="18" charset="0"/>
                        </a:rPr>
                        <a:t>29.12</a:t>
                      </a:r>
                      <a:endParaRPr lang="nn-NO" sz="1400" dirty="0">
                        <a:solidFill>
                          <a:schemeClr val="tx1"/>
                        </a:solidFill>
                        <a:latin typeface="Times New Roman" pitchFamily="18" charset="0"/>
                        <a:cs typeface="Times New Roman" pitchFamily="18" charset="0"/>
                      </a:endParaRPr>
                    </a:p>
                  </a:txBody>
                  <a:tcPr marL="91429" marR="91429" marT="45714" marB="45714">
                    <a:solidFill>
                      <a:srgbClr val="00B0F0"/>
                    </a:solidFill>
                  </a:tcPr>
                </a:tc>
                <a:tc>
                  <a:txBody>
                    <a:bodyPr/>
                    <a:lstStyle/>
                    <a:p>
                      <a:r>
                        <a:rPr lang="nn-NO" sz="1400" dirty="0" smtClean="0">
                          <a:solidFill>
                            <a:schemeClr val="tx1"/>
                          </a:solidFill>
                          <a:latin typeface="Times New Roman" pitchFamily="18" charset="0"/>
                          <a:cs typeface="Times New Roman" pitchFamily="18" charset="0"/>
                        </a:rPr>
                        <a:t>Onsdag</a:t>
                      </a:r>
                    </a:p>
                    <a:p>
                      <a:r>
                        <a:rPr lang="nn-NO" sz="1400" dirty="0" smtClean="0">
                          <a:solidFill>
                            <a:schemeClr val="tx1"/>
                          </a:solidFill>
                          <a:latin typeface="Times New Roman" pitchFamily="18" charset="0"/>
                          <a:cs typeface="Times New Roman" pitchFamily="18" charset="0"/>
                        </a:rPr>
                        <a:t>30.12</a:t>
                      </a:r>
                    </a:p>
                  </a:txBody>
                  <a:tcPr marL="91429" marR="91429" marT="45714" marB="45714">
                    <a:solidFill>
                      <a:srgbClr val="00B0F0"/>
                    </a:solidFill>
                  </a:tcPr>
                </a:tc>
                <a:extLst>
                  <a:ext uri="{0D108BD9-81ED-4DB2-BD59-A6C34878D82A}">
                    <a16:rowId xmlns:a16="http://schemas.microsoft.com/office/drawing/2014/main" xmlns="" val="10000"/>
                  </a:ext>
                </a:extLst>
              </a:tr>
              <a:tr h="16136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Frå </a:t>
                      </a:r>
                      <a:r>
                        <a:rPr kumimoji="0" lang="nn-NO" sz="1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kl</a:t>
                      </a: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Til </a:t>
                      </a:r>
                      <a:r>
                        <a:rPr kumimoji="0" lang="nn-NO" sz="1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kl</a:t>
                      </a: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a:t>
                      </a:r>
                    </a:p>
                    <a:p>
                      <a:endParaRPr lang="nn-NO" sz="1400" dirty="0">
                        <a:solidFill>
                          <a:srgbClr val="FF0000"/>
                        </a:solidFill>
                        <a:latin typeface="Times New Roman" pitchFamily="18" charset="0"/>
                        <a:cs typeface="Times New Roman" pitchFamily="18" charset="0"/>
                      </a:endParaRPr>
                    </a:p>
                  </a:txBody>
                  <a:tcPr marL="91429" marR="91429" marT="45714" marB="45714">
                    <a:solidFill>
                      <a:srgbClr val="00B0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Frå </a:t>
                      </a:r>
                      <a:r>
                        <a:rPr kumimoji="0" lang="nn-NO" sz="1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kl</a:t>
                      </a: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Til </a:t>
                      </a:r>
                      <a:r>
                        <a:rPr kumimoji="0" lang="nn-NO" sz="1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kl</a:t>
                      </a: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a:t>
                      </a:r>
                    </a:p>
                    <a:p>
                      <a:endParaRPr lang="nn-NO" dirty="0"/>
                    </a:p>
                  </a:txBody>
                  <a:tcPr marL="91429" marR="91429" marT="45714" marB="45714">
                    <a:solidFill>
                      <a:srgbClr val="00B0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Frå </a:t>
                      </a:r>
                      <a:r>
                        <a:rPr kumimoji="0" lang="nn-NO" sz="1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kl</a:t>
                      </a: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Til </a:t>
                      </a:r>
                      <a:r>
                        <a:rPr kumimoji="0" lang="nn-NO" sz="1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kl</a:t>
                      </a: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a:t>
                      </a:r>
                    </a:p>
                  </a:txBody>
                  <a:tcPr marL="91429" marR="91429" marT="45714" marB="45714">
                    <a:solidFill>
                      <a:srgbClr val="00B0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Frå </a:t>
                      </a:r>
                      <a:r>
                        <a:rPr kumimoji="0" lang="nn-NO" sz="1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kl</a:t>
                      </a: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Til </a:t>
                      </a:r>
                      <a:r>
                        <a:rPr kumimoji="0" lang="nn-NO" sz="1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kl</a:t>
                      </a:r>
                      <a:r>
                        <a:rPr kumimoji="0" lang="nn-NO" sz="1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a:t>
                      </a:r>
                    </a:p>
                  </a:txBody>
                  <a:tcPr marL="91429" marR="91429" marT="45714" marB="45714">
                    <a:solidFill>
                      <a:srgbClr val="00B0F0"/>
                    </a:solidFill>
                  </a:tcPr>
                </a:tc>
                <a:tc>
                  <a:txBody>
                    <a:bodyPr/>
                    <a:lstStyle/>
                    <a:p>
                      <a:r>
                        <a:rPr lang="nn-NO" sz="1400" dirty="0">
                          <a:latin typeface="Times New Roman" pitchFamily="18" charset="0"/>
                          <a:cs typeface="Times New Roman" pitchFamily="18" charset="0"/>
                        </a:rPr>
                        <a:t>Frå</a:t>
                      </a:r>
                      <a:r>
                        <a:rPr lang="nn-NO" sz="1400" baseline="0" dirty="0">
                          <a:latin typeface="Times New Roman" pitchFamily="18" charset="0"/>
                          <a:cs typeface="Times New Roman" pitchFamily="18" charset="0"/>
                        </a:rPr>
                        <a:t> </a:t>
                      </a:r>
                      <a:r>
                        <a:rPr lang="nn-NO" sz="1400" baseline="0" dirty="0" err="1">
                          <a:latin typeface="Times New Roman" pitchFamily="18" charset="0"/>
                          <a:cs typeface="Times New Roman" pitchFamily="18" charset="0"/>
                        </a:rPr>
                        <a:t>kl</a:t>
                      </a:r>
                      <a:r>
                        <a:rPr lang="nn-NO" sz="1400" baseline="0" dirty="0">
                          <a:latin typeface="Times New Roman" pitchFamily="18" charset="0"/>
                          <a:cs typeface="Times New Roman" pitchFamily="18" charset="0"/>
                        </a:rPr>
                        <a:t>…..</a:t>
                      </a:r>
                    </a:p>
                    <a:p>
                      <a:endParaRPr lang="nn-NO" sz="1400" baseline="0" dirty="0" smtClean="0">
                        <a:latin typeface="Times New Roman" pitchFamily="18" charset="0"/>
                        <a:cs typeface="Times New Roman" pitchFamily="18" charset="0"/>
                      </a:endParaRPr>
                    </a:p>
                    <a:p>
                      <a:endParaRPr lang="nn-NO" sz="1400" baseline="0" dirty="0">
                        <a:latin typeface="Times New Roman" pitchFamily="18" charset="0"/>
                        <a:cs typeface="Times New Roman" pitchFamily="18" charset="0"/>
                      </a:endParaRPr>
                    </a:p>
                    <a:p>
                      <a:r>
                        <a:rPr lang="nn-NO" sz="1400" baseline="0" dirty="0">
                          <a:latin typeface="Times New Roman" pitchFamily="18" charset="0"/>
                          <a:cs typeface="Times New Roman" pitchFamily="18" charset="0"/>
                        </a:rPr>
                        <a:t>Til </a:t>
                      </a:r>
                      <a:r>
                        <a:rPr lang="nn-NO" sz="1400" baseline="0" dirty="0" err="1">
                          <a:latin typeface="Times New Roman" pitchFamily="18" charset="0"/>
                          <a:cs typeface="Times New Roman" pitchFamily="18" charset="0"/>
                        </a:rPr>
                        <a:t>kl</a:t>
                      </a:r>
                      <a:r>
                        <a:rPr lang="nn-NO" sz="1400" baseline="0" dirty="0">
                          <a:latin typeface="Times New Roman" pitchFamily="18" charset="0"/>
                          <a:cs typeface="Times New Roman" pitchFamily="18" charset="0"/>
                        </a:rPr>
                        <a:t>…..</a:t>
                      </a:r>
                      <a:endParaRPr lang="nn-NO" sz="1400" dirty="0">
                        <a:latin typeface="Times New Roman" pitchFamily="18" charset="0"/>
                        <a:cs typeface="Times New Roman" pitchFamily="18" charset="0"/>
                      </a:endParaRPr>
                    </a:p>
                  </a:txBody>
                  <a:tcPr marL="91429" marR="91429" marT="45714" marB="45714">
                    <a:solidFill>
                      <a:srgbClr val="00B0F0"/>
                    </a:solidFill>
                  </a:tcPr>
                </a:tc>
                <a:tc>
                  <a:txBody>
                    <a:bodyPr/>
                    <a:lstStyle/>
                    <a:p>
                      <a:r>
                        <a:rPr lang="nn-NO" sz="1400" dirty="0" smtClean="0">
                          <a:latin typeface="Times New Roman" pitchFamily="18" charset="0"/>
                          <a:cs typeface="Times New Roman" pitchFamily="18" charset="0"/>
                        </a:rPr>
                        <a:t>Frå</a:t>
                      </a:r>
                      <a:r>
                        <a:rPr lang="nn-NO" sz="1400" baseline="0" dirty="0" smtClean="0">
                          <a:latin typeface="Times New Roman" pitchFamily="18" charset="0"/>
                          <a:cs typeface="Times New Roman" pitchFamily="18" charset="0"/>
                        </a:rPr>
                        <a:t> </a:t>
                      </a:r>
                      <a:r>
                        <a:rPr lang="nn-NO" sz="1400" baseline="0" dirty="0" err="1" smtClean="0">
                          <a:latin typeface="Times New Roman" pitchFamily="18" charset="0"/>
                          <a:cs typeface="Times New Roman" pitchFamily="18" charset="0"/>
                        </a:rPr>
                        <a:t>kl</a:t>
                      </a:r>
                      <a:r>
                        <a:rPr lang="nn-NO" sz="1400" baseline="0" dirty="0" smtClean="0">
                          <a:latin typeface="Times New Roman" pitchFamily="18" charset="0"/>
                          <a:cs typeface="Times New Roman" pitchFamily="18" charset="0"/>
                        </a:rPr>
                        <a:t>…..</a:t>
                      </a:r>
                    </a:p>
                    <a:p>
                      <a:endParaRPr lang="nn-NO" sz="1400" baseline="0" dirty="0" smtClean="0">
                        <a:latin typeface="Times New Roman" pitchFamily="18" charset="0"/>
                        <a:cs typeface="Times New Roman" pitchFamily="18" charset="0"/>
                      </a:endParaRPr>
                    </a:p>
                    <a:p>
                      <a:endParaRPr lang="nn-NO" sz="1400" baseline="0" dirty="0" smtClean="0">
                        <a:latin typeface="Times New Roman" pitchFamily="18" charset="0"/>
                        <a:cs typeface="Times New Roman" pitchFamily="18" charset="0"/>
                      </a:endParaRPr>
                    </a:p>
                    <a:p>
                      <a:r>
                        <a:rPr lang="nn-NO" sz="1400" baseline="0" dirty="0" smtClean="0">
                          <a:latin typeface="Times New Roman" pitchFamily="18" charset="0"/>
                          <a:cs typeface="Times New Roman" pitchFamily="18" charset="0"/>
                        </a:rPr>
                        <a:t>Til </a:t>
                      </a:r>
                      <a:r>
                        <a:rPr lang="nn-NO" sz="1400" baseline="0" dirty="0" err="1" smtClean="0">
                          <a:latin typeface="Times New Roman" pitchFamily="18" charset="0"/>
                          <a:cs typeface="Times New Roman" pitchFamily="18" charset="0"/>
                        </a:rPr>
                        <a:t>kl</a:t>
                      </a:r>
                      <a:r>
                        <a:rPr lang="nn-NO" sz="1400" baseline="0" dirty="0" smtClean="0">
                          <a:latin typeface="Times New Roman" pitchFamily="18" charset="0"/>
                          <a:cs typeface="Times New Roman" pitchFamily="18" charset="0"/>
                        </a:rPr>
                        <a:t>…..</a:t>
                      </a:r>
                      <a:endParaRPr lang="nn-NO" sz="1400" dirty="0" smtClean="0">
                        <a:latin typeface="Times New Roman" pitchFamily="18" charset="0"/>
                        <a:cs typeface="Times New Roman" pitchFamily="18" charset="0"/>
                      </a:endParaRPr>
                    </a:p>
                    <a:p>
                      <a:endParaRPr lang="nn-NO" sz="1800" dirty="0" smtClean="0">
                        <a:latin typeface="Times New Roman" pitchFamily="18" charset="0"/>
                        <a:cs typeface="Times New Roman" pitchFamily="18" charset="0"/>
                      </a:endParaRPr>
                    </a:p>
                  </a:txBody>
                  <a:tcPr marL="91429" marR="91429" marT="45714" marB="45714">
                    <a:solidFill>
                      <a:srgbClr val="00B0F0"/>
                    </a:solidFill>
                  </a:tcPr>
                </a:tc>
                <a:extLst>
                  <a:ext uri="{0D108BD9-81ED-4DB2-BD59-A6C34878D82A}">
                    <a16:rowId xmlns:a16="http://schemas.microsoft.com/office/drawing/2014/main" xmlns="" val="10001"/>
                  </a:ext>
                </a:extLst>
              </a:tr>
            </a:tbl>
          </a:graphicData>
        </a:graphic>
      </p:graphicFrame>
      <p:sp>
        <p:nvSpPr>
          <p:cNvPr id="42021" name="TekstSylinder 4"/>
          <p:cNvSpPr txBox="1">
            <a:spLocks noChangeArrowheads="1"/>
          </p:cNvSpPr>
          <p:nvPr/>
        </p:nvSpPr>
        <p:spPr bwMode="auto">
          <a:xfrm>
            <a:off x="479425" y="1125538"/>
            <a:ext cx="7848600"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600" dirty="0">
                <a:latin typeface="Times New Roman" pitchFamily="18" charset="0"/>
                <a:cs typeface="Times New Roman" pitchFamily="18" charset="0"/>
              </a:rPr>
              <a:t>Jula nærmar seg og for at vi skal kunne planlegge personalet sin ferie og </a:t>
            </a:r>
            <a:r>
              <a:rPr lang="nn-NO" altLang="nb-NO" sz="1600" dirty="0" err="1">
                <a:latin typeface="Times New Roman" pitchFamily="18" charset="0"/>
                <a:cs typeface="Times New Roman" pitchFamily="18" charset="0"/>
              </a:rPr>
              <a:t>avspasering</a:t>
            </a:r>
            <a:r>
              <a:rPr lang="nn-NO" altLang="nb-NO" sz="1600" dirty="0">
                <a:latin typeface="Times New Roman" pitchFamily="18" charset="0"/>
                <a:cs typeface="Times New Roman" pitchFamily="18" charset="0"/>
              </a:rPr>
              <a:t>, </a:t>
            </a:r>
          </a:p>
          <a:p>
            <a:pPr eaLnBrk="1" hangingPunct="1">
              <a:spcBef>
                <a:spcPct val="0"/>
              </a:spcBef>
              <a:spcAft>
                <a:spcPct val="0"/>
              </a:spcAft>
              <a:buClrTx/>
              <a:buFontTx/>
              <a:buNone/>
            </a:pPr>
            <a:r>
              <a:rPr lang="nn-NO" altLang="nb-NO" sz="1600" dirty="0" smtClean="0">
                <a:latin typeface="Times New Roman" pitchFamily="18" charset="0"/>
                <a:cs typeface="Times New Roman" pitchFamily="18" charset="0"/>
              </a:rPr>
              <a:t>ber vi om å </a:t>
            </a:r>
            <a:r>
              <a:rPr lang="nn-NO" altLang="nb-NO" sz="1600" dirty="0">
                <a:latin typeface="Times New Roman" pitchFamily="18" charset="0"/>
                <a:cs typeface="Times New Roman" pitchFamily="18" charset="0"/>
              </a:rPr>
              <a:t>få å ei tilbakemelding på kva </a:t>
            </a:r>
            <a:r>
              <a:rPr lang="nn-NO" altLang="nb-NO" sz="1600" dirty="0" smtClean="0">
                <a:latin typeface="Times New Roman" pitchFamily="18" charset="0"/>
                <a:cs typeface="Times New Roman" pitchFamily="18" charset="0"/>
              </a:rPr>
              <a:t>dagar de har behov for barnehageplass .</a:t>
            </a:r>
            <a:endParaRPr lang="nn-NO" altLang="nb-NO" sz="1600" dirty="0">
              <a:latin typeface="Times New Roman" pitchFamily="18" charset="0"/>
              <a:cs typeface="Times New Roman" pitchFamily="18" charset="0"/>
            </a:endParaRPr>
          </a:p>
          <a:p>
            <a:pPr eaLnBrk="1" hangingPunct="1">
              <a:spcBef>
                <a:spcPct val="0"/>
              </a:spcBef>
              <a:spcAft>
                <a:spcPct val="0"/>
              </a:spcAft>
              <a:buClrTx/>
              <a:buFontTx/>
              <a:buNone/>
            </a:pPr>
            <a:endParaRPr lang="nn-NO" altLang="nb-NO" sz="1600" dirty="0" smtClean="0">
              <a:latin typeface="Times New Roman" pitchFamily="18" charset="0"/>
              <a:cs typeface="Times New Roman" pitchFamily="18" charset="0"/>
            </a:endParaRPr>
          </a:p>
          <a:p>
            <a:pPr eaLnBrk="1" hangingPunct="1">
              <a:spcBef>
                <a:spcPct val="0"/>
              </a:spcBef>
              <a:spcAft>
                <a:spcPct val="0"/>
              </a:spcAft>
              <a:buClrTx/>
              <a:buFontTx/>
              <a:buNone/>
            </a:pPr>
            <a:r>
              <a:rPr lang="nn-NO" altLang="nb-NO" sz="1600" dirty="0" smtClean="0">
                <a:latin typeface="Times New Roman" pitchFamily="18" charset="0"/>
                <a:cs typeface="Times New Roman" pitchFamily="18" charset="0"/>
              </a:rPr>
              <a:t>Ynskjer </a:t>
            </a:r>
            <a:r>
              <a:rPr lang="nn-NO" altLang="nb-NO" sz="1600" dirty="0">
                <a:latin typeface="Times New Roman" pitchFamily="18" charset="0"/>
                <a:cs typeface="Times New Roman" pitchFamily="18" charset="0"/>
              </a:rPr>
              <a:t>svarslippen tilbake </a:t>
            </a:r>
            <a:r>
              <a:rPr lang="nn-NO" altLang="nb-NO" sz="1600" dirty="0" smtClean="0">
                <a:latin typeface="Times New Roman" pitchFamily="18" charset="0"/>
                <a:cs typeface="Times New Roman" pitchFamily="18" charset="0"/>
              </a:rPr>
              <a:t>innan </a:t>
            </a:r>
            <a:r>
              <a:rPr lang="nn-NO" altLang="nb-NO" b="1" u="sng" dirty="0" smtClean="0">
                <a:latin typeface="Times New Roman" pitchFamily="18" charset="0"/>
                <a:cs typeface="Times New Roman" pitchFamily="18" charset="0"/>
              </a:rPr>
              <a:t>Fredag 20.11-20</a:t>
            </a:r>
            <a:endParaRPr lang="nn-NO" altLang="nb-NO" b="1" u="sng" dirty="0">
              <a:latin typeface="Times New Roman" pitchFamily="18" charset="0"/>
              <a:cs typeface="Times New Roman" pitchFamily="18" charset="0"/>
            </a:endParaRPr>
          </a:p>
          <a:p>
            <a:pPr eaLnBrk="1" hangingPunct="1">
              <a:spcBef>
                <a:spcPct val="0"/>
              </a:spcBef>
              <a:spcAft>
                <a:spcPct val="0"/>
              </a:spcAft>
              <a:buClrTx/>
              <a:buFontTx/>
              <a:buNone/>
            </a:pPr>
            <a:endParaRPr lang="nn-NO" altLang="nb-NO" sz="1600" dirty="0">
              <a:latin typeface="Times New Roman" pitchFamily="18" charset="0"/>
              <a:cs typeface="Times New Roman" pitchFamily="18" charset="0"/>
            </a:endParaRPr>
          </a:p>
          <a:p>
            <a:pPr eaLnBrk="1" hangingPunct="1">
              <a:spcBef>
                <a:spcPct val="0"/>
              </a:spcBef>
              <a:spcAft>
                <a:spcPct val="0"/>
              </a:spcAft>
              <a:buClrTx/>
              <a:buFontTx/>
              <a:buNone/>
            </a:pPr>
            <a:r>
              <a:rPr lang="nn-NO" altLang="nb-NO" sz="1600" dirty="0">
                <a:latin typeface="Times New Roman" pitchFamily="18" charset="0"/>
                <a:cs typeface="Times New Roman" pitchFamily="18" charset="0"/>
              </a:rPr>
              <a:t>På førehand takk</a:t>
            </a:r>
          </a:p>
          <a:p>
            <a:pPr eaLnBrk="1" hangingPunct="1">
              <a:lnSpc>
                <a:spcPct val="150000"/>
              </a:lnSpc>
              <a:spcBef>
                <a:spcPct val="0"/>
              </a:spcBef>
              <a:spcAft>
                <a:spcPct val="0"/>
              </a:spcAft>
              <a:buClrTx/>
              <a:buFontTx/>
              <a:buNone/>
            </a:pPr>
            <a:r>
              <a:rPr lang="nn-NO" altLang="nb-NO" dirty="0" smtClean="0">
                <a:latin typeface="Times New Roman" pitchFamily="18" charset="0"/>
                <a:cs typeface="Times New Roman" pitchFamily="18" charset="0"/>
              </a:rPr>
              <a:t>                       </a:t>
            </a:r>
            <a:endParaRPr lang="nn-NO" altLang="nb-NO" dirty="0">
              <a:latin typeface="Times New Roman" pitchFamily="18" charset="0"/>
              <a:cs typeface="Times New Roman" pitchFamily="18" charset="0"/>
            </a:endParaRPr>
          </a:p>
        </p:txBody>
      </p:sp>
      <p:pic>
        <p:nvPicPr>
          <p:cNvPr id="42022" name="Bilde 11" descr="dashed-cut-line-1c.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7611" y="2257399"/>
            <a:ext cx="1439862"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23" name="TekstSylinder 1"/>
          <p:cNvSpPr txBox="1">
            <a:spLocks noChangeArrowheads="1"/>
          </p:cNvSpPr>
          <p:nvPr/>
        </p:nvSpPr>
        <p:spPr bwMode="auto">
          <a:xfrm>
            <a:off x="385320" y="3333643"/>
            <a:ext cx="60690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dirty="0">
                <a:latin typeface="Arial" charset="0"/>
              </a:rPr>
              <a:t>Namn:  ………………………………………………..........</a:t>
            </a:r>
          </a:p>
        </p:txBody>
      </p:sp>
      <p:pic>
        <p:nvPicPr>
          <p:cNvPr id="42024" name="Bilde 10" descr="christmas50.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395964">
            <a:off x="6427788" y="1652588"/>
            <a:ext cx="1792287" cy="232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a:xfrm>
            <a:off x="7956376" y="6093296"/>
            <a:ext cx="608012" cy="365125"/>
          </a:xfrm>
        </p:spPr>
        <p:txBody>
          <a:bodyPr/>
          <a:lstStyle/>
          <a:p>
            <a:fld id="{E3D78890-5982-476E-9655-82F7D0080D54}" type="slidenum">
              <a:rPr lang="nn-NO" altLang="nb-NO" smtClean="0"/>
              <a:pPr/>
              <a:t>42</a:t>
            </a:fld>
            <a:endParaRPr lang="nn-NO" altLang="nb-NO" dirty="0"/>
          </a:p>
        </p:txBody>
      </p:sp>
    </p:spTree>
    <p:extLst>
      <p:ext uri="{BB962C8B-B14F-4D97-AF65-F5344CB8AC3E}">
        <p14:creationId xmlns:p14="http://schemas.microsoft.com/office/powerpoint/2010/main" val="4283612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9154" name="Bilde 8" descr="vinterferi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080157">
            <a:off x="6463470" y="1516101"/>
            <a:ext cx="1757363"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Tittel 1"/>
          <p:cNvSpPr>
            <a:spLocks noGrp="1"/>
          </p:cNvSpPr>
          <p:nvPr>
            <p:ph type="title"/>
          </p:nvPr>
        </p:nvSpPr>
        <p:spPr>
          <a:xfrm>
            <a:off x="1009650" y="404813"/>
            <a:ext cx="7124700" cy="720725"/>
          </a:xfrm>
        </p:spPr>
        <p:txBody>
          <a:bodyPr/>
          <a:lstStyle/>
          <a:p>
            <a:pPr eaLnBrk="1" hangingPunct="1"/>
            <a:r>
              <a:rPr lang="nn-NO" altLang="nb-NO" dirty="0">
                <a:cs typeface="Trebuchet MS" pitchFamily="34" charset="0"/>
              </a:rPr>
              <a:t>Vinterferien </a:t>
            </a:r>
            <a:r>
              <a:rPr lang="nn-NO" altLang="nb-NO" dirty="0" smtClean="0">
                <a:cs typeface="Trebuchet MS" pitchFamily="34" charset="0"/>
              </a:rPr>
              <a:t>2021</a:t>
            </a:r>
            <a:endParaRPr lang="nn-NO" altLang="nb-NO" dirty="0">
              <a:cs typeface="Trebuchet MS" pitchFamily="34" charset="0"/>
            </a:endParaRPr>
          </a:p>
        </p:txBody>
      </p:sp>
      <p:graphicFrame>
        <p:nvGraphicFramePr>
          <p:cNvPr id="2" name="Plassholder for innhold 1"/>
          <p:cNvGraphicFramePr>
            <a:graphicFrameLocks noGrp="1"/>
          </p:cNvGraphicFramePr>
          <p:nvPr>
            <p:ph idx="1"/>
            <p:extLst>
              <p:ext uri="{D42A27DB-BD31-4B8C-83A1-F6EECF244321}">
                <p14:modId xmlns:p14="http://schemas.microsoft.com/office/powerpoint/2010/main" val="401077414"/>
              </p:ext>
            </p:extLst>
          </p:nvPr>
        </p:nvGraphicFramePr>
        <p:xfrm>
          <a:off x="368300" y="4434474"/>
          <a:ext cx="8299833" cy="2239376"/>
        </p:xfrm>
        <a:graphic>
          <a:graphicData uri="http://schemas.openxmlformats.org/drawingml/2006/table">
            <a:tbl>
              <a:tblPr firstRow="1" bandRow="1">
                <a:tableStyleId>{5C22544A-7EE6-4342-B048-85BDC9FD1C3A}</a:tableStyleId>
              </a:tblPr>
              <a:tblGrid>
                <a:gridCol w="1525844">
                  <a:extLst>
                    <a:ext uri="{9D8B030D-6E8A-4147-A177-3AD203B41FA5}">
                      <a16:colId xmlns:a16="http://schemas.microsoft.com/office/drawing/2014/main" xmlns="" val="20000"/>
                    </a:ext>
                  </a:extLst>
                </a:gridCol>
                <a:gridCol w="1657925">
                  <a:extLst>
                    <a:ext uri="{9D8B030D-6E8A-4147-A177-3AD203B41FA5}">
                      <a16:colId xmlns:a16="http://schemas.microsoft.com/office/drawing/2014/main" xmlns="" val="20001"/>
                    </a:ext>
                  </a:extLst>
                </a:gridCol>
                <a:gridCol w="1525844">
                  <a:extLst>
                    <a:ext uri="{9D8B030D-6E8A-4147-A177-3AD203B41FA5}">
                      <a16:colId xmlns:a16="http://schemas.microsoft.com/office/drawing/2014/main" xmlns="" val="20002"/>
                    </a:ext>
                  </a:extLst>
                </a:gridCol>
                <a:gridCol w="1705355">
                  <a:extLst>
                    <a:ext uri="{9D8B030D-6E8A-4147-A177-3AD203B41FA5}">
                      <a16:colId xmlns:a16="http://schemas.microsoft.com/office/drawing/2014/main" xmlns="" val="20003"/>
                    </a:ext>
                  </a:extLst>
                </a:gridCol>
                <a:gridCol w="1884865">
                  <a:extLst>
                    <a:ext uri="{9D8B030D-6E8A-4147-A177-3AD203B41FA5}">
                      <a16:colId xmlns:a16="http://schemas.microsoft.com/office/drawing/2014/main" xmlns="" val="20004"/>
                    </a:ext>
                  </a:extLst>
                </a:gridCol>
              </a:tblGrid>
              <a:tr h="608018">
                <a:tc>
                  <a:txBody>
                    <a:bodyPr/>
                    <a:lstStyle/>
                    <a:p>
                      <a:r>
                        <a:rPr lang="nn-NO" sz="1400" b="0" dirty="0" smtClean="0">
                          <a:solidFill>
                            <a:schemeClr val="tx1"/>
                          </a:solidFill>
                          <a:latin typeface="Arial" panose="020B0604020202020204" pitchFamily="34" charset="0"/>
                          <a:cs typeface="Arial" panose="020B0604020202020204" pitchFamily="34" charset="0"/>
                        </a:rPr>
                        <a:t>Måndag</a:t>
                      </a:r>
                    </a:p>
                    <a:p>
                      <a:r>
                        <a:rPr lang="nn-NO" sz="1400" b="0" dirty="0" smtClean="0">
                          <a:solidFill>
                            <a:schemeClr val="tx1"/>
                          </a:solidFill>
                          <a:latin typeface="Arial" panose="020B0604020202020204" pitchFamily="34" charset="0"/>
                          <a:cs typeface="Arial" panose="020B0604020202020204" pitchFamily="34" charset="0"/>
                        </a:rPr>
                        <a:t>22.2</a:t>
                      </a:r>
                      <a:endParaRPr lang="nn-NO" sz="1400" b="0" dirty="0">
                        <a:solidFill>
                          <a:schemeClr val="tx1"/>
                        </a:solidFill>
                        <a:latin typeface="Arial" panose="020B0604020202020204" pitchFamily="34" charset="0"/>
                        <a:cs typeface="Arial" panose="020B0604020202020204" pitchFamily="34" charset="0"/>
                      </a:endParaRPr>
                    </a:p>
                  </a:txBody>
                  <a:tcPr marL="91449" marR="91449" marT="45697" marB="45697">
                    <a:solidFill>
                      <a:srgbClr val="00B0F0"/>
                    </a:solidFill>
                  </a:tcPr>
                </a:tc>
                <a:tc>
                  <a:txBody>
                    <a:bodyPr/>
                    <a:lstStyle/>
                    <a:p>
                      <a:r>
                        <a:rPr lang="nn-NO" sz="1400" b="0" dirty="0" smtClean="0">
                          <a:solidFill>
                            <a:schemeClr val="tx1"/>
                          </a:solidFill>
                          <a:latin typeface="Arial" panose="020B0604020202020204" pitchFamily="34" charset="0"/>
                          <a:cs typeface="Arial" panose="020B0604020202020204" pitchFamily="34" charset="0"/>
                        </a:rPr>
                        <a:t>Tysdag</a:t>
                      </a:r>
                    </a:p>
                    <a:p>
                      <a:r>
                        <a:rPr lang="nn-NO" sz="1400" b="0" dirty="0" smtClean="0">
                          <a:solidFill>
                            <a:schemeClr val="tx1"/>
                          </a:solidFill>
                          <a:latin typeface="Arial" panose="020B0604020202020204" pitchFamily="34" charset="0"/>
                          <a:cs typeface="Arial" panose="020B0604020202020204" pitchFamily="34" charset="0"/>
                        </a:rPr>
                        <a:t>23.2</a:t>
                      </a:r>
                      <a:endParaRPr lang="nn-NO" sz="1400" b="0" dirty="0">
                        <a:solidFill>
                          <a:schemeClr val="tx1"/>
                        </a:solidFill>
                        <a:latin typeface="Arial" panose="020B0604020202020204" pitchFamily="34" charset="0"/>
                        <a:cs typeface="Arial" panose="020B0604020202020204" pitchFamily="34" charset="0"/>
                      </a:endParaRPr>
                    </a:p>
                  </a:txBody>
                  <a:tcPr marL="91449" marR="91449" marT="45697" marB="45697">
                    <a:solidFill>
                      <a:srgbClr val="00B0F0"/>
                    </a:solidFill>
                  </a:tcPr>
                </a:tc>
                <a:tc>
                  <a:txBody>
                    <a:bodyPr/>
                    <a:lstStyle/>
                    <a:p>
                      <a:r>
                        <a:rPr lang="nn-NO" sz="1400" b="0" dirty="0">
                          <a:solidFill>
                            <a:schemeClr val="tx1"/>
                          </a:solidFill>
                          <a:latin typeface="Arial" panose="020B0604020202020204" pitchFamily="34" charset="0"/>
                          <a:cs typeface="Arial" panose="020B0604020202020204" pitchFamily="34" charset="0"/>
                        </a:rPr>
                        <a:t>Onsdag</a:t>
                      </a:r>
                    </a:p>
                    <a:p>
                      <a:r>
                        <a:rPr lang="nn-NO" sz="1400" b="0" dirty="0" smtClean="0">
                          <a:solidFill>
                            <a:schemeClr val="tx1"/>
                          </a:solidFill>
                          <a:latin typeface="Arial" panose="020B0604020202020204" pitchFamily="34" charset="0"/>
                          <a:cs typeface="Arial" panose="020B0604020202020204" pitchFamily="34" charset="0"/>
                        </a:rPr>
                        <a:t>24.2</a:t>
                      </a:r>
                      <a:endParaRPr lang="nn-NO" sz="1400" b="0" dirty="0">
                        <a:solidFill>
                          <a:schemeClr val="tx1"/>
                        </a:solidFill>
                        <a:latin typeface="Arial" panose="020B0604020202020204" pitchFamily="34" charset="0"/>
                        <a:cs typeface="Arial" panose="020B0604020202020204" pitchFamily="34" charset="0"/>
                      </a:endParaRPr>
                    </a:p>
                  </a:txBody>
                  <a:tcPr marL="91449" marR="91449" marT="45697" marB="45697">
                    <a:solidFill>
                      <a:srgbClr val="00B0F0"/>
                    </a:solidFill>
                  </a:tcPr>
                </a:tc>
                <a:tc>
                  <a:txBody>
                    <a:bodyPr/>
                    <a:lstStyle/>
                    <a:p>
                      <a:r>
                        <a:rPr lang="nn-NO" sz="1400" b="0" dirty="0">
                          <a:solidFill>
                            <a:schemeClr val="tx1"/>
                          </a:solidFill>
                          <a:latin typeface="Arial" panose="020B0604020202020204" pitchFamily="34" charset="0"/>
                          <a:cs typeface="Arial" panose="020B0604020202020204" pitchFamily="34" charset="0"/>
                        </a:rPr>
                        <a:t>Torsdag</a:t>
                      </a:r>
                    </a:p>
                    <a:p>
                      <a:r>
                        <a:rPr lang="nn-NO" sz="1400" b="0" dirty="0" smtClean="0">
                          <a:solidFill>
                            <a:schemeClr val="tx1"/>
                          </a:solidFill>
                          <a:latin typeface="Arial" panose="020B0604020202020204" pitchFamily="34" charset="0"/>
                          <a:cs typeface="Arial" panose="020B0604020202020204" pitchFamily="34" charset="0"/>
                        </a:rPr>
                        <a:t>25.2</a:t>
                      </a:r>
                      <a:endParaRPr lang="nn-NO" sz="1400" b="0" dirty="0">
                        <a:solidFill>
                          <a:schemeClr val="tx1"/>
                        </a:solidFill>
                        <a:latin typeface="Arial" panose="020B0604020202020204" pitchFamily="34" charset="0"/>
                        <a:cs typeface="Arial" panose="020B0604020202020204" pitchFamily="34" charset="0"/>
                      </a:endParaRPr>
                    </a:p>
                  </a:txBody>
                  <a:tcPr marL="91449" marR="91449" marT="45697" marB="45697">
                    <a:solidFill>
                      <a:srgbClr val="00B0F0"/>
                    </a:solidFill>
                  </a:tcPr>
                </a:tc>
                <a:tc>
                  <a:txBody>
                    <a:bodyPr/>
                    <a:lstStyle/>
                    <a:p>
                      <a:r>
                        <a:rPr lang="nn-NO" sz="1400" b="0" dirty="0">
                          <a:solidFill>
                            <a:schemeClr val="tx1"/>
                          </a:solidFill>
                          <a:latin typeface="Arial" panose="020B0604020202020204" pitchFamily="34" charset="0"/>
                          <a:cs typeface="Arial" panose="020B0604020202020204" pitchFamily="34" charset="0"/>
                        </a:rPr>
                        <a:t>Fredag</a:t>
                      </a:r>
                    </a:p>
                    <a:p>
                      <a:r>
                        <a:rPr lang="nn-NO" sz="1400" b="0" dirty="0" smtClean="0">
                          <a:solidFill>
                            <a:schemeClr val="tx1"/>
                          </a:solidFill>
                          <a:latin typeface="Arial" panose="020B0604020202020204" pitchFamily="34" charset="0"/>
                          <a:cs typeface="Arial" panose="020B0604020202020204" pitchFamily="34" charset="0"/>
                        </a:rPr>
                        <a:t>26.2</a:t>
                      </a:r>
                      <a:endParaRPr lang="nn-NO" sz="1400" b="0" dirty="0">
                        <a:solidFill>
                          <a:schemeClr val="tx1"/>
                        </a:solidFill>
                        <a:latin typeface="Arial" panose="020B0604020202020204" pitchFamily="34" charset="0"/>
                        <a:cs typeface="Arial" panose="020B0604020202020204" pitchFamily="34" charset="0"/>
                      </a:endParaRPr>
                    </a:p>
                  </a:txBody>
                  <a:tcPr marL="91449" marR="91449" marT="45697" marB="45697">
                    <a:solidFill>
                      <a:srgbClr val="00B0F0"/>
                    </a:solidFill>
                  </a:tcPr>
                </a:tc>
                <a:extLst>
                  <a:ext uri="{0D108BD9-81ED-4DB2-BD59-A6C34878D82A}">
                    <a16:rowId xmlns:a16="http://schemas.microsoft.com/office/drawing/2014/main" xmlns="" val="10000"/>
                  </a:ext>
                </a:extLst>
              </a:tr>
              <a:tr h="1631358">
                <a:tc>
                  <a:txBody>
                    <a:bodyPr/>
                    <a:lstStyle/>
                    <a:p>
                      <a:endParaRPr lang="nn-NO" sz="1600" dirty="0"/>
                    </a:p>
                    <a:p>
                      <a:r>
                        <a:rPr lang="nn-NO" sz="1600" dirty="0"/>
                        <a:t>Frå </a:t>
                      </a:r>
                      <a:r>
                        <a:rPr lang="nn-NO" sz="1600" dirty="0" err="1"/>
                        <a:t>kl</a:t>
                      </a:r>
                      <a:r>
                        <a:rPr lang="nn-NO" sz="1600" dirty="0" smtClean="0"/>
                        <a:t>……….</a:t>
                      </a:r>
                    </a:p>
                    <a:p>
                      <a:endParaRPr lang="nn-NO" sz="1600" dirty="0"/>
                    </a:p>
                    <a:p>
                      <a:r>
                        <a:rPr lang="nn-NO" sz="1600" dirty="0"/>
                        <a:t>Til </a:t>
                      </a:r>
                      <a:r>
                        <a:rPr lang="nn-NO" sz="1600" dirty="0" err="1"/>
                        <a:t>kl</a:t>
                      </a:r>
                      <a:r>
                        <a:rPr lang="nn-NO" sz="1600" dirty="0"/>
                        <a:t>………</a:t>
                      </a:r>
                    </a:p>
                  </a:txBody>
                  <a:tcPr marL="91449" marR="91449" marT="45697" marB="45697">
                    <a:solidFill>
                      <a:srgbClr val="00B0F0"/>
                    </a:solidFill>
                  </a:tcPr>
                </a:tc>
                <a:tc>
                  <a:txBody>
                    <a:bodyPr/>
                    <a:lstStyle/>
                    <a:p>
                      <a:endParaRPr lang="nn-NO" sz="1600" dirty="0"/>
                    </a:p>
                    <a:p>
                      <a:r>
                        <a:rPr lang="nn-NO" sz="1600" dirty="0"/>
                        <a:t>Frå </a:t>
                      </a:r>
                      <a:r>
                        <a:rPr lang="nn-NO" sz="1600" dirty="0" err="1"/>
                        <a:t>kl</a:t>
                      </a:r>
                      <a:r>
                        <a:rPr lang="nn-NO" sz="1600" dirty="0" smtClean="0"/>
                        <a:t>…………</a:t>
                      </a:r>
                    </a:p>
                    <a:p>
                      <a:endParaRPr lang="nn-NO" sz="1600" dirty="0"/>
                    </a:p>
                    <a:p>
                      <a:r>
                        <a:rPr lang="nn-NO" sz="1600" dirty="0"/>
                        <a:t>Til </a:t>
                      </a:r>
                      <a:r>
                        <a:rPr lang="nn-NO" sz="1600" dirty="0" err="1"/>
                        <a:t>kl</a:t>
                      </a:r>
                      <a:r>
                        <a:rPr lang="nn-NO" sz="1600" dirty="0"/>
                        <a:t>…………..</a:t>
                      </a:r>
                    </a:p>
                  </a:txBody>
                  <a:tcPr marL="91449" marR="91449" marT="45697" marB="45697">
                    <a:solidFill>
                      <a:srgbClr val="00B0F0"/>
                    </a:solidFill>
                  </a:tcPr>
                </a:tc>
                <a:tc>
                  <a:txBody>
                    <a:bodyPr/>
                    <a:lstStyle/>
                    <a:p>
                      <a:endParaRPr lang="nn-NO" sz="1600" dirty="0"/>
                    </a:p>
                    <a:p>
                      <a:r>
                        <a:rPr lang="nn-NO" sz="1600" dirty="0"/>
                        <a:t>Frå </a:t>
                      </a:r>
                      <a:r>
                        <a:rPr lang="nn-NO" sz="1600" dirty="0" err="1"/>
                        <a:t>kl</a:t>
                      </a:r>
                      <a:r>
                        <a:rPr lang="nn-NO" sz="1600" dirty="0" smtClean="0"/>
                        <a:t>……….</a:t>
                      </a:r>
                    </a:p>
                    <a:p>
                      <a:endParaRPr lang="nn-NO" sz="1600" dirty="0" smtClean="0"/>
                    </a:p>
                    <a:p>
                      <a:r>
                        <a:rPr lang="nn-NO" sz="1600" dirty="0" smtClean="0"/>
                        <a:t>Til </a:t>
                      </a:r>
                      <a:r>
                        <a:rPr lang="nn-NO" sz="1600" dirty="0" err="1"/>
                        <a:t>kl</a:t>
                      </a:r>
                      <a:r>
                        <a:rPr lang="nn-NO" sz="1600" dirty="0"/>
                        <a:t>………..</a:t>
                      </a:r>
                    </a:p>
                  </a:txBody>
                  <a:tcPr marL="91449" marR="91449" marT="45697" marB="45697">
                    <a:solidFill>
                      <a:srgbClr val="00B0F0"/>
                    </a:solidFill>
                  </a:tcPr>
                </a:tc>
                <a:tc>
                  <a:txBody>
                    <a:bodyPr/>
                    <a:lstStyle/>
                    <a:p>
                      <a:endParaRPr lang="nn-NO" sz="1600" dirty="0"/>
                    </a:p>
                    <a:p>
                      <a:r>
                        <a:rPr lang="nn-NO" sz="1600" dirty="0"/>
                        <a:t>Frå </a:t>
                      </a:r>
                      <a:r>
                        <a:rPr lang="nn-NO" sz="1600" dirty="0" err="1"/>
                        <a:t>kl</a:t>
                      </a:r>
                      <a:r>
                        <a:rPr lang="nn-NO" sz="1600" dirty="0" smtClean="0"/>
                        <a:t>…………</a:t>
                      </a:r>
                    </a:p>
                    <a:p>
                      <a:endParaRPr lang="nn-NO" sz="1600" dirty="0"/>
                    </a:p>
                    <a:p>
                      <a:r>
                        <a:rPr lang="nn-NO" sz="1600" dirty="0"/>
                        <a:t>Til </a:t>
                      </a:r>
                      <a:r>
                        <a:rPr lang="nn-NO" sz="1600" dirty="0" err="1"/>
                        <a:t>kl</a:t>
                      </a:r>
                      <a:r>
                        <a:rPr lang="nn-NO" sz="1600" dirty="0"/>
                        <a:t>…………..</a:t>
                      </a:r>
                    </a:p>
                  </a:txBody>
                  <a:tcPr marL="91449" marR="91449" marT="45697" marB="45697">
                    <a:solidFill>
                      <a:srgbClr val="00B0F0"/>
                    </a:solidFill>
                  </a:tcPr>
                </a:tc>
                <a:tc>
                  <a:txBody>
                    <a:bodyPr/>
                    <a:lstStyle/>
                    <a:p>
                      <a:endParaRPr lang="nn-NO" sz="1600" dirty="0"/>
                    </a:p>
                    <a:p>
                      <a:r>
                        <a:rPr lang="nn-NO" sz="1600" dirty="0"/>
                        <a:t>Frå </a:t>
                      </a:r>
                      <a:r>
                        <a:rPr lang="nn-NO" sz="1600" dirty="0" err="1"/>
                        <a:t>kl</a:t>
                      </a:r>
                      <a:r>
                        <a:rPr lang="nn-NO" sz="1600" dirty="0" smtClean="0"/>
                        <a:t>……………</a:t>
                      </a:r>
                    </a:p>
                    <a:p>
                      <a:endParaRPr lang="nn-NO" sz="1600" dirty="0"/>
                    </a:p>
                    <a:p>
                      <a:r>
                        <a:rPr lang="nn-NO" sz="1600" dirty="0"/>
                        <a:t>Til kl……………..</a:t>
                      </a:r>
                    </a:p>
                  </a:txBody>
                  <a:tcPr marL="91449" marR="91449" marT="45697" marB="45697">
                    <a:solidFill>
                      <a:srgbClr val="00B0F0"/>
                    </a:solidFill>
                  </a:tcPr>
                </a:tc>
                <a:extLst>
                  <a:ext uri="{0D108BD9-81ED-4DB2-BD59-A6C34878D82A}">
                    <a16:rowId xmlns:a16="http://schemas.microsoft.com/office/drawing/2014/main" xmlns="" val="10001"/>
                  </a:ext>
                </a:extLst>
              </a:tr>
            </a:tbl>
          </a:graphicData>
        </a:graphic>
      </p:graphicFrame>
      <p:sp>
        <p:nvSpPr>
          <p:cNvPr id="49177" name="Rektangel 5"/>
          <p:cNvSpPr>
            <a:spLocks noChangeArrowheads="1"/>
          </p:cNvSpPr>
          <p:nvPr/>
        </p:nvSpPr>
        <p:spPr bwMode="auto">
          <a:xfrm>
            <a:off x="467544" y="1195448"/>
            <a:ext cx="792003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b="1" dirty="0">
                <a:latin typeface="Times New Roman" pitchFamily="18" charset="0"/>
                <a:cs typeface="Times New Roman" pitchFamily="18" charset="0"/>
              </a:rPr>
              <a:t>I veke 8. </a:t>
            </a:r>
            <a:r>
              <a:rPr lang="nn-NO" altLang="nb-NO" b="1" dirty="0" smtClean="0">
                <a:latin typeface="Times New Roman" pitchFamily="18" charset="0"/>
                <a:cs typeface="Times New Roman" pitchFamily="18" charset="0"/>
              </a:rPr>
              <a:t>  22- 26 </a:t>
            </a:r>
            <a:r>
              <a:rPr lang="nn-NO" altLang="nb-NO" b="1" dirty="0">
                <a:latin typeface="Times New Roman" pitchFamily="18" charset="0"/>
                <a:cs typeface="Times New Roman" pitchFamily="18" charset="0"/>
              </a:rPr>
              <a:t>februar </a:t>
            </a:r>
            <a:r>
              <a:rPr lang="nn-NO" altLang="nb-NO" dirty="0">
                <a:latin typeface="Times New Roman" pitchFamily="18" charset="0"/>
                <a:cs typeface="Times New Roman" pitchFamily="18" charset="0"/>
              </a:rPr>
              <a:t>er det </a:t>
            </a:r>
            <a:r>
              <a:rPr lang="nn-NO" altLang="nb-NO" dirty="0" smtClean="0">
                <a:latin typeface="Times New Roman" pitchFamily="18" charset="0"/>
                <a:cs typeface="Times New Roman" pitchFamily="18" charset="0"/>
              </a:rPr>
              <a:t>vinterferie for skuleborna. </a:t>
            </a:r>
          </a:p>
          <a:p>
            <a:pPr eaLnBrk="1" hangingPunct="1">
              <a:spcBef>
                <a:spcPct val="0"/>
              </a:spcBef>
              <a:spcAft>
                <a:spcPct val="0"/>
              </a:spcAft>
              <a:buClrTx/>
              <a:buFontTx/>
              <a:buNone/>
            </a:pPr>
            <a:r>
              <a:rPr lang="nn-NO" altLang="nb-NO" dirty="0" smtClean="0">
                <a:latin typeface="Times New Roman" pitchFamily="18" charset="0"/>
                <a:cs typeface="Times New Roman" pitchFamily="18" charset="0"/>
              </a:rPr>
              <a:t>Dersom det er nokon av borna som skal ha fri er det greitt </a:t>
            </a:r>
          </a:p>
          <a:p>
            <a:pPr eaLnBrk="1" hangingPunct="1">
              <a:spcBef>
                <a:spcPct val="0"/>
              </a:spcBef>
              <a:spcAft>
                <a:spcPct val="0"/>
              </a:spcAft>
              <a:buClrTx/>
              <a:buFontTx/>
              <a:buNone/>
            </a:pPr>
            <a:r>
              <a:rPr lang="nn-NO" altLang="nb-NO" dirty="0" smtClean="0">
                <a:latin typeface="Times New Roman" pitchFamily="18" charset="0"/>
                <a:cs typeface="Times New Roman" pitchFamily="18" charset="0"/>
              </a:rPr>
              <a:t>å få ei tilbakemelding kva dag dei eventuelt då tek fri.</a:t>
            </a:r>
            <a:endParaRPr lang="nn-NO" altLang="nb-NO" dirty="0">
              <a:latin typeface="Times New Roman" pitchFamily="18" charset="0"/>
              <a:cs typeface="Times New Roman" pitchFamily="18" charset="0"/>
            </a:endParaRPr>
          </a:p>
          <a:p>
            <a:pPr eaLnBrk="1" hangingPunct="1">
              <a:spcBef>
                <a:spcPct val="0"/>
              </a:spcBef>
              <a:spcAft>
                <a:spcPct val="0"/>
              </a:spcAft>
              <a:buClrTx/>
              <a:buFontTx/>
              <a:buNone/>
            </a:pPr>
            <a:endParaRPr lang="nn-NO" altLang="nb-NO" dirty="0" smtClean="0">
              <a:latin typeface="Times New Roman" pitchFamily="18" charset="0"/>
              <a:cs typeface="Times New Roman" pitchFamily="18" charset="0"/>
            </a:endParaRPr>
          </a:p>
          <a:p>
            <a:pPr eaLnBrk="1" hangingPunct="1">
              <a:spcBef>
                <a:spcPct val="0"/>
              </a:spcBef>
              <a:spcAft>
                <a:spcPct val="0"/>
              </a:spcAft>
              <a:buClrTx/>
              <a:buFontTx/>
              <a:buNone/>
            </a:pPr>
            <a:r>
              <a:rPr lang="nn-NO" altLang="nb-NO" dirty="0" smtClean="0">
                <a:latin typeface="Times New Roman" pitchFamily="18" charset="0"/>
                <a:cs typeface="Times New Roman" pitchFamily="18" charset="0"/>
              </a:rPr>
              <a:t>Ynskjer </a:t>
            </a:r>
            <a:r>
              <a:rPr lang="nn-NO" altLang="nb-NO" dirty="0">
                <a:latin typeface="Times New Roman" pitchFamily="18" charset="0"/>
                <a:cs typeface="Times New Roman" pitchFamily="18" charset="0"/>
              </a:rPr>
              <a:t>svarslippen tilbake snarast råd og seinast </a:t>
            </a:r>
            <a:endParaRPr lang="nn-NO" altLang="nb-NO" dirty="0" smtClean="0">
              <a:latin typeface="Times New Roman" pitchFamily="18" charset="0"/>
              <a:cs typeface="Times New Roman" pitchFamily="18" charset="0"/>
            </a:endParaRPr>
          </a:p>
          <a:p>
            <a:pPr eaLnBrk="1" hangingPunct="1">
              <a:spcBef>
                <a:spcPct val="0"/>
              </a:spcBef>
              <a:spcAft>
                <a:spcPct val="0"/>
              </a:spcAft>
              <a:buClrTx/>
              <a:buFontTx/>
              <a:buNone/>
            </a:pPr>
            <a:r>
              <a:rPr lang="nn-NO" altLang="nb-NO" b="1" u="sng" dirty="0" smtClean="0">
                <a:solidFill>
                  <a:srgbClr val="000000"/>
                </a:solidFill>
                <a:latin typeface="Arial" charset="0"/>
              </a:rPr>
              <a:t>Fredag 5 .januar</a:t>
            </a:r>
            <a:r>
              <a:rPr lang="nn-NO" altLang="nb-NO" b="1" u="sng" dirty="0">
                <a:solidFill>
                  <a:srgbClr val="000000"/>
                </a:solidFill>
                <a:latin typeface="Arial" charset="0"/>
              </a:rPr>
              <a:t>.</a:t>
            </a:r>
          </a:p>
          <a:p>
            <a:pPr eaLnBrk="1" hangingPunct="1">
              <a:spcBef>
                <a:spcPct val="0"/>
              </a:spcBef>
              <a:spcAft>
                <a:spcPct val="0"/>
              </a:spcAft>
              <a:buClrTx/>
              <a:buFontTx/>
              <a:buNone/>
            </a:pPr>
            <a:endParaRPr lang="nn-NO" altLang="nb-NO" dirty="0">
              <a:latin typeface="Times New Roman" pitchFamily="18" charset="0"/>
              <a:cs typeface="Times New Roman" pitchFamily="18" charset="0"/>
            </a:endParaRPr>
          </a:p>
          <a:p>
            <a:pPr eaLnBrk="1" hangingPunct="1">
              <a:spcBef>
                <a:spcPct val="0"/>
              </a:spcBef>
              <a:spcAft>
                <a:spcPct val="0"/>
              </a:spcAft>
              <a:buClrTx/>
              <a:buFontTx/>
              <a:buNone/>
            </a:pPr>
            <a:r>
              <a:rPr lang="nn-NO" altLang="nb-NO" dirty="0">
                <a:latin typeface="Times New Roman" pitchFamily="18" charset="0"/>
                <a:cs typeface="Times New Roman" pitchFamily="18" charset="0"/>
              </a:rPr>
              <a:t>På førehand </a:t>
            </a:r>
            <a:r>
              <a:rPr lang="nn-NO" altLang="nb-NO" dirty="0" smtClean="0">
                <a:latin typeface="Times New Roman" pitchFamily="18" charset="0"/>
                <a:cs typeface="Times New Roman" pitchFamily="18" charset="0"/>
              </a:rPr>
              <a:t>takk</a:t>
            </a:r>
            <a:endParaRPr lang="nn-NO" altLang="nb-NO" dirty="0">
              <a:latin typeface="Times New Roman" pitchFamily="18" charset="0"/>
              <a:cs typeface="Times New Roman" pitchFamily="18" charset="0"/>
            </a:endParaRPr>
          </a:p>
        </p:txBody>
      </p:sp>
      <p:pic>
        <p:nvPicPr>
          <p:cNvPr id="49178" name="Bilde 6" descr="dashed-cut-line-1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201436"/>
            <a:ext cx="959039" cy="1140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79" name="TekstSylinder 2"/>
          <p:cNvSpPr txBox="1">
            <a:spLocks noChangeArrowheads="1"/>
          </p:cNvSpPr>
          <p:nvPr/>
        </p:nvSpPr>
        <p:spPr bwMode="auto">
          <a:xfrm>
            <a:off x="368300" y="3999125"/>
            <a:ext cx="7804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dirty="0">
                <a:latin typeface="Arial" charset="0"/>
              </a:rPr>
              <a:t>Namn</a:t>
            </a:r>
            <a:r>
              <a:rPr lang="nn-NO" altLang="nb-NO" dirty="0" smtClean="0">
                <a:latin typeface="Arial" charset="0"/>
              </a:rPr>
              <a:t>:………………………………………………</a:t>
            </a:r>
            <a:endParaRPr lang="nn-NO" altLang="nb-NO" dirty="0">
              <a:latin typeface="Arial" charset="0"/>
            </a:endParaRPr>
          </a:p>
        </p:txBody>
      </p:sp>
      <p:sp>
        <p:nvSpPr>
          <p:cNvPr id="49180" name="AutoShape 28" descr="Bilderesultat for vinterferie gif"/>
          <p:cNvSpPr>
            <a:spLocks noChangeAspect="1" noChangeArrowheads="1"/>
          </p:cNvSpPr>
          <p:nvPr/>
        </p:nvSpPr>
        <p:spPr bwMode="auto">
          <a:xfrm>
            <a:off x="63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endParaRPr lang="nn-NO" altLang="nb-NO">
              <a:latin typeface="Arial" charset="0"/>
            </a:endParaRPr>
          </a:p>
        </p:txBody>
      </p:sp>
      <p:sp>
        <p:nvSpPr>
          <p:cNvPr id="49176" name="Plassholder for lysbildenummer 2"/>
          <p:cNvSpPr>
            <a:spLocks noGrp="1"/>
          </p:cNvSpPr>
          <p:nvPr>
            <p:ph type="sldNum" sz="quarter" idx="12"/>
          </p:nvPr>
        </p:nvSpPr>
        <p:spPr bwMode="auto">
          <a:xfrm>
            <a:off x="8172450" y="6308725"/>
            <a:ext cx="6080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EAA92132-EC22-4033-8880-6E1B7C9B2DA0}" type="slidenum">
              <a:rPr lang="nn-NO" altLang="nb-NO">
                <a:solidFill>
                  <a:schemeClr val="tx2"/>
                </a:solidFill>
                <a:latin typeface="Arial" charset="0"/>
              </a:rPr>
              <a:pPr>
                <a:spcBef>
                  <a:spcPct val="0"/>
                </a:spcBef>
                <a:spcAft>
                  <a:spcPct val="0"/>
                </a:spcAft>
                <a:buClrTx/>
                <a:buFontTx/>
                <a:buNone/>
              </a:pPr>
              <a:t>43</a:t>
            </a:fld>
            <a:endParaRPr lang="nn-NO" altLang="nb-NO" dirty="0">
              <a:solidFill>
                <a:schemeClr val="tx2"/>
              </a:solidFill>
              <a:latin typeface="Arial"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a:xfrm>
            <a:off x="8100392" y="6237312"/>
            <a:ext cx="608012" cy="365125"/>
          </a:xfrm>
        </p:spPr>
        <p:txBody>
          <a:bodyPr/>
          <a:lstStyle/>
          <a:p>
            <a:fld id="{E3D78890-5982-476E-9655-82F7D0080D54}" type="slidenum">
              <a:rPr lang="nn-NO" altLang="nb-NO" smtClean="0"/>
              <a:pPr/>
              <a:t>44</a:t>
            </a:fld>
            <a:endParaRPr lang="nn-NO" altLang="nb-NO" dirty="0"/>
          </a:p>
        </p:txBody>
      </p:sp>
    </p:spTree>
    <p:extLst>
      <p:ext uri="{BB962C8B-B14F-4D97-AF65-F5344CB8AC3E}">
        <p14:creationId xmlns:p14="http://schemas.microsoft.com/office/powerpoint/2010/main" val="16520329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TekstSylinder 2"/>
          <p:cNvSpPr txBox="1">
            <a:spLocks noChangeArrowheads="1"/>
          </p:cNvSpPr>
          <p:nvPr/>
        </p:nvSpPr>
        <p:spPr bwMode="auto">
          <a:xfrm>
            <a:off x="1476375" y="278130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endParaRPr lang="nn-NO" altLang="nb-NO">
              <a:latin typeface="Arial" charset="0"/>
            </a:endParaRPr>
          </a:p>
        </p:txBody>
      </p:sp>
      <p:graphicFrame>
        <p:nvGraphicFramePr>
          <p:cNvPr id="5" name="Tabell 4"/>
          <p:cNvGraphicFramePr>
            <a:graphicFrameLocks noGrp="1"/>
          </p:cNvGraphicFramePr>
          <p:nvPr>
            <p:extLst>
              <p:ext uri="{D42A27DB-BD31-4B8C-83A1-F6EECF244321}">
                <p14:modId xmlns:p14="http://schemas.microsoft.com/office/powerpoint/2010/main" val="609566881"/>
              </p:ext>
            </p:extLst>
          </p:nvPr>
        </p:nvGraphicFramePr>
        <p:xfrm>
          <a:off x="541339" y="4468814"/>
          <a:ext cx="6550940" cy="1948468"/>
        </p:xfrm>
        <a:graphic>
          <a:graphicData uri="http://schemas.openxmlformats.org/drawingml/2006/table">
            <a:tbl>
              <a:tblPr firstRow="1" bandRow="1">
                <a:tableStyleId>{5C22544A-7EE6-4342-B048-85BDC9FD1C3A}</a:tableStyleId>
              </a:tblPr>
              <a:tblGrid>
                <a:gridCol w="2250218">
                  <a:extLst>
                    <a:ext uri="{9D8B030D-6E8A-4147-A177-3AD203B41FA5}">
                      <a16:colId xmlns:a16="http://schemas.microsoft.com/office/drawing/2014/main" xmlns="" val="20000"/>
                    </a:ext>
                  </a:extLst>
                </a:gridCol>
                <a:gridCol w="2150361">
                  <a:extLst>
                    <a:ext uri="{9D8B030D-6E8A-4147-A177-3AD203B41FA5}">
                      <a16:colId xmlns:a16="http://schemas.microsoft.com/office/drawing/2014/main" xmlns="" val="20004"/>
                    </a:ext>
                  </a:extLst>
                </a:gridCol>
                <a:gridCol w="2150361">
                  <a:extLst>
                    <a:ext uri="{9D8B030D-6E8A-4147-A177-3AD203B41FA5}">
                      <a16:colId xmlns:a16="http://schemas.microsoft.com/office/drawing/2014/main" xmlns="" val="20005"/>
                    </a:ext>
                  </a:extLst>
                </a:gridCol>
              </a:tblGrid>
              <a:tr h="543050">
                <a:tc>
                  <a:txBody>
                    <a:bodyPr/>
                    <a:lstStyle/>
                    <a:p>
                      <a:r>
                        <a:rPr lang="nn-NO" sz="1600" dirty="0">
                          <a:solidFill>
                            <a:schemeClr val="tx1"/>
                          </a:solidFill>
                          <a:latin typeface="Arial" panose="020B0604020202020204" pitchFamily="34" charset="0"/>
                          <a:cs typeface="Arial" panose="020B0604020202020204" pitchFamily="34" charset="0"/>
                        </a:rPr>
                        <a:t>Måndag </a:t>
                      </a:r>
                      <a:r>
                        <a:rPr lang="nn-NO" sz="1600" dirty="0" smtClean="0">
                          <a:solidFill>
                            <a:schemeClr val="tx1"/>
                          </a:solidFill>
                          <a:latin typeface="Arial" panose="020B0604020202020204" pitchFamily="34" charset="0"/>
                          <a:cs typeface="Arial" panose="020B0604020202020204" pitchFamily="34" charset="0"/>
                        </a:rPr>
                        <a:t>29.3</a:t>
                      </a:r>
                      <a:endParaRPr lang="nn-NO" sz="1600" dirty="0">
                        <a:solidFill>
                          <a:schemeClr val="tx1"/>
                        </a:solidFill>
                        <a:latin typeface="Arial" panose="020B0604020202020204" pitchFamily="34" charset="0"/>
                        <a:cs typeface="Arial" panose="020B0604020202020204" pitchFamily="34" charset="0"/>
                      </a:endParaRPr>
                    </a:p>
                  </a:txBody>
                  <a:tcPr marL="91434" marR="91434" marT="45662" marB="45662">
                    <a:solidFill>
                      <a:srgbClr val="00B0F0"/>
                    </a:solidFill>
                  </a:tcPr>
                </a:tc>
                <a:tc>
                  <a:txBody>
                    <a:bodyPr/>
                    <a:lstStyle/>
                    <a:p>
                      <a:r>
                        <a:rPr lang="nn-NO" sz="1600" dirty="0">
                          <a:solidFill>
                            <a:schemeClr val="tx1"/>
                          </a:solidFill>
                          <a:latin typeface="Arial" panose="020B0604020202020204" pitchFamily="34" charset="0"/>
                          <a:cs typeface="Arial" panose="020B0604020202020204" pitchFamily="34" charset="0"/>
                        </a:rPr>
                        <a:t>Tysdag </a:t>
                      </a:r>
                      <a:r>
                        <a:rPr lang="nn-NO" sz="1600" dirty="0" smtClean="0">
                          <a:solidFill>
                            <a:schemeClr val="tx1"/>
                          </a:solidFill>
                          <a:latin typeface="Arial" panose="020B0604020202020204" pitchFamily="34" charset="0"/>
                          <a:cs typeface="Arial" panose="020B0604020202020204" pitchFamily="34" charset="0"/>
                        </a:rPr>
                        <a:t>30.3</a:t>
                      </a:r>
                      <a:endParaRPr lang="nn-NO" sz="1600" dirty="0">
                        <a:solidFill>
                          <a:schemeClr val="tx1"/>
                        </a:solidFill>
                        <a:latin typeface="Arial" panose="020B0604020202020204" pitchFamily="34" charset="0"/>
                        <a:cs typeface="Arial" panose="020B0604020202020204" pitchFamily="34" charset="0"/>
                      </a:endParaRPr>
                    </a:p>
                  </a:txBody>
                  <a:tcPr marL="91434" marR="91434" marT="45662" marB="45662">
                    <a:solidFill>
                      <a:srgbClr val="00B0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n-NO" sz="1600" dirty="0">
                          <a:solidFill>
                            <a:schemeClr val="tx1"/>
                          </a:solidFill>
                          <a:latin typeface="Arial" panose="020B0604020202020204" pitchFamily="34" charset="0"/>
                          <a:cs typeface="Arial" panose="020B0604020202020204" pitchFamily="34" charset="0"/>
                        </a:rPr>
                        <a:t>Onsdag </a:t>
                      </a:r>
                      <a:r>
                        <a:rPr lang="nn-NO" sz="1600" dirty="0" smtClean="0">
                          <a:solidFill>
                            <a:schemeClr val="tx1"/>
                          </a:solidFill>
                          <a:latin typeface="Arial" panose="020B0604020202020204" pitchFamily="34" charset="0"/>
                          <a:cs typeface="Arial" panose="020B0604020202020204" pitchFamily="34" charset="0"/>
                        </a:rPr>
                        <a:t>31.3</a:t>
                      </a:r>
                      <a:endParaRPr lang="nn-NO" sz="1600" dirty="0">
                        <a:solidFill>
                          <a:schemeClr val="tx1"/>
                        </a:solidFill>
                        <a:latin typeface="Arial" panose="020B0604020202020204" pitchFamily="34" charset="0"/>
                        <a:cs typeface="Arial" panose="020B0604020202020204" pitchFamily="34" charset="0"/>
                      </a:endParaRPr>
                    </a:p>
                    <a:p>
                      <a:r>
                        <a:rPr lang="nn-NO" sz="1600" dirty="0" smtClean="0">
                          <a:solidFill>
                            <a:srgbClr val="FF0000"/>
                          </a:solidFill>
                          <a:latin typeface="Arial" panose="020B0604020202020204" pitchFamily="34" charset="0"/>
                          <a:cs typeface="Arial" panose="020B0604020202020204" pitchFamily="34" charset="0"/>
                        </a:rPr>
                        <a:t>Ope til 12.00</a:t>
                      </a:r>
                      <a:endParaRPr lang="nn-NO" sz="1600" dirty="0">
                        <a:solidFill>
                          <a:srgbClr val="FF0000"/>
                        </a:solidFill>
                        <a:latin typeface="Arial" panose="020B0604020202020204" pitchFamily="34" charset="0"/>
                        <a:cs typeface="Arial" panose="020B0604020202020204" pitchFamily="34" charset="0"/>
                      </a:endParaRPr>
                    </a:p>
                  </a:txBody>
                  <a:tcPr marL="91434" marR="91434" marT="45662" marB="45662">
                    <a:solidFill>
                      <a:srgbClr val="00B0F0"/>
                    </a:solidFill>
                  </a:tcPr>
                </a:tc>
                <a:extLst>
                  <a:ext uri="{0D108BD9-81ED-4DB2-BD59-A6C34878D82A}">
                    <a16:rowId xmlns:a16="http://schemas.microsoft.com/office/drawing/2014/main" xmlns="" val="10000"/>
                  </a:ext>
                </a:extLst>
              </a:tr>
              <a:tr h="1369464">
                <a:tc>
                  <a:txBody>
                    <a:bodyPr/>
                    <a:lstStyle/>
                    <a:p>
                      <a:endParaRPr lang="nn-NO" sz="1600" dirty="0" smtClean="0">
                        <a:latin typeface="Arial" panose="020B0604020202020204" pitchFamily="34" charset="0"/>
                        <a:cs typeface="Arial" panose="020B0604020202020204" pitchFamily="34" charset="0"/>
                      </a:endParaRPr>
                    </a:p>
                    <a:p>
                      <a:r>
                        <a:rPr lang="nn-NO" sz="1600" dirty="0" smtClean="0">
                          <a:latin typeface="Arial" panose="020B0604020202020204" pitchFamily="34" charset="0"/>
                          <a:cs typeface="Arial" panose="020B0604020202020204" pitchFamily="34" charset="0"/>
                        </a:rPr>
                        <a:t>Frå </a:t>
                      </a:r>
                      <a:r>
                        <a:rPr lang="nn-NO" sz="1600" dirty="0" err="1">
                          <a:latin typeface="Arial" panose="020B0604020202020204" pitchFamily="34" charset="0"/>
                          <a:cs typeface="Arial" panose="020B0604020202020204" pitchFamily="34" charset="0"/>
                        </a:rPr>
                        <a:t>kl</a:t>
                      </a:r>
                      <a:r>
                        <a:rPr lang="nn-NO" sz="1600" dirty="0">
                          <a:latin typeface="Arial" panose="020B0604020202020204" pitchFamily="34" charset="0"/>
                          <a:cs typeface="Arial" panose="020B0604020202020204" pitchFamily="34" charset="0"/>
                        </a:rPr>
                        <a:t>…………..</a:t>
                      </a:r>
                    </a:p>
                    <a:p>
                      <a:endParaRPr lang="nn-NO" sz="1600" dirty="0">
                        <a:latin typeface="Arial" panose="020B0604020202020204" pitchFamily="34" charset="0"/>
                        <a:cs typeface="Arial" panose="020B0604020202020204" pitchFamily="34" charset="0"/>
                      </a:endParaRPr>
                    </a:p>
                    <a:p>
                      <a:r>
                        <a:rPr lang="nn-NO" sz="1600" dirty="0">
                          <a:latin typeface="Arial" panose="020B0604020202020204" pitchFamily="34" charset="0"/>
                          <a:cs typeface="Arial" panose="020B0604020202020204" pitchFamily="34" charset="0"/>
                        </a:rPr>
                        <a:t>Til </a:t>
                      </a:r>
                      <a:r>
                        <a:rPr lang="nn-NO" sz="1600" dirty="0" err="1">
                          <a:latin typeface="Arial" panose="020B0604020202020204" pitchFamily="34" charset="0"/>
                          <a:cs typeface="Arial" panose="020B0604020202020204" pitchFamily="34" charset="0"/>
                        </a:rPr>
                        <a:t>kl</a:t>
                      </a:r>
                      <a:r>
                        <a:rPr lang="nn-NO" sz="1600" dirty="0">
                          <a:latin typeface="Arial" panose="020B0604020202020204" pitchFamily="34" charset="0"/>
                          <a:cs typeface="Arial" panose="020B0604020202020204" pitchFamily="34" charset="0"/>
                        </a:rPr>
                        <a:t>…………….</a:t>
                      </a:r>
                    </a:p>
                    <a:p>
                      <a:endParaRPr lang="nn-NO" sz="1600" dirty="0">
                        <a:latin typeface="Arial" panose="020B0604020202020204" pitchFamily="34" charset="0"/>
                        <a:cs typeface="Arial" panose="020B0604020202020204" pitchFamily="34" charset="0"/>
                      </a:endParaRPr>
                    </a:p>
                  </a:txBody>
                  <a:tcPr marL="91434" marR="91434" marT="45662" marB="45662">
                    <a:solidFill>
                      <a:srgbClr val="00B0F0"/>
                    </a:solidFill>
                  </a:tcPr>
                </a:tc>
                <a:tc>
                  <a:txBody>
                    <a:bodyPr/>
                    <a:lstStyle/>
                    <a:p>
                      <a:endParaRPr lang="nn-NO" sz="1600" dirty="0" smtClean="0">
                        <a:latin typeface="Arial" panose="020B0604020202020204" pitchFamily="34" charset="0"/>
                        <a:cs typeface="Arial" panose="020B0604020202020204" pitchFamily="34" charset="0"/>
                      </a:endParaRPr>
                    </a:p>
                    <a:p>
                      <a:r>
                        <a:rPr lang="nn-NO" sz="1600" dirty="0" smtClean="0">
                          <a:latin typeface="Arial" panose="020B0604020202020204" pitchFamily="34" charset="0"/>
                          <a:cs typeface="Arial" panose="020B0604020202020204" pitchFamily="34" charset="0"/>
                        </a:rPr>
                        <a:t>Frå </a:t>
                      </a:r>
                      <a:r>
                        <a:rPr lang="nn-NO" sz="1600" dirty="0" err="1" smtClean="0">
                          <a:latin typeface="Arial" panose="020B0604020202020204" pitchFamily="34" charset="0"/>
                          <a:cs typeface="Arial" panose="020B0604020202020204" pitchFamily="34" charset="0"/>
                        </a:rPr>
                        <a:t>kl</a:t>
                      </a:r>
                      <a:r>
                        <a:rPr lang="nn-NO" sz="1600" dirty="0" smtClean="0">
                          <a:latin typeface="Arial" panose="020B0604020202020204" pitchFamily="34" charset="0"/>
                          <a:cs typeface="Arial" panose="020B0604020202020204" pitchFamily="34" charset="0"/>
                        </a:rPr>
                        <a:t>…………..</a:t>
                      </a:r>
                    </a:p>
                    <a:p>
                      <a:endParaRPr lang="nn-NO" sz="1600" dirty="0" smtClean="0">
                        <a:latin typeface="Arial" panose="020B0604020202020204" pitchFamily="34" charset="0"/>
                        <a:cs typeface="Arial" panose="020B0604020202020204" pitchFamily="34" charset="0"/>
                      </a:endParaRPr>
                    </a:p>
                    <a:p>
                      <a:r>
                        <a:rPr lang="nn-NO" sz="1600" dirty="0" smtClean="0">
                          <a:latin typeface="Arial" panose="020B0604020202020204" pitchFamily="34" charset="0"/>
                          <a:cs typeface="Arial" panose="020B0604020202020204" pitchFamily="34" charset="0"/>
                        </a:rPr>
                        <a:t>Til </a:t>
                      </a:r>
                      <a:r>
                        <a:rPr lang="nn-NO" sz="1600" dirty="0" err="1" smtClean="0">
                          <a:latin typeface="Arial" panose="020B0604020202020204" pitchFamily="34" charset="0"/>
                          <a:cs typeface="Arial" panose="020B0604020202020204" pitchFamily="34" charset="0"/>
                        </a:rPr>
                        <a:t>kl</a:t>
                      </a:r>
                      <a:r>
                        <a:rPr lang="nn-NO" sz="1600" dirty="0" smtClean="0">
                          <a:latin typeface="Arial" panose="020B0604020202020204" pitchFamily="34" charset="0"/>
                          <a:cs typeface="Arial" panose="020B0604020202020204" pitchFamily="34" charset="0"/>
                        </a:rPr>
                        <a:t>…………….</a:t>
                      </a:r>
                    </a:p>
                    <a:p>
                      <a:endParaRPr lang="nn-NO" sz="1600" dirty="0">
                        <a:latin typeface="Arial" panose="020B0604020202020204" pitchFamily="34" charset="0"/>
                        <a:cs typeface="Arial" panose="020B0604020202020204" pitchFamily="34" charset="0"/>
                      </a:endParaRPr>
                    </a:p>
                  </a:txBody>
                  <a:tcPr marL="91434" marR="91434" marT="45662" marB="45662">
                    <a:solidFill>
                      <a:srgbClr val="00B0F0"/>
                    </a:solidFill>
                  </a:tcPr>
                </a:tc>
                <a:tc>
                  <a:txBody>
                    <a:bodyPr/>
                    <a:lstStyle/>
                    <a:p>
                      <a:endParaRPr lang="nn-NO" sz="1600" dirty="0" smtClean="0">
                        <a:latin typeface="Arial" panose="020B0604020202020204" pitchFamily="34" charset="0"/>
                        <a:cs typeface="Arial" panose="020B0604020202020204" pitchFamily="34" charset="0"/>
                      </a:endParaRPr>
                    </a:p>
                    <a:p>
                      <a:r>
                        <a:rPr lang="nn-NO" sz="1600" dirty="0" smtClean="0">
                          <a:latin typeface="Arial" panose="020B0604020202020204" pitchFamily="34" charset="0"/>
                          <a:cs typeface="Arial" panose="020B0604020202020204" pitchFamily="34" charset="0"/>
                        </a:rPr>
                        <a:t>Frå </a:t>
                      </a:r>
                      <a:r>
                        <a:rPr lang="nn-NO" sz="1600" dirty="0" err="1">
                          <a:latin typeface="Arial" panose="020B0604020202020204" pitchFamily="34" charset="0"/>
                          <a:cs typeface="Arial" panose="020B0604020202020204" pitchFamily="34" charset="0"/>
                        </a:rPr>
                        <a:t>kl</a:t>
                      </a:r>
                      <a:r>
                        <a:rPr lang="nn-NO" sz="1600" dirty="0">
                          <a:latin typeface="Arial" panose="020B0604020202020204" pitchFamily="34" charset="0"/>
                          <a:cs typeface="Arial" panose="020B0604020202020204" pitchFamily="34" charset="0"/>
                        </a:rPr>
                        <a:t>…………..</a:t>
                      </a:r>
                    </a:p>
                    <a:p>
                      <a:endParaRPr lang="nn-NO" sz="1600" dirty="0">
                        <a:latin typeface="Arial" panose="020B0604020202020204" pitchFamily="34" charset="0"/>
                        <a:cs typeface="Arial" panose="020B0604020202020204" pitchFamily="34" charset="0"/>
                      </a:endParaRPr>
                    </a:p>
                    <a:p>
                      <a:r>
                        <a:rPr lang="nn-NO" sz="1600" dirty="0" smtClean="0">
                          <a:latin typeface="Arial" panose="020B0604020202020204" pitchFamily="34" charset="0"/>
                          <a:cs typeface="Arial" panose="020B0604020202020204" pitchFamily="34" charset="0"/>
                        </a:rPr>
                        <a:t>Til</a:t>
                      </a:r>
                      <a:r>
                        <a:rPr lang="nn-NO" sz="1600" baseline="0" dirty="0" smtClean="0">
                          <a:latin typeface="Arial" panose="020B0604020202020204" pitchFamily="34" charset="0"/>
                          <a:cs typeface="Arial" panose="020B0604020202020204" pitchFamily="34" charset="0"/>
                        </a:rPr>
                        <a:t> </a:t>
                      </a:r>
                      <a:r>
                        <a:rPr lang="nn-NO" sz="1600" baseline="0" dirty="0" err="1" smtClean="0">
                          <a:latin typeface="Arial" panose="020B0604020202020204" pitchFamily="34" charset="0"/>
                          <a:cs typeface="Arial" panose="020B0604020202020204" pitchFamily="34" charset="0"/>
                        </a:rPr>
                        <a:t>kl</a:t>
                      </a:r>
                      <a:r>
                        <a:rPr lang="nn-NO" sz="1600" baseline="0" dirty="0" smtClean="0">
                          <a:latin typeface="Arial" panose="020B0604020202020204" pitchFamily="34" charset="0"/>
                          <a:cs typeface="Arial" panose="020B0604020202020204" pitchFamily="34" charset="0"/>
                        </a:rPr>
                        <a:t> …………….</a:t>
                      </a:r>
                      <a:endParaRPr lang="nn-NO" sz="1600" dirty="0">
                        <a:latin typeface="Arial" panose="020B0604020202020204" pitchFamily="34" charset="0"/>
                        <a:cs typeface="Arial" panose="020B0604020202020204" pitchFamily="34" charset="0"/>
                      </a:endParaRPr>
                    </a:p>
                  </a:txBody>
                  <a:tcPr marL="91434" marR="91434" marT="45662" marB="45662">
                    <a:solidFill>
                      <a:srgbClr val="00B0F0"/>
                    </a:solidFill>
                  </a:tcPr>
                </a:tc>
                <a:extLst>
                  <a:ext uri="{0D108BD9-81ED-4DB2-BD59-A6C34878D82A}">
                    <a16:rowId xmlns:a16="http://schemas.microsoft.com/office/drawing/2014/main" xmlns="" val="10001"/>
                  </a:ext>
                </a:extLst>
              </a:tr>
            </a:tbl>
          </a:graphicData>
        </a:graphic>
      </p:graphicFrame>
      <p:sp>
        <p:nvSpPr>
          <p:cNvPr id="56337" name="TekstSylinder 5"/>
          <p:cNvSpPr txBox="1">
            <a:spLocks noChangeArrowheads="1"/>
          </p:cNvSpPr>
          <p:nvPr/>
        </p:nvSpPr>
        <p:spPr bwMode="auto">
          <a:xfrm>
            <a:off x="2411760" y="409357"/>
            <a:ext cx="30059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lgn="ctr" eaLnBrk="1" hangingPunct="1">
              <a:spcBef>
                <a:spcPct val="0"/>
              </a:spcBef>
              <a:spcAft>
                <a:spcPct val="0"/>
              </a:spcAft>
              <a:buClrTx/>
              <a:buFontTx/>
              <a:buNone/>
            </a:pPr>
            <a:r>
              <a:rPr lang="nn-NO" altLang="nb-NO" sz="3600" dirty="0">
                <a:latin typeface="Arial" charset="0"/>
              </a:rPr>
              <a:t>Påskefri </a:t>
            </a:r>
            <a:r>
              <a:rPr lang="nn-NO" altLang="nb-NO" sz="3600" dirty="0" smtClean="0">
                <a:latin typeface="Arial" charset="0"/>
              </a:rPr>
              <a:t>2021</a:t>
            </a:r>
            <a:endParaRPr lang="nn-NO" altLang="nb-NO" sz="3600" dirty="0">
              <a:latin typeface="Arial" charset="0"/>
            </a:endParaRPr>
          </a:p>
        </p:txBody>
      </p:sp>
      <p:sp>
        <p:nvSpPr>
          <p:cNvPr id="56338" name="TekstSylinder 1"/>
          <p:cNvSpPr txBox="1">
            <a:spLocks noChangeArrowheads="1"/>
          </p:cNvSpPr>
          <p:nvPr/>
        </p:nvSpPr>
        <p:spPr bwMode="auto">
          <a:xfrm>
            <a:off x="467544" y="1229490"/>
            <a:ext cx="7777163"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dirty="0">
                <a:latin typeface="Times New Roman" pitchFamily="18" charset="0"/>
                <a:cs typeface="Times New Roman" pitchFamily="18" charset="0"/>
              </a:rPr>
              <a:t>Vi </a:t>
            </a:r>
            <a:r>
              <a:rPr lang="nn-NO" altLang="nb-NO" dirty="0" smtClean="0">
                <a:latin typeface="Times New Roman" pitchFamily="18" charset="0"/>
                <a:cs typeface="Times New Roman" pitchFamily="18" charset="0"/>
              </a:rPr>
              <a:t>ber </a:t>
            </a:r>
            <a:r>
              <a:rPr lang="nn-NO" altLang="nb-NO" dirty="0">
                <a:latin typeface="Times New Roman" pitchFamily="18" charset="0"/>
                <a:cs typeface="Times New Roman" pitchFamily="18" charset="0"/>
              </a:rPr>
              <a:t>som vanleg å få ei tilbakemelding over </a:t>
            </a:r>
            <a:r>
              <a:rPr lang="nn-NO" altLang="nb-NO" u="sng" dirty="0">
                <a:latin typeface="Times New Roman" pitchFamily="18" charset="0"/>
                <a:cs typeface="Times New Roman" pitchFamily="18" charset="0"/>
              </a:rPr>
              <a:t>kva dagar  </a:t>
            </a:r>
            <a:r>
              <a:rPr lang="nn-NO" altLang="nb-NO" dirty="0">
                <a:latin typeface="Times New Roman" pitchFamily="18" charset="0"/>
                <a:cs typeface="Times New Roman" pitchFamily="18" charset="0"/>
              </a:rPr>
              <a:t>barnet dykkar kjem i barnehagen i påskeveka. Dette for å kunne planleggje </a:t>
            </a:r>
            <a:r>
              <a:rPr lang="nn-NO" altLang="nb-NO" dirty="0" smtClean="0">
                <a:latin typeface="Times New Roman" pitchFamily="18" charset="0"/>
                <a:cs typeface="Times New Roman" pitchFamily="18" charset="0"/>
              </a:rPr>
              <a:t>ferie/</a:t>
            </a:r>
            <a:r>
              <a:rPr lang="nn-NO" altLang="nb-NO" smtClean="0">
                <a:latin typeface="Times New Roman" pitchFamily="18" charset="0"/>
                <a:cs typeface="Times New Roman" pitchFamily="18" charset="0"/>
              </a:rPr>
              <a:t>avspasering </a:t>
            </a:r>
            <a:r>
              <a:rPr lang="nn-NO" altLang="nb-NO" dirty="0">
                <a:latin typeface="Times New Roman" pitchFamily="18" charset="0"/>
                <a:cs typeface="Times New Roman" pitchFamily="18" charset="0"/>
              </a:rPr>
              <a:t>til dei tilsette i barnehagen i samband </a:t>
            </a:r>
            <a:r>
              <a:rPr lang="nn-NO" altLang="nb-NO" dirty="0" smtClean="0">
                <a:latin typeface="Times New Roman" pitchFamily="18" charset="0"/>
                <a:cs typeface="Times New Roman" pitchFamily="18" charset="0"/>
              </a:rPr>
              <a:t>med påska.</a:t>
            </a:r>
            <a:endParaRPr lang="nn-NO" altLang="nb-NO" dirty="0">
              <a:latin typeface="Times New Roman" pitchFamily="18" charset="0"/>
              <a:cs typeface="Times New Roman" pitchFamily="18" charset="0"/>
            </a:endParaRPr>
          </a:p>
          <a:p>
            <a:pPr eaLnBrk="1" hangingPunct="1">
              <a:spcBef>
                <a:spcPct val="0"/>
              </a:spcBef>
              <a:spcAft>
                <a:spcPct val="0"/>
              </a:spcAft>
              <a:buClrTx/>
              <a:buFontTx/>
              <a:buNone/>
            </a:pPr>
            <a:r>
              <a:rPr lang="nn-NO" altLang="nb-NO" dirty="0">
                <a:latin typeface="Times New Roman" pitchFamily="18" charset="0"/>
                <a:cs typeface="Times New Roman" pitchFamily="18" charset="0"/>
              </a:rPr>
              <a:t>Ynskjer svarslippen tilbake snarast råd  </a:t>
            </a:r>
            <a:r>
              <a:rPr lang="nn-NO" altLang="nb-NO" dirty="0" smtClean="0">
                <a:latin typeface="Times New Roman" pitchFamily="18" charset="0"/>
                <a:cs typeface="Times New Roman" pitchFamily="18" charset="0"/>
              </a:rPr>
              <a:t>og innan </a:t>
            </a:r>
            <a:r>
              <a:rPr lang="nn-NO" altLang="nb-NO" sz="2000" b="1" u="sng" dirty="0" smtClean="0">
                <a:latin typeface="Times New Roman" pitchFamily="18" charset="0"/>
                <a:cs typeface="Times New Roman" pitchFamily="18" charset="0"/>
              </a:rPr>
              <a:t>onsdag 10. </a:t>
            </a:r>
            <a:r>
              <a:rPr lang="nn-NO" altLang="nb-NO" sz="2000" b="1" u="sng" dirty="0">
                <a:latin typeface="Times New Roman" pitchFamily="18" charset="0"/>
                <a:cs typeface="Times New Roman" pitchFamily="18" charset="0"/>
              </a:rPr>
              <a:t>m</a:t>
            </a:r>
            <a:r>
              <a:rPr lang="nn-NO" altLang="nb-NO" sz="2000" b="1" u="sng" dirty="0" smtClean="0">
                <a:latin typeface="Times New Roman" pitchFamily="18" charset="0"/>
                <a:cs typeface="Times New Roman" pitchFamily="18" charset="0"/>
              </a:rPr>
              <a:t>ars</a:t>
            </a:r>
            <a:endParaRPr lang="nn-NO" altLang="nb-NO" sz="2000" b="1" u="sng" dirty="0">
              <a:latin typeface="Times New Roman" pitchFamily="18" charset="0"/>
              <a:cs typeface="Times New Roman" pitchFamily="18" charset="0"/>
            </a:endParaRPr>
          </a:p>
          <a:p>
            <a:pPr eaLnBrk="1" hangingPunct="1">
              <a:spcBef>
                <a:spcPct val="0"/>
              </a:spcBef>
              <a:spcAft>
                <a:spcPct val="0"/>
              </a:spcAft>
              <a:buClrTx/>
              <a:buFontTx/>
              <a:buNone/>
            </a:pPr>
            <a:endParaRPr lang="nn-NO" altLang="nb-NO" dirty="0">
              <a:latin typeface="Times New Roman" pitchFamily="18" charset="0"/>
              <a:cs typeface="Times New Roman" pitchFamily="18" charset="0"/>
            </a:endParaRPr>
          </a:p>
          <a:p>
            <a:pPr eaLnBrk="1" hangingPunct="1">
              <a:spcBef>
                <a:spcPct val="0"/>
              </a:spcBef>
              <a:spcAft>
                <a:spcPct val="0"/>
              </a:spcAft>
              <a:buClrTx/>
              <a:buFontTx/>
              <a:buNone/>
            </a:pPr>
            <a:r>
              <a:rPr lang="nn-NO" altLang="nb-NO" dirty="0">
                <a:latin typeface="Times New Roman" pitchFamily="18" charset="0"/>
                <a:cs typeface="Times New Roman" pitchFamily="18" charset="0"/>
              </a:rPr>
              <a:t>På førehand </a:t>
            </a:r>
            <a:r>
              <a:rPr lang="nn-NO" altLang="nb-NO" dirty="0" smtClean="0">
                <a:latin typeface="Times New Roman" pitchFamily="18" charset="0"/>
                <a:cs typeface="Times New Roman" pitchFamily="18" charset="0"/>
              </a:rPr>
              <a:t>takk</a:t>
            </a:r>
            <a:endParaRPr lang="nn-NO" altLang="nb-NO" dirty="0">
              <a:latin typeface="Times New Roman" pitchFamily="18" charset="0"/>
              <a:cs typeface="Times New Roman" pitchFamily="18" charset="0"/>
            </a:endParaRPr>
          </a:p>
        </p:txBody>
      </p:sp>
      <p:sp>
        <p:nvSpPr>
          <p:cNvPr id="56339" name="TekstSylinder 3"/>
          <p:cNvSpPr txBox="1">
            <a:spLocks noChangeArrowheads="1"/>
          </p:cNvSpPr>
          <p:nvPr/>
        </p:nvSpPr>
        <p:spPr bwMode="auto">
          <a:xfrm>
            <a:off x="6011863" y="3429000"/>
            <a:ext cx="2663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endParaRPr lang="nn-NO" altLang="nb-NO">
              <a:latin typeface="Arial" charset="0"/>
            </a:endParaRPr>
          </a:p>
        </p:txBody>
      </p:sp>
      <p:pic>
        <p:nvPicPr>
          <p:cNvPr id="56340" name="Bild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607515">
            <a:off x="5219845" y="2770604"/>
            <a:ext cx="1385910" cy="142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1" name="Bilde 8" descr="dashed-cut-line-1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990" y="2906309"/>
            <a:ext cx="1439862"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42" name="TekstSylinder 7"/>
          <p:cNvSpPr txBox="1">
            <a:spLocks noChangeArrowheads="1"/>
          </p:cNvSpPr>
          <p:nvPr/>
        </p:nvSpPr>
        <p:spPr bwMode="auto">
          <a:xfrm>
            <a:off x="467544" y="4017798"/>
            <a:ext cx="5124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dirty="0">
                <a:latin typeface="Arial" charset="0"/>
              </a:rPr>
              <a:t>Namn:………………………………………………..</a:t>
            </a:r>
          </a:p>
        </p:txBody>
      </p:sp>
      <p:sp>
        <p:nvSpPr>
          <p:cNvPr id="56343" name="Plassholder for lysbildenummer 1"/>
          <p:cNvSpPr>
            <a:spLocks noGrp="1"/>
          </p:cNvSpPr>
          <p:nvPr>
            <p:ph type="sldNum" sz="quarter" idx="12"/>
          </p:nvPr>
        </p:nvSpPr>
        <p:spPr bwMode="auto">
          <a:xfrm>
            <a:off x="8101013" y="6165850"/>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EC0669B5-EDD9-4110-9832-A51569D2FDEF}" type="slidenum">
              <a:rPr lang="nn-NO" altLang="nb-NO">
                <a:solidFill>
                  <a:schemeClr val="tx2"/>
                </a:solidFill>
                <a:latin typeface="Arial" charset="0"/>
              </a:rPr>
              <a:pPr>
                <a:spcBef>
                  <a:spcPct val="0"/>
                </a:spcBef>
                <a:spcAft>
                  <a:spcPct val="0"/>
                </a:spcAft>
                <a:buClrTx/>
                <a:buFontTx/>
                <a:buNone/>
              </a:pPr>
              <a:t>45</a:t>
            </a:fld>
            <a:endParaRPr lang="nn-NO" altLang="nb-NO">
              <a:solidFill>
                <a:schemeClr val="tx2"/>
              </a:solidFill>
              <a:latin typeface="Arial"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a:xfrm>
            <a:off x="8028384" y="6093296"/>
            <a:ext cx="608012" cy="365125"/>
          </a:xfrm>
        </p:spPr>
        <p:txBody>
          <a:bodyPr/>
          <a:lstStyle/>
          <a:p>
            <a:fld id="{E3D78890-5982-476E-9655-82F7D0080D54}" type="slidenum">
              <a:rPr lang="nn-NO" altLang="nb-NO" smtClean="0"/>
              <a:pPr/>
              <a:t>46</a:t>
            </a:fld>
            <a:endParaRPr lang="nn-NO" altLang="nb-NO" dirty="0"/>
          </a:p>
        </p:txBody>
      </p:sp>
    </p:spTree>
    <p:extLst>
      <p:ext uri="{BB962C8B-B14F-4D97-AF65-F5344CB8AC3E}">
        <p14:creationId xmlns:p14="http://schemas.microsoft.com/office/powerpoint/2010/main" val="35146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46" name="Bilde 11" descr="imagesCACDQEO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273594">
            <a:off x="6734134" y="1598814"/>
            <a:ext cx="1834597" cy="1826040"/>
          </a:xfrm>
          <a:prstGeom prst="rect">
            <a:avLst/>
          </a:prstGeom>
          <a:solidFill>
            <a:schemeClr val="accent1">
              <a:alpha val="57000"/>
            </a:schemeClr>
          </a:solidFill>
          <a:ln>
            <a:noFill/>
          </a:ln>
          <a:extLst/>
        </p:spPr>
      </p:pic>
      <p:sp>
        <p:nvSpPr>
          <p:cNvPr id="61442" name="Tittel 1"/>
          <p:cNvSpPr>
            <a:spLocks noGrp="1"/>
          </p:cNvSpPr>
          <p:nvPr>
            <p:ph type="title"/>
          </p:nvPr>
        </p:nvSpPr>
        <p:spPr>
          <a:xfrm>
            <a:off x="1764837" y="-33620"/>
            <a:ext cx="7124700" cy="736051"/>
          </a:xfrm>
        </p:spPr>
        <p:txBody>
          <a:bodyPr/>
          <a:lstStyle/>
          <a:p>
            <a:pPr eaLnBrk="1" hangingPunct="1"/>
            <a:r>
              <a:rPr lang="nn-NO" altLang="nb-NO" sz="2800" dirty="0">
                <a:cs typeface="Trebuchet MS" pitchFamily="34" charset="0"/>
              </a:rPr>
              <a:t>Sommarferien </a:t>
            </a:r>
            <a:r>
              <a:rPr lang="nn-NO" altLang="nb-NO" sz="2800" dirty="0" smtClean="0">
                <a:cs typeface="Trebuchet MS" pitchFamily="34" charset="0"/>
              </a:rPr>
              <a:t>2021</a:t>
            </a:r>
            <a:endParaRPr lang="nn-NO" altLang="nb-NO" sz="2800" dirty="0">
              <a:cs typeface="Trebuchet MS" pitchFamily="34" charset="0"/>
            </a:endParaRPr>
          </a:p>
        </p:txBody>
      </p:sp>
      <p:sp>
        <p:nvSpPr>
          <p:cNvPr id="61443" name="Plassholder for lysbildenummer 2"/>
          <p:cNvSpPr>
            <a:spLocks noGrp="1"/>
          </p:cNvSpPr>
          <p:nvPr>
            <p:ph type="sldNum" sz="quarter" idx="12"/>
          </p:nvPr>
        </p:nvSpPr>
        <p:spPr bwMode="auto">
          <a:xfrm>
            <a:off x="8243888" y="6237288"/>
            <a:ext cx="6080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a:spcBef>
                <a:spcPct val="0"/>
              </a:spcBef>
              <a:spcAft>
                <a:spcPct val="0"/>
              </a:spcAft>
              <a:buClrTx/>
              <a:buFontTx/>
              <a:buNone/>
            </a:pPr>
            <a:fld id="{20C33C54-F42D-4C1E-AFBC-A395DB1332A8}" type="slidenum">
              <a:rPr lang="nn-NO" altLang="nb-NO">
                <a:solidFill>
                  <a:schemeClr val="tx2"/>
                </a:solidFill>
                <a:latin typeface="Arial" charset="0"/>
              </a:rPr>
              <a:pPr>
                <a:spcBef>
                  <a:spcPct val="0"/>
                </a:spcBef>
                <a:spcAft>
                  <a:spcPct val="0"/>
                </a:spcAft>
                <a:buClrTx/>
                <a:buFontTx/>
                <a:buNone/>
              </a:pPr>
              <a:t>47</a:t>
            </a:fld>
            <a:endParaRPr lang="nn-NO" altLang="nb-NO" dirty="0">
              <a:solidFill>
                <a:schemeClr val="tx2"/>
              </a:solidFill>
              <a:latin typeface="Arial" charset="0"/>
            </a:endParaRPr>
          </a:p>
        </p:txBody>
      </p:sp>
      <p:sp>
        <p:nvSpPr>
          <p:cNvPr id="61444" name="Rektangel 2"/>
          <p:cNvSpPr>
            <a:spLocks noChangeArrowheads="1"/>
          </p:cNvSpPr>
          <p:nvPr/>
        </p:nvSpPr>
        <p:spPr bwMode="auto">
          <a:xfrm>
            <a:off x="321308" y="4888230"/>
            <a:ext cx="813626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dirty="0">
                <a:latin typeface="Arial" charset="0"/>
              </a:rPr>
              <a:t>  </a:t>
            </a:r>
          </a:p>
          <a:p>
            <a:pPr eaLnBrk="1" hangingPunct="1">
              <a:spcBef>
                <a:spcPct val="0"/>
              </a:spcBef>
              <a:spcAft>
                <a:spcPct val="0"/>
              </a:spcAft>
              <a:buClrTx/>
              <a:buFontTx/>
              <a:buNone/>
            </a:pPr>
            <a:endParaRPr lang="nn-NO" altLang="nb-NO" dirty="0" smtClean="0">
              <a:latin typeface="Arial" charset="0"/>
            </a:endParaRPr>
          </a:p>
          <a:p>
            <a:pPr eaLnBrk="1" hangingPunct="1">
              <a:spcBef>
                <a:spcPct val="0"/>
              </a:spcBef>
              <a:spcAft>
                <a:spcPct val="0"/>
              </a:spcAft>
              <a:buClrTx/>
              <a:buFontTx/>
              <a:buNone/>
            </a:pPr>
            <a:r>
              <a:rPr lang="nn-NO" altLang="nb-NO" dirty="0" smtClean="0">
                <a:latin typeface="Arial" charset="0"/>
              </a:rPr>
              <a:t>Dette </a:t>
            </a:r>
            <a:r>
              <a:rPr lang="nn-NO" altLang="nb-NO" dirty="0">
                <a:latin typeface="Arial" charset="0"/>
              </a:rPr>
              <a:t>arket returnerast til </a:t>
            </a:r>
            <a:r>
              <a:rPr lang="nn-NO" altLang="nb-NO" dirty="0" smtClean="0">
                <a:latin typeface="Arial" charset="0"/>
              </a:rPr>
              <a:t>barnehagen/avdelinga seinast og </a:t>
            </a:r>
          </a:p>
          <a:p>
            <a:pPr eaLnBrk="1" hangingPunct="1">
              <a:spcBef>
                <a:spcPct val="0"/>
              </a:spcBef>
              <a:spcAft>
                <a:spcPct val="0"/>
              </a:spcAft>
              <a:buClrTx/>
              <a:buFontTx/>
              <a:buNone/>
            </a:pPr>
            <a:r>
              <a:rPr lang="nn-NO" altLang="nb-NO" sz="2000" b="1" u="sng" dirty="0" smtClean="0">
                <a:latin typeface="Arial" charset="0"/>
              </a:rPr>
              <a:t>Innan 1 Mai -2021</a:t>
            </a:r>
            <a:endParaRPr lang="nn-NO" altLang="nb-NO" sz="2000" b="1" u="sng" dirty="0">
              <a:latin typeface="Arial" charset="0"/>
            </a:endParaRPr>
          </a:p>
          <a:p>
            <a:pPr eaLnBrk="1" hangingPunct="1">
              <a:spcBef>
                <a:spcPct val="0"/>
              </a:spcBef>
              <a:spcAft>
                <a:spcPct val="0"/>
              </a:spcAft>
              <a:buClrTx/>
              <a:buFontTx/>
              <a:buNone/>
            </a:pPr>
            <a:endParaRPr lang="nn-NO" altLang="nb-NO" sz="1000" dirty="0">
              <a:latin typeface="Arial" charset="0"/>
            </a:endParaRPr>
          </a:p>
          <a:p>
            <a:pPr eaLnBrk="1" hangingPunct="1">
              <a:spcBef>
                <a:spcPct val="0"/>
              </a:spcBef>
              <a:spcAft>
                <a:spcPct val="0"/>
              </a:spcAft>
              <a:buClrTx/>
              <a:buFontTx/>
              <a:buNone/>
            </a:pPr>
            <a:r>
              <a:rPr lang="nn-NO" altLang="nb-NO" sz="1600" dirty="0" smtClean="0">
                <a:latin typeface="Arial" charset="0"/>
              </a:rPr>
              <a:t>På </a:t>
            </a:r>
            <a:r>
              <a:rPr lang="nn-NO" altLang="nb-NO" sz="1600" dirty="0">
                <a:latin typeface="Arial" charset="0"/>
              </a:rPr>
              <a:t>førehand </a:t>
            </a:r>
            <a:r>
              <a:rPr lang="nn-NO" altLang="nb-NO" sz="1600" dirty="0" smtClean="0">
                <a:latin typeface="Arial" charset="0"/>
              </a:rPr>
              <a:t>takk.       </a:t>
            </a:r>
            <a:endParaRPr lang="nn-NO" altLang="nb-NO" dirty="0">
              <a:latin typeface="Arial" charset="0"/>
            </a:endParaRPr>
          </a:p>
        </p:txBody>
      </p:sp>
      <p:sp>
        <p:nvSpPr>
          <p:cNvPr id="61445" name="TekstSylinder 3"/>
          <p:cNvSpPr txBox="1">
            <a:spLocks noChangeArrowheads="1"/>
          </p:cNvSpPr>
          <p:nvPr/>
        </p:nvSpPr>
        <p:spPr bwMode="auto">
          <a:xfrm>
            <a:off x="231582" y="2643819"/>
            <a:ext cx="88924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dirty="0" smtClean="0">
                <a:latin typeface="Times New Roman" panose="02020603050405020304" pitchFamily="18" charset="0"/>
                <a:cs typeface="Times New Roman" panose="02020603050405020304" pitchFamily="18" charset="0"/>
              </a:rPr>
              <a:t>Namn på barnet </a:t>
            </a:r>
            <a:r>
              <a:rPr lang="nn-NO" altLang="nb-NO" b="1" dirty="0" smtClean="0">
                <a:latin typeface="Arial" charset="0"/>
              </a:rPr>
              <a:t>………………………………………………………..</a:t>
            </a:r>
          </a:p>
          <a:p>
            <a:pPr eaLnBrk="1" hangingPunct="1">
              <a:spcBef>
                <a:spcPct val="0"/>
              </a:spcBef>
              <a:spcAft>
                <a:spcPct val="0"/>
              </a:spcAft>
              <a:buClrTx/>
              <a:buFontTx/>
              <a:buNone/>
            </a:pPr>
            <a:endParaRPr lang="nn-NO" altLang="nb-NO" b="1" dirty="0" smtClean="0">
              <a:latin typeface="Arial" charset="0"/>
            </a:endParaRPr>
          </a:p>
          <a:p>
            <a:pPr eaLnBrk="1" hangingPunct="1">
              <a:spcBef>
                <a:spcPct val="0"/>
              </a:spcBef>
              <a:spcAft>
                <a:spcPct val="0"/>
              </a:spcAft>
              <a:buClrTx/>
              <a:buFontTx/>
              <a:buNone/>
            </a:pPr>
            <a:r>
              <a:rPr lang="nn-NO" altLang="nb-NO" sz="1200" b="1" dirty="0" smtClean="0">
                <a:latin typeface="Arial" charset="0"/>
              </a:rPr>
              <a:t>Dato ……………………………    Underskrift……………………………………………………………</a:t>
            </a:r>
            <a:endParaRPr lang="nn-NO" altLang="nb-NO" sz="1200" b="1" dirty="0">
              <a:latin typeface="Arial" charset="0"/>
            </a:endParaRPr>
          </a:p>
        </p:txBody>
      </p:sp>
      <p:sp>
        <p:nvSpPr>
          <p:cNvPr id="61447" name="TekstSylinder 4"/>
          <p:cNvSpPr txBox="1">
            <a:spLocks noChangeArrowheads="1"/>
          </p:cNvSpPr>
          <p:nvPr/>
        </p:nvSpPr>
        <p:spPr bwMode="auto">
          <a:xfrm>
            <a:off x="251516" y="550938"/>
            <a:ext cx="864693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Clr>
                <a:schemeClr val="tx2"/>
              </a:buClr>
              <a:buFont typeface="Wingdings 2" pitchFamily="18" charset="2"/>
              <a:buChar char=""/>
              <a:defRPr>
                <a:solidFill>
                  <a:schemeClr val="tx1"/>
                </a:solidFill>
                <a:latin typeface="Verdana" pitchFamily="34" charset="0"/>
              </a:defRPr>
            </a:lvl1pPr>
            <a:lvl2pPr marL="742950" indent="-285750">
              <a:spcBef>
                <a:spcPct val="20000"/>
              </a:spcBef>
              <a:spcAft>
                <a:spcPts val="600"/>
              </a:spcAft>
              <a:buClr>
                <a:schemeClr val="tx2"/>
              </a:buClr>
              <a:buFont typeface="Wingdings 2" pitchFamily="18" charset="2"/>
              <a:buChar char=""/>
              <a:defRPr sz="1600">
                <a:solidFill>
                  <a:schemeClr val="tx1"/>
                </a:solidFill>
                <a:latin typeface="Verdana" pitchFamily="34" charset="0"/>
              </a:defRPr>
            </a:lvl2pPr>
            <a:lvl3pPr marL="1143000" indent="-228600">
              <a:spcBef>
                <a:spcPct val="20000"/>
              </a:spcBef>
              <a:spcAft>
                <a:spcPts val="600"/>
              </a:spcAft>
              <a:buClr>
                <a:schemeClr val="tx2"/>
              </a:buClr>
              <a:buFont typeface="Wingdings 2" pitchFamily="18" charset="2"/>
              <a:buChar char=""/>
              <a:defRPr sz="1400">
                <a:solidFill>
                  <a:schemeClr val="tx1"/>
                </a:solidFill>
                <a:latin typeface="Verdana" pitchFamily="34" charset="0"/>
              </a:defRPr>
            </a:lvl3pPr>
            <a:lvl4pPr marL="16002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4pPr>
            <a:lvl5pPr marL="2057400" indent="-228600">
              <a:spcBef>
                <a:spcPct val="20000"/>
              </a:spcBef>
              <a:spcAft>
                <a:spcPts val="600"/>
              </a:spcAft>
              <a:buClr>
                <a:schemeClr val="tx2"/>
              </a:buClr>
              <a:buFont typeface="Wingdings 2" pitchFamily="18" charset="2"/>
              <a:buChar char=""/>
              <a:defRPr sz="1200">
                <a:solidFill>
                  <a:schemeClr val="tx1"/>
                </a:solidFill>
                <a:latin typeface="Verdana" pitchFamily="34" charset="0"/>
              </a:defRPr>
            </a:lvl5pPr>
            <a:lvl6pPr marL="25146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6pPr>
            <a:lvl7pPr marL="29718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7pPr>
            <a:lvl8pPr marL="34290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8pPr>
            <a:lvl9pPr marL="3886200" indent="-228600" eaLnBrk="0" fontAlgn="base" hangingPunct="0">
              <a:spcBef>
                <a:spcPct val="20000"/>
              </a:spcBef>
              <a:spcAft>
                <a:spcPts val="600"/>
              </a:spcAft>
              <a:buClr>
                <a:schemeClr val="tx2"/>
              </a:buClr>
              <a:buFont typeface="Wingdings 2" pitchFamily="18" charset="2"/>
              <a:buChar char=""/>
              <a:defRPr sz="1200">
                <a:solidFill>
                  <a:schemeClr val="tx1"/>
                </a:solidFill>
                <a:latin typeface="Verdana" pitchFamily="34" charset="0"/>
              </a:defRPr>
            </a:lvl9pPr>
          </a:lstStyle>
          <a:p>
            <a:pPr eaLnBrk="1" hangingPunct="1">
              <a:spcBef>
                <a:spcPct val="0"/>
              </a:spcBef>
              <a:spcAft>
                <a:spcPct val="0"/>
              </a:spcAft>
              <a:buClrTx/>
              <a:buFontTx/>
              <a:buNone/>
            </a:pPr>
            <a:r>
              <a:rPr lang="nn-NO" altLang="nb-NO" sz="1600" dirty="0">
                <a:latin typeface="Arial" charset="0"/>
              </a:rPr>
              <a:t>Sommartid er ferietid både for born og </a:t>
            </a:r>
            <a:r>
              <a:rPr lang="nn-NO" altLang="nb-NO" sz="1600" dirty="0" smtClean="0">
                <a:latin typeface="Arial" charset="0"/>
              </a:rPr>
              <a:t>vaksne, då </a:t>
            </a:r>
            <a:r>
              <a:rPr lang="nn-NO" altLang="nb-NO" sz="1600" dirty="0">
                <a:latin typeface="Arial" charset="0"/>
              </a:rPr>
              <a:t>skal vi samle krefter til eit nytt </a:t>
            </a:r>
            <a:r>
              <a:rPr lang="nn-NO" altLang="nb-NO" sz="1600" dirty="0" err="1" smtClean="0">
                <a:latin typeface="Arial" charset="0"/>
              </a:rPr>
              <a:t>barnehageår</a:t>
            </a:r>
            <a:r>
              <a:rPr lang="nn-NO" altLang="nb-NO" sz="1600" dirty="0" smtClean="0">
                <a:latin typeface="Arial" charset="0"/>
              </a:rPr>
              <a:t> </a:t>
            </a:r>
          </a:p>
          <a:p>
            <a:pPr eaLnBrk="1" hangingPunct="1">
              <a:spcBef>
                <a:spcPct val="0"/>
              </a:spcBef>
              <a:spcAft>
                <a:spcPct val="0"/>
              </a:spcAft>
              <a:buClrTx/>
              <a:buFontTx/>
              <a:buNone/>
            </a:pPr>
            <a:endParaRPr lang="nn-NO" altLang="nb-NO" sz="1600" dirty="0" smtClean="0">
              <a:latin typeface="Arial" charset="0"/>
            </a:endParaRPr>
          </a:p>
          <a:p>
            <a:pPr eaLnBrk="1" hangingPunct="1">
              <a:spcBef>
                <a:spcPct val="0"/>
              </a:spcBef>
              <a:spcAft>
                <a:spcPct val="0"/>
              </a:spcAft>
              <a:buClrTx/>
              <a:buFontTx/>
              <a:buNone/>
            </a:pPr>
            <a:r>
              <a:rPr lang="nn-NO" altLang="nb-NO" sz="1600" dirty="0" smtClean="0">
                <a:latin typeface="Arial" charset="0"/>
              </a:rPr>
              <a:t>I samsvar </a:t>
            </a:r>
            <a:r>
              <a:rPr lang="nn-NO" altLang="nb-NO" sz="1600" dirty="0">
                <a:latin typeface="Arial" charset="0"/>
              </a:rPr>
              <a:t>med dei </a:t>
            </a:r>
            <a:r>
              <a:rPr lang="nn-NO" altLang="nb-NO" sz="1600" dirty="0" smtClean="0">
                <a:latin typeface="Arial" charset="0"/>
              </a:rPr>
              <a:t>kommunale vedtektene for barnehagane i Sunnfjord skal </a:t>
            </a:r>
            <a:r>
              <a:rPr lang="nn-NO" altLang="nb-NO" sz="1600" dirty="0">
                <a:latin typeface="Arial" charset="0"/>
              </a:rPr>
              <a:t>barna ha </a:t>
            </a:r>
            <a:endParaRPr lang="nn-NO" altLang="nb-NO" sz="1600" dirty="0" smtClean="0">
              <a:latin typeface="Arial" charset="0"/>
            </a:endParaRPr>
          </a:p>
          <a:p>
            <a:pPr eaLnBrk="1" hangingPunct="1">
              <a:spcBef>
                <a:spcPct val="0"/>
              </a:spcBef>
              <a:spcAft>
                <a:spcPct val="0"/>
              </a:spcAft>
              <a:buClrTx/>
              <a:buFontTx/>
              <a:buNone/>
            </a:pPr>
            <a:r>
              <a:rPr lang="nn-NO" altLang="nb-NO" u="sng" dirty="0" smtClean="0">
                <a:solidFill>
                  <a:srgbClr val="FF0000"/>
                </a:solidFill>
                <a:latin typeface="Arial" charset="0"/>
              </a:rPr>
              <a:t>ferie </a:t>
            </a:r>
            <a:r>
              <a:rPr lang="nn-NO" altLang="nb-NO" u="sng" dirty="0">
                <a:solidFill>
                  <a:srgbClr val="FF0000"/>
                </a:solidFill>
                <a:latin typeface="Arial" charset="0"/>
              </a:rPr>
              <a:t>i 3 samanhengande veker </a:t>
            </a:r>
            <a:r>
              <a:rPr lang="nn-NO" altLang="nb-NO" u="sng" dirty="0" smtClean="0">
                <a:solidFill>
                  <a:srgbClr val="FF0000"/>
                </a:solidFill>
                <a:latin typeface="Arial" charset="0"/>
              </a:rPr>
              <a:t> </a:t>
            </a:r>
            <a:r>
              <a:rPr lang="nn-NO" altLang="nb-NO" sz="1600" dirty="0" smtClean="0">
                <a:latin typeface="Arial" charset="0"/>
              </a:rPr>
              <a:t>i </a:t>
            </a:r>
            <a:r>
              <a:rPr lang="nn-NO" altLang="nb-NO" sz="1600" dirty="0">
                <a:latin typeface="Arial" charset="0"/>
              </a:rPr>
              <a:t>perioden </a:t>
            </a:r>
            <a:r>
              <a:rPr lang="nn-NO" altLang="nb-NO" sz="1600" dirty="0" smtClean="0">
                <a:latin typeface="Arial" charset="0"/>
              </a:rPr>
              <a:t>1. juni  </a:t>
            </a:r>
            <a:r>
              <a:rPr lang="nn-NO" altLang="nb-NO" sz="1600" dirty="0">
                <a:latin typeface="Arial" charset="0"/>
              </a:rPr>
              <a:t>til 1. </a:t>
            </a:r>
            <a:r>
              <a:rPr lang="nn-NO" altLang="nb-NO" sz="1600" dirty="0" smtClean="0">
                <a:latin typeface="Arial" charset="0"/>
              </a:rPr>
              <a:t>september.</a:t>
            </a:r>
          </a:p>
          <a:p>
            <a:pPr eaLnBrk="1" hangingPunct="1">
              <a:spcBef>
                <a:spcPct val="0"/>
              </a:spcBef>
              <a:spcAft>
                <a:spcPct val="0"/>
              </a:spcAft>
              <a:buClrTx/>
              <a:buFontTx/>
              <a:buNone/>
            </a:pPr>
            <a:r>
              <a:rPr lang="nn-NO" altLang="nb-NO" sz="1600" dirty="0" smtClean="0">
                <a:latin typeface="Arial" charset="0"/>
              </a:rPr>
              <a:t>Barna sin ferie skal meldast til barnehagen innan 1 Mai.</a:t>
            </a:r>
          </a:p>
          <a:p>
            <a:pPr eaLnBrk="1" hangingPunct="1">
              <a:spcBef>
                <a:spcPct val="0"/>
              </a:spcBef>
              <a:spcAft>
                <a:spcPct val="0"/>
              </a:spcAft>
              <a:buClrTx/>
              <a:buFontTx/>
              <a:buNone/>
            </a:pPr>
            <a:endParaRPr lang="nn-NO" altLang="nb-NO" sz="1600" dirty="0">
              <a:latin typeface="Arial" charset="0"/>
            </a:endParaRPr>
          </a:p>
          <a:p>
            <a:pPr eaLnBrk="1" hangingPunct="1">
              <a:spcBef>
                <a:spcPct val="0"/>
              </a:spcBef>
              <a:spcAft>
                <a:spcPct val="0"/>
              </a:spcAft>
              <a:buClrTx/>
              <a:buFontTx/>
              <a:buNone/>
            </a:pPr>
            <a:r>
              <a:rPr lang="nn-NO" altLang="nb-NO" sz="1600" dirty="0" smtClean="0">
                <a:latin typeface="Arial" charset="0"/>
              </a:rPr>
              <a:t>(</a:t>
            </a:r>
            <a:r>
              <a:rPr lang="nn-NO" altLang="nb-NO" sz="1600" dirty="0" err="1" smtClean="0">
                <a:latin typeface="Arial" charset="0"/>
              </a:rPr>
              <a:t>Jmf</a:t>
            </a:r>
            <a:r>
              <a:rPr lang="nn-NO" altLang="nb-NO" sz="1600" dirty="0" smtClean="0">
                <a:latin typeface="Arial" charset="0"/>
              </a:rPr>
              <a:t> § 8. </a:t>
            </a:r>
            <a:r>
              <a:rPr lang="nn-NO" altLang="nb-NO" sz="1600" dirty="0">
                <a:latin typeface="Arial" charset="0"/>
              </a:rPr>
              <a:t>i vedtektene </a:t>
            </a:r>
            <a:r>
              <a:rPr lang="nn-NO" altLang="nb-NO" sz="1600" dirty="0" smtClean="0">
                <a:latin typeface="Arial" charset="0"/>
              </a:rPr>
              <a:t>til </a:t>
            </a:r>
            <a:r>
              <a:rPr lang="nn-NO" altLang="nb-NO" sz="1600" dirty="0">
                <a:latin typeface="Arial" charset="0"/>
              </a:rPr>
              <a:t>S</a:t>
            </a:r>
            <a:r>
              <a:rPr lang="nn-NO" altLang="nb-NO" sz="1600" dirty="0" smtClean="0">
                <a:latin typeface="Arial" charset="0"/>
              </a:rPr>
              <a:t>unnfjord kommune)</a:t>
            </a:r>
            <a:endParaRPr lang="nn-NO" altLang="nb-NO" sz="1600" u="sng" dirty="0">
              <a:latin typeface="Arial" charset="0"/>
            </a:endParaRPr>
          </a:p>
          <a:p>
            <a:pPr eaLnBrk="1" hangingPunct="1">
              <a:spcBef>
                <a:spcPct val="0"/>
              </a:spcBef>
              <a:spcAft>
                <a:spcPct val="0"/>
              </a:spcAft>
              <a:buClrTx/>
              <a:buFontTx/>
              <a:buNone/>
            </a:pPr>
            <a:endParaRPr lang="nn-NO" altLang="nb-NO" sz="1600" dirty="0" smtClean="0">
              <a:latin typeface="Arial" charset="0"/>
            </a:endParaRPr>
          </a:p>
        </p:txBody>
      </p:sp>
      <p:graphicFrame>
        <p:nvGraphicFramePr>
          <p:cNvPr id="2" name="Tabell 1"/>
          <p:cNvGraphicFramePr>
            <a:graphicFrameLocks noGrp="1"/>
          </p:cNvGraphicFramePr>
          <p:nvPr>
            <p:extLst>
              <p:ext uri="{D42A27DB-BD31-4B8C-83A1-F6EECF244321}">
                <p14:modId xmlns:p14="http://schemas.microsoft.com/office/powerpoint/2010/main" val="3377382246"/>
              </p:ext>
            </p:extLst>
          </p:nvPr>
        </p:nvGraphicFramePr>
        <p:xfrm>
          <a:off x="251516" y="3739500"/>
          <a:ext cx="8638020" cy="1337692"/>
        </p:xfrm>
        <a:graphic>
          <a:graphicData uri="http://schemas.openxmlformats.org/drawingml/2006/table">
            <a:tbl>
              <a:tblPr firstRow="1" bandRow="1">
                <a:tableStyleId>{69CF1AB2-1976-4502-BF36-3FF5EA218861}</a:tableStyleId>
              </a:tblPr>
              <a:tblGrid>
                <a:gridCol w="707613">
                  <a:extLst>
                    <a:ext uri="{9D8B030D-6E8A-4147-A177-3AD203B41FA5}">
                      <a16:colId xmlns:a16="http://schemas.microsoft.com/office/drawing/2014/main" xmlns="" val="20000"/>
                    </a:ext>
                  </a:extLst>
                </a:gridCol>
                <a:gridCol w="732551">
                  <a:extLst>
                    <a:ext uri="{9D8B030D-6E8A-4147-A177-3AD203B41FA5}">
                      <a16:colId xmlns:a16="http://schemas.microsoft.com/office/drawing/2014/main" xmlns="" val="20001"/>
                    </a:ext>
                  </a:extLst>
                </a:gridCol>
                <a:gridCol w="700233">
                  <a:extLst>
                    <a:ext uri="{9D8B030D-6E8A-4147-A177-3AD203B41FA5}">
                      <a16:colId xmlns:a16="http://schemas.microsoft.com/office/drawing/2014/main" xmlns="" val="20002"/>
                    </a:ext>
                  </a:extLst>
                </a:gridCol>
                <a:gridCol w="764426">
                  <a:extLst>
                    <a:ext uri="{9D8B030D-6E8A-4147-A177-3AD203B41FA5}">
                      <a16:colId xmlns:a16="http://schemas.microsoft.com/office/drawing/2014/main" xmlns="" val="20003"/>
                    </a:ext>
                  </a:extLst>
                </a:gridCol>
                <a:gridCol w="695581">
                  <a:extLst>
                    <a:ext uri="{9D8B030D-6E8A-4147-A177-3AD203B41FA5}">
                      <a16:colId xmlns:a16="http://schemas.microsoft.com/office/drawing/2014/main" xmlns="" val="20004"/>
                    </a:ext>
                  </a:extLst>
                </a:gridCol>
                <a:gridCol w="792088">
                  <a:extLst>
                    <a:ext uri="{9D8B030D-6E8A-4147-A177-3AD203B41FA5}">
                      <a16:colId xmlns:a16="http://schemas.microsoft.com/office/drawing/2014/main" xmlns="" val="20005"/>
                    </a:ext>
                  </a:extLst>
                </a:gridCol>
                <a:gridCol w="648072">
                  <a:extLst>
                    <a:ext uri="{9D8B030D-6E8A-4147-A177-3AD203B41FA5}">
                      <a16:colId xmlns:a16="http://schemas.microsoft.com/office/drawing/2014/main" xmlns="" val="20006"/>
                    </a:ext>
                  </a:extLst>
                </a:gridCol>
                <a:gridCol w="769079">
                  <a:extLst>
                    <a:ext uri="{9D8B030D-6E8A-4147-A177-3AD203B41FA5}">
                      <a16:colId xmlns:a16="http://schemas.microsoft.com/office/drawing/2014/main" xmlns="" val="20007"/>
                    </a:ext>
                  </a:extLst>
                </a:gridCol>
                <a:gridCol w="764426">
                  <a:extLst>
                    <a:ext uri="{9D8B030D-6E8A-4147-A177-3AD203B41FA5}">
                      <a16:colId xmlns:a16="http://schemas.microsoft.com/office/drawing/2014/main" xmlns="" val="20008"/>
                    </a:ext>
                  </a:extLst>
                </a:gridCol>
                <a:gridCol w="764426">
                  <a:extLst>
                    <a:ext uri="{9D8B030D-6E8A-4147-A177-3AD203B41FA5}">
                      <a16:colId xmlns:a16="http://schemas.microsoft.com/office/drawing/2014/main" xmlns="" val="20009"/>
                    </a:ext>
                  </a:extLst>
                </a:gridCol>
                <a:gridCol w="611541">
                  <a:extLst>
                    <a:ext uri="{9D8B030D-6E8A-4147-A177-3AD203B41FA5}">
                      <a16:colId xmlns:a16="http://schemas.microsoft.com/office/drawing/2014/main" xmlns="" val="20010"/>
                    </a:ext>
                  </a:extLst>
                </a:gridCol>
                <a:gridCol w="687984">
                  <a:extLst>
                    <a:ext uri="{9D8B030D-6E8A-4147-A177-3AD203B41FA5}">
                      <a16:colId xmlns:a16="http://schemas.microsoft.com/office/drawing/2014/main" xmlns="" val="20011"/>
                    </a:ext>
                  </a:extLst>
                </a:gridCol>
              </a:tblGrid>
              <a:tr h="697612">
                <a:tc>
                  <a:txBody>
                    <a:bodyPr/>
                    <a:lstStyle/>
                    <a:p>
                      <a:r>
                        <a:rPr lang="nn-NO" sz="1050" b="0" dirty="0" smtClean="0"/>
                        <a:t>Veke &amp; dato</a:t>
                      </a:r>
                      <a:endParaRPr lang="nn-NO" sz="1050" b="0" dirty="0"/>
                    </a:p>
                  </a:txBody>
                  <a:tcPr/>
                </a:tc>
                <a:tc>
                  <a:txBody>
                    <a:bodyPr/>
                    <a:lstStyle/>
                    <a:p>
                      <a:r>
                        <a:rPr lang="nn-NO" sz="1200" dirty="0" smtClean="0"/>
                        <a:t>22</a:t>
                      </a:r>
                    </a:p>
                    <a:p>
                      <a:r>
                        <a:rPr lang="nn-NO" sz="1000" dirty="0" smtClean="0"/>
                        <a:t>31</a:t>
                      </a:r>
                      <a:r>
                        <a:rPr lang="nn-NO" sz="1000" baseline="0" dirty="0" smtClean="0"/>
                        <a:t>mai </a:t>
                      </a:r>
                    </a:p>
                    <a:p>
                      <a:r>
                        <a:rPr lang="nn-NO" sz="1000" baseline="0" dirty="0" smtClean="0"/>
                        <a:t>- </a:t>
                      </a:r>
                      <a:r>
                        <a:rPr lang="nn-NO" sz="1000" dirty="0" smtClean="0"/>
                        <a:t>6.</a:t>
                      </a:r>
                      <a:r>
                        <a:rPr lang="nn-NO" sz="1000" baseline="0" dirty="0" smtClean="0"/>
                        <a:t>juni</a:t>
                      </a:r>
                      <a:endParaRPr lang="nn-NO" sz="1000" dirty="0"/>
                    </a:p>
                  </a:txBody>
                  <a:tcPr/>
                </a:tc>
                <a:tc>
                  <a:txBody>
                    <a:bodyPr/>
                    <a:lstStyle/>
                    <a:p>
                      <a:r>
                        <a:rPr lang="nn-NO" sz="1200" dirty="0" smtClean="0"/>
                        <a:t>23</a:t>
                      </a:r>
                    </a:p>
                    <a:p>
                      <a:r>
                        <a:rPr lang="nn-NO" sz="1000" dirty="0" smtClean="0"/>
                        <a:t>7.-13.</a:t>
                      </a:r>
                    </a:p>
                    <a:p>
                      <a:r>
                        <a:rPr lang="nn-NO" sz="1200" dirty="0" smtClean="0"/>
                        <a:t>  </a:t>
                      </a:r>
                      <a:r>
                        <a:rPr lang="nn-NO" sz="1000" dirty="0" smtClean="0"/>
                        <a:t>juni</a:t>
                      </a:r>
                      <a:endParaRPr lang="nn-NO" sz="1000" dirty="0"/>
                    </a:p>
                  </a:txBody>
                  <a:tcPr/>
                </a:tc>
                <a:tc>
                  <a:txBody>
                    <a:bodyPr/>
                    <a:lstStyle/>
                    <a:p>
                      <a:r>
                        <a:rPr lang="nn-NO" sz="1200" dirty="0" smtClean="0"/>
                        <a:t>24</a:t>
                      </a:r>
                    </a:p>
                    <a:p>
                      <a:r>
                        <a:rPr lang="nn-NO" sz="1000" dirty="0" smtClean="0"/>
                        <a:t>14.</a:t>
                      </a:r>
                      <a:r>
                        <a:rPr lang="nn-NO" sz="1000" baseline="0" dirty="0" smtClean="0"/>
                        <a:t>–2</a:t>
                      </a:r>
                      <a:r>
                        <a:rPr lang="nn-NO" sz="1000" dirty="0" smtClean="0"/>
                        <a:t>0.</a:t>
                      </a:r>
                    </a:p>
                    <a:p>
                      <a:r>
                        <a:rPr lang="nn-NO" sz="1000" dirty="0" smtClean="0"/>
                        <a:t>juni</a:t>
                      </a:r>
                      <a:endParaRPr lang="nn-NO" sz="1000" dirty="0"/>
                    </a:p>
                  </a:txBody>
                  <a:tcPr/>
                </a:tc>
                <a:tc>
                  <a:txBody>
                    <a:bodyPr/>
                    <a:lstStyle/>
                    <a:p>
                      <a:r>
                        <a:rPr lang="nn-NO" sz="1200" dirty="0" smtClean="0"/>
                        <a:t>25</a:t>
                      </a:r>
                    </a:p>
                    <a:p>
                      <a:r>
                        <a:rPr lang="nn-NO" sz="1000" dirty="0" smtClean="0"/>
                        <a:t>21-27.</a:t>
                      </a:r>
                    </a:p>
                    <a:p>
                      <a:r>
                        <a:rPr lang="nn-NO" sz="1000" dirty="0" smtClean="0"/>
                        <a:t>juni</a:t>
                      </a:r>
                      <a:endParaRPr lang="nn-NO" sz="1000" dirty="0"/>
                    </a:p>
                  </a:txBody>
                  <a:tcPr/>
                </a:tc>
                <a:tc>
                  <a:txBody>
                    <a:bodyPr/>
                    <a:lstStyle/>
                    <a:p>
                      <a:r>
                        <a:rPr lang="nn-NO" sz="1200" dirty="0" smtClean="0"/>
                        <a:t>26</a:t>
                      </a:r>
                    </a:p>
                    <a:p>
                      <a:r>
                        <a:rPr lang="nn-NO" sz="1000" dirty="0" smtClean="0"/>
                        <a:t>28.Juni</a:t>
                      </a:r>
                      <a:r>
                        <a:rPr lang="nn-NO" sz="1000" baseline="0" dirty="0" smtClean="0"/>
                        <a:t> - </a:t>
                      </a:r>
                      <a:r>
                        <a:rPr lang="nn-NO" sz="1000" b="1" dirty="0" smtClean="0"/>
                        <a:t>4.juli</a:t>
                      </a:r>
                      <a:endParaRPr lang="nn-NO" sz="1000" b="1" dirty="0"/>
                    </a:p>
                  </a:txBody>
                  <a:tcPr/>
                </a:tc>
                <a:tc>
                  <a:txBody>
                    <a:bodyPr/>
                    <a:lstStyle/>
                    <a:p>
                      <a:r>
                        <a:rPr lang="nn-NO" sz="1200" dirty="0" smtClean="0"/>
                        <a:t>27</a:t>
                      </a:r>
                    </a:p>
                    <a:p>
                      <a:r>
                        <a:rPr lang="nn-NO" sz="1000" dirty="0" smtClean="0"/>
                        <a:t>5.-11.</a:t>
                      </a:r>
                    </a:p>
                    <a:p>
                      <a:r>
                        <a:rPr lang="nn-NO" sz="1000" dirty="0" smtClean="0"/>
                        <a:t> juli</a:t>
                      </a:r>
                      <a:endParaRPr lang="nn-NO" sz="1000" dirty="0"/>
                    </a:p>
                  </a:txBody>
                  <a:tcPr/>
                </a:tc>
                <a:tc>
                  <a:txBody>
                    <a:bodyPr/>
                    <a:lstStyle/>
                    <a:p>
                      <a:r>
                        <a:rPr lang="nn-NO" sz="1200" dirty="0" smtClean="0"/>
                        <a:t>28</a:t>
                      </a:r>
                    </a:p>
                    <a:p>
                      <a:r>
                        <a:rPr lang="nn-NO" sz="1000" dirty="0" smtClean="0"/>
                        <a:t>12.-18.</a:t>
                      </a:r>
                    </a:p>
                    <a:p>
                      <a:r>
                        <a:rPr lang="nn-NO" sz="1000" dirty="0" smtClean="0"/>
                        <a:t>  juli</a:t>
                      </a:r>
                      <a:endParaRPr lang="nn-NO" sz="1000" dirty="0"/>
                    </a:p>
                  </a:txBody>
                  <a:tcPr/>
                </a:tc>
                <a:tc>
                  <a:txBody>
                    <a:bodyPr/>
                    <a:lstStyle/>
                    <a:p>
                      <a:r>
                        <a:rPr lang="nn-NO" sz="1200" dirty="0" smtClean="0"/>
                        <a:t>29</a:t>
                      </a:r>
                    </a:p>
                    <a:p>
                      <a:r>
                        <a:rPr lang="nn-NO" sz="1000" dirty="0" smtClean="0"/>
                        <a:t>19.-25.</a:t>
                      </a:r>
                    </a:p>
                    <a:p>
                      <a:r>
                        <a:rPr lang="nn-NO" sz="1000" dirty="0" smtClean="0"/>
                        <a:t>  juli</a:t>
                      </a:r>
                      <a:endParaRPr lang="nn-NO" sz="1000" dirty="0"/>
                    </a:p>
                  </a:txBody>
                  <a:tcPr/>
                </a:tc>
                <a:tc>
                  <a:txBody>
                    <a:bodyPr/>
                    <a:lstStyle/>
                    <a:p>
                      <a:r>
                        <a:rPr lang="nn-NO" sz="1200" dirty="0" smtClean="0"/>
                        <a:t>30</a:t>
                      </a:r>
                    </a:p>
                    <a:p>
                      <a:r>
                        <a:rPr lang="nn-NO" sz="1000" dirty="0" smtClean="0"/>
                        <a:t>26</a:t>
                      </a:r>
                      <a:r>
                        <a:rPr lang="nn-NO" sz="1000" baseline="0" dirty="0" smtClean="0"/>
                        <a:t> juli -</a:t>
                      </a:r>
                    </a:p>
                    <a:p>
                      <a:r>
                        <a:rPr lang="nn-NO" sz="1000" baseline="0" dirty="0" smtClean="0"/>
                        <a:t>1 aug</a:t>
                      </a:r>
                      <a:endParaRPr lang="nn-NO" sz="1000" dirty="0" smtClean="0"/>
                    </a:p>
                  </a:txBody>
                  <a:tcPr/>
                </a:tc>
                <a:tc>
                  <a:txBody>
                    <a:bodyPr/>
                    <a:lstStyle/>
                    <a:p>
                      <a:r>
                        <a:rPr lang="nn-NO" sz="1200" dirty="0" smtClean="0"/>
                        <a:t>31</a:t>
                      </a:r>
                    </a:p>
                    <a:p>
                      <a:r>
                        <a:rPr lang="nn-NO" sz="1000" dirty="0" smtClean="0"/>
                        <a:t>2.8.</a:t>
                      </a:r>
                    </a:p>
                    <a:p>
                      <a:r>
                        <a:rPr lang="nn-NO" sz="1000" dirty="0" smtClean="0"/>
                        <a:t>aug.</a:t>
                      </a:r>
                      <a:endParaRPr lang="nn-NO" sz="1000" dirty="0"/>
                    </a:p>
                  </a:txBody>
                  <a:tcPr/>
                </a:tc>
                <a:tc>
                  <a:txBody>
                    <a:bodyPr/>
                    <a:lstStyle/>
                    <a:p>
                      <a:r>
                        <a:rPr lang="nn-NO" sz="1200" dirty="0" smtClean="0"/>
                        <a:t>32</a:t>
                      </a:r>
                    </a:p>
                    <a:p>
                      <a:r>
                        <a:rPr lang="nn-NO" sz="1000" dirty="0" smtClean="0"/>
                        <a:t>9.-15.</a:t>
                      </a:r>
                    </a:p>
                    <a:p>
                      <a:r>
                        <a:rPr lang="nn-NO" sz="1000" dirty="0" smtClean="0"/>
                        <a:t>aug</a:t>
                      </a:r>
                      <a:endParaRPr lang="nn-NO" sz="1000" dirty="0"/>
                    </a:p>
                  </a:txBody>
                  <a:tcPr/>
                </a:tc>
                <a:extLst>
                  <a:ext uri="{0D108BD9-81ED-4DB2-BD59-A6C34878D82A}">
                    <a16:rowId xmlns:a16="http://schemas.microsoft.com/office/drawing/2014/main" xmlns="" val="10000"/>
                  </a:ext>
                </a:extLst>
              </a:tr>
              <a:tr h="478566">
                <a:tc>
                  <a:txBody>
                    <a:bodyPr/>
                    <a:lstStyle/>
                    <a:p>
                      <a:endParaRPr lang="nn-NO" dirty="0"/>
                    </a:p>
                  </a:txBody>
                  <a:tcPr/>
                </a:tc>
                <a:tc>
                  <a:txBody>
                    <a:bodyPr/>
                    <a:lstStyle/>
                    <a:p>
                      <a:endParaRPr lang="nn-NO"/>
                    </a:p>
                  </a:txBody>
                  <a:tcPr/>
                </a:tc>
                <a:tc>
                  <a:txBody>
                    <a:bodyPr/>
                    <a:lstStyle/>
                    <a:p>
                      <a:endParaRPr lang="nn-NO"/>
                    </a:p>
                  </a:txBody>
                  <a:tcPr/>
                </a:tc>
                <a:tc>
                  <a:txBody>
                    <a:bodyPr/>
                    <a:lstStyle/>
                    <a:p>
                      <a:endParaRPr lang="nn-NO"/>
                    </a:p>
                  </a:txBody>
                  <a:tcPr/>
                </a:tc>
                <a:tc>
                  <a:txBody>
                    <a:bodyPr/>
                    <a:lstStyle/>
                    <a:p>
                      <a:endParaRPr lang="nn-NO"/>
                    </a:p>
                  </a:txBody>
                  <a:tcPr/>
                </a:tc>
                <a:tc>
                  <a:txBody>
                    <a:bodyPr/>
                    <a:lstStyle/>
                    <a:p>
                      <a:endParaRPr lang="nn-NO" dirty="0" smtClean="0"/>
                    </a:p>
                    <a:p>
                      <a:endParaRPr lang="nn-NO" dirty="0"/>
                    </a:p>
                  </a:txBody>
                  <a:tcPr/>
                </a:tc>
                <a:tc>
                  <a:txBody>
                    <a:bodyPr/>
                    <a:lstStyle/>
                    <a:p>
                      <a:endParaRPr lang="nn-NO" dirty="0"/>
                    </a:p>
                  </a:txBody>
                  <a:tcPr/>
                </a:tc>
                <a:tc>
                  <a:txBody>
                    <a:bodyPr/>
                    <a:lstStyle/>
                    <a:p>
                      <a:endParaRPr lang="nn-NO"/>
                    </a:p>
                  </a:txBody>
                  <a:tcPr/>
                </a:tc>
                <a:tc>
                  <a:txBody>
                    <a:bodyPr/>
                    <a:lstStyle/>
                    <a:p>
                      <a:endParaRPr lang="nn-NO"/>
                    </a:p>
                  </a:txBody>
                  <a:tcPr/>
                </a:tc>
                <a:tc>
                  <a:txBody>
                    <a:bodyPr/>
                    <a:lstStyle/>
                    <a:p>
                      <a:endParaRPr lang="nn-NO"/>
                    </a:p>
                  </a:txBody>
                  <a:tcPr/>
                </a:tc>
                <a:tc>
                  <a:txBody>
                    <a:bodyPr/>
                    <a:lstStyle/>
                    <a:p>
                      <a:endParaRPr lang="nn-NO"/>
                    </a:p>
                  </a:txBody>
                  <a:tcPr/>
                </a:tc>
                <a:tc>
                  <a:txBody>
                    <a:bodyPr/>
                    <a:lstStyle/>
                    <a:p>
                      <a:endParaRPr lang="nn-NO" dirty="0"/>
                    </a:p>
                  </a:txBody>
                  <a:tcPr/>
                </a:tc>
                <a:extLst>
                  <a:ext uri="{0D108BD9-81ED-4DB2-BD59-A6C34878D82A}">
                    <a16:rowId xmlns:a16="http://schemas.microsoft.com/office/drawing/2014/main" xmlns="" val="10001"/>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a:xfrm>
            <a:off x="8172400" y="6165304"/>
            <a:ext cx="608012" cy="365125"/>
          </a:xfrm>
        </p:spPr>
        <p:txBody>
          <a:bodyPr/>
          <a:lstStyle/>
          <a:p>
            <a:fld id="{E3D78890-5982-476E-9655-82F7D0080D54}" type="slidenum">
              <a:rPr lang="nn-NO" altLang="nb-NO" smtClean="0"/>
              <a:pPr/>
              <a:t>48</a:t>
            </a:fld>
            <a:endParaRPr lang="nn-NO" altLang="nb-NO" dirty="0"/>
          </a:p>
        </p:txBody>
      </p:sp>
    </p:spTree>
    <p:extLst>
      <p:ext uri="{BB962C8B-B14F-4D97-AF65-F5344CB8AC3E}">
        <p14:creationId xmlns:p14="http://schemas.microsoft.com/office/powerpoint/2010/main" val="10708170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tumn">
  <a:themeElements>
    <a:clrScheme name="Egendefinert 1">
      <a:dk1>
        <a:sysClr val="windowText" lastClr="000000"/>
      </a:dk1>
      <a:lt1>
        <a:sysClr val="window" lastClr="FFFFFF"/>
      </a:lt1>
      <a:dk2>
        <a:srgbClr val="3B3B3B"/>
      </a:dk2>
      <a:lt2>
        <a:srgbClr val="D4D2D0"/>
      </a:lt2>
      <a:accent1>
        <a:srgbClr val="6EA0B0"/>
      </a:accent1>
      <a:accent2>
        <a:srgbClr val="FCF4C6"/>
      </a:accent2>
      <a:accent3>
        <a:srgbClr val="8D89A4"/>
      </a:accent3>
      <a:accent4>
        <a:srgbClr val="748560"/>
      </a:accent4>
      <a:accent5>
        <a:srgbClr val="9E9273"/>
      </a:accent5>
      <a:accent6>
        <a:srgbClr val="7E848D"/>
      </a:accent6>
      <a:hlink>
        <a:srgbClr val="00C8C3"/>
      </a:hlink>
      <a:folHlink>
        <a:srgbClr val="A116E0"/>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illighet">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gendefinert 1">
    <a:dk1>
      <a:sysClr val="windowText" lastClr="000000"/>
    </a:dk1>
    <a:lt1>
      <a:sysClr val="window" lastClr="FFFFFF"/>
    </a:lt1>
    <a:dk2>
      <a:srgbClr val="3B3B3B"/>
    </a:dk2>
    <a:lt2>
      <a:srgbClr val="D4D2D0"/>
    </a:lt2>
    <a:accent1>
      <a:srgbClr val="6EA0B0"/>
    </a:accent1>
    <a:accent2>
      <a:srgbClr val="FCF4C6"/>
    </a:accent2>
    <a:accent3>
      <a:srgbClr val="8D89A4"/>
    </a:accent3>
    <a:accent4>
      <a:srgbClr val="748560"/>
    </a:accent4>
    <a:accent5>
      <a:srgbClr val="9E9273"/>
    </a:accent5>
    <a:accent6>
      <a:srgbClr val="7E848D"/>
    </a:accent6>
    <a:hlink>
      <a:srgbClr val="00C8C3"/>
    </a:hlink>
    <a:folHlink>
      <a:srgbClr val="A116E0"/>
    </a:folHlink>
  </a:clrScheme>
</a:themeOverride>
</file>

<file path=docProps/app.xml><?xml version="1.0" encoding="utf-8"?>
<Properties xmlns="http://schemas.openxmlformats.org/officeDocument/2006/extended-properties" xmlns:vt="http://schemas.openxmlformats.org/officeDocument/2006/docPropsVTypes">
  <Template/>
  <TotalTime>28031</TotalTime>
  <Words>9564</Words>
  <Application>Microsoft Office PowerPoint</Application>
  <PresentationFormat>Skjermfremvisning (4:3)</PresentationFormat>
  <Paragraphs>2256</Paragraphs>
  <Slides>48</Slides>
  <Notes>29</Notes>
  <HiddenSlides>0</HiddenSlides>
  <MMClips>0</MMClips>
  <ScaleCrop>false</ScaleCrop>
  <HeadingPairs>
    <vt:vector size="6" baseType="variant">
      <vt:variant>
        <vt:lpstr>Brukte skrifter</vt:lpstr>
      </vt:variant>
      <vt:variant>
        <vt:i4>12</vt:i4>
      </vt:variant>
      <vt:variant>
        <vt:lpstr>Tema</vt:lpstr>
      </vt:variant>
      <vt:variant>
        <vt:i4>1</vt:i4>
      </vt:variant>
      <vt:variant>
        <vt:lpstr>Lysbildetitler</vt:lpstr>
      </vt:variant>
      <vt:variant>
        <vt:i4>48</vt:i4>
      </vt:variant>
    </vt:vector>
  </HeadingPairs>
  <TitlesOfParts>
    <vt:vector size="61" baseType="lpstr">
      <vt:lpstr>Arial</vt:lpstr>
      <vt:lpstr>Batang</vt:lpstr>
      <vt:lpstr>Calibri</vt:lpstr>
      <vt:lpstr>Comic Sans MS</vt:lpstr>
      <vt:lpstr>Courier New</vt:lpstr>
      <vt:lpstr>Franklin Gothic Book</vt:lpstr>
      <vt:lpstr>Museo Sans 100</vt:lpstr>
      <vt:lpstr>Times New Roman</vt:lpstr>
      <vt:lpstr>Trebuchet MS</vt:lpstr>
      <vt:lpstr>Verdana</vt:lpstr>
      <vt:lpstr>Wingdings</vt:lpstr>
      <vt:lpstr>Wingdings 2</vt:lpstr>
      <vt:lpstr>Autumn</vt:lpstr>
      <vt:lpstr>PowerPoint-presentasjon</vt:lpstr>
      <vt:lpstr>Barnehageåret  2020-2021 </vt:lpstr>
      <vt:lpstr> Del 1. tek utgangspunkt i Lov om barnehagar, Rammeplanen for barnehagar og handlingsplanen til Holsen barnehage.   </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           DOKUMENTASJON OG VURDERING  </vt:lpstr>
      <vt:lpstr>PowerPoint-presentasjon</vt:lpstr>
      <vt:lpstr>PowerPoint-presentasjon</vt:lpstr>
      <vt:lpstr>PowerPoint-presentasjon</vt:lpstr>
      <vt:lpstr>PowerPoint-presentasjon</vt:lpstr>
      <vt:lpstr>  </vt:lpstr>
      <vt:lpstr>I år skal vi bli kjent med Nanah frå Sierra Leone Vi får innblikk i både kvardag og fest i  møte med, familien og venane til Nanah  En barnehage som er finansiert av  Barneaksjonen vert åpna i landsbyen, og  vi får bli med Nanah til sjimpanseskogen,  der dei trua apene får beskyttelse. Klaus Sonstad har laga nye songar inspirert av møte sitt med Nanah </vt:lpstr>
      <vt:lpstr>Foreldresamtale</vt:lpstr>
      <vt:lpstr>PowerPoint-presentasjon</vt:lpstr>
      <vt:lpstr>PowerPoint-presentasjon</vt:lpstr>
      <vt:lpstr>PowerPoint-presentasjon</vt:lpstr>
      <vt:lpstr>PowerPoint-presentasjon</vt:lpstr>
      <vt:lpstr>PowerPoint-presentasjon</vt:lpstr>
      <vt:lpstr>PowerPoint-presentasjon</vt:lpstr>
      <vt:lpstr>Juni 2021</vt:lpstr>
      <vt:lpstr>PowerPoint-presentasjon</vt:lpstr>
      <vt:lpstr>PowerPoint-presentasjon</vt:lpstr>
      <vt:lpstr>PowerPoint-presentasjon</vt:lpstr>
      <vt:lpstr>PowerPoint-presentasjon</vt:lpstr>
      <vt:lpstr>PowerPoint-presentasjon</vt:lpstr>
      <vt:lpstr>         Juleferien 2020</vt:lpstr>
      <vt:lpstr>PowerPoint-presentasjon</vt:lpstr>
      <vt:lpstr>Vinterferien 2021</vt:lpstr>
      <vt:lpstr>PowerPoint-presentasjon</vt:lpstr>
      <vt:lpstr>PowerPoint-presentasjon</vt:lpstr>
      <vt:lpstr>PowerPoint-presentasjon</vt:lpstr>
      <vt:lpstr>Sommarferien 2021</vt:lpstr>
      <vt:lpstr>PowerPoint-presentasjon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HOLSEN BARNEHAGE</dc:title>
  <dc:creator>Acer;Anny</dc:creator>
  <cp:lastModifiedBy>Synneve Bruheim Reiakvam</cp:lastModifiedBy>
  <cp:revision>2188</cp:revision>
  <cp:lastPrinted>2020-08-07T06:57:53Z</cp:lastPrinted>
  <dcterms:created xsi:type="dcterms:W3CDTF">2010-09-06T19:59:26Z</dcterms:created>
  <dcterms:modified xsi:type="dcterms:W3CDTF">2020-10-24T16:28:11Z</dcterms:modified>
</cp:coreProperties>
</file>